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2"/>
  </p:sldMasterIdLst>
  <p:notesMasterIdLst>
    <p:notesMasterId r:id="rId116"/>
  </p:notesMasterIdLst>
  <p:handoutMasterIdLst>
    <p:handoutMasterId r:id="rId117"/>
  </p:handoutMasterIdLst>
  <p:sldIdLst>
    <p:sldId id="616" r:id="rId3"/>
    <p:sldId id="611" r:id="rId4"/>
    <p:sldId id="353" r:id="rId5"/>
    <p:sldId id="793" r:id="rId6"/>
    <p:sldId id="931" r:id="rId7"/>
    <p:sldId id="936" r:id="rId8"/>
    <p:sldId id="853" r:id="rId9"/>
    <p:sldId id="776" r:id="rId10"/>
    <p:sldId id="907" r:id="rId11"/>
    <p:sldId id="908" r:id="rId12"/>
    <p:sldId id="909" r:id="rId13"/>
    <p:sldId id="910" r:id="rId14"/>
    <p:sldId id="905" r:id="rId15"/>
    <p:sldId id="911" r:id="rId16"/>
    <p:sldId id="912" r:id="rId17"/>
    <p:sldId id="906" r:id="rId18"/>
    <p:sldId id="854" r:id="rId19"/>
    <p:sldId id="855" r:id="rId20"/>
    <p:sldId id="913" r:id="rId21"/>
    <p:sldId id="856" r:id="rId22"/>
    <p:sldId id="914" r:id="rId23"/>
    <p:sldId id="899" r:id="rId24"/>
    <p:sldId id="900" r:id="rId25"/>
    <p:sldId id="901" r:id="rId26"/>
    <p:sldId id="902" r:id="rId27"/>
    <p:sldId id="858" r:id="rId28"/>
    <p:sldId id="859" r:id="rId29"/>
    <p:sldId id="860" r:id="rId30"/>
    <p:sldId id="861" r:id="rId31"/>
    <p:sldId id="862" r:id="rId32"/>
    <p:sldId id="895" r:id="rId33"/>
    <p:sldId id="863" r:id="rId34"/>
    <p:sldId id="864" r:id="rId35"/>
    <p:sldId id="865" r:id="rId36"/>
    <p:sldId id="932" r:id="rId37"/>
    <p:sldId id="970" r:id="rId38"/>
    <p:sldId id="868" r:id="rId39"/>
    <p:sldId id="869" r:id="rId40"/>
    <p:sldId id="870" r:id="rId41"/>
    <p:sldId id="872" r:id="rId42"/>
    <p:sldId id="873" r:id="rId43"/>
    <p:sldId id="933" r:id="rId44"/>
    <p:sldId id="934" r:id="rId45"/>
    <p:sldId id="874" r:id="rId46"/>
    <p:sldId id="935" r:id="rId47"/>
    <p:sldId id="876" r:id="rId48"/>
    <p:sldId id="883" r:id="rId49"/>
    <p:sldId id="884" r:id="rId50"/>
    <p:sldId id="885" r:id="rId51"/>
    <p:sldId id="886" r:id="rId52"/>
    <p:sldId id="877" r:id="rId53"/>
    <p:sldId id="937" r:id="rId54"/>
    <p:sldId id="989" r:id="rId55"/>
    <p:sldId id="997" r:id="rId56"/>
    <p:sldId id="980" r:id="rId57"/>
    <p:sldId id="981" r:id="rId58"/>
    <p:sldId id="982" r:id="rId59"/>
    <p:sldId id="983" r:id="rId60"/>
    <p:sldId id="984" r:id="rId61"/>
    <p:sldId id="985" r:id="rId62"/>
    <p:sldId id="986" r:id="rId63"/>
    <p:sldId id="987" r:id="rId64"/>
    <p:sldId id="988" r:id="rId65"/>
    <p:sldId id="880" r:id="rId66"/>
    <p:sldId id="968" r:id="rId67"/>
    <p:sldId id="969" r:id="rId68"/>
    <p:sldId id="974" r:id="rId69"/>
    <p:sldId id="949" r:id="rId70"/>
    <p:sldId id="991" r:id="rId71"/>
    <p:sldId id="896" r:id="rId72"/>
    <p:sldId id="944" r:id="rId73"/>
    <p:sldId id="945" r:id="rId74"/>
    <p:sldId id="946" r:id="rId75"/>
    <p:sldId id="990" r:id="rId76"/>
    <p:sldId id="898" r:id="rId77"/>
    <p:sldId id="958" r:id="rId78"/>
    <p:sldId id="961" r:id="rId79"/>
    <p:sldId id="962" r:id="rId80"/>
    <p:sldId id="960" r:id="rId81"/>
    <p:sldId id="924" r:id="rId82"/>
    <p:sldId id="993" r:id="rId83"/>
    <p:sldId id="975" r:id="rId84"/>
    <p:sldId id="948" r:id="rId85"/>
    <p:sldId id="942" r:id="rId86"/>
    <p:sldId id="943" r:id="rId87"/>
    <p:sldId id="939" r:id="rId88"/>
    <p:sldId id="926" r:id="rId89"/>
    <p:sldId id="952" r:id="rId90"/>
    <p:sldId id="998" r:id="rId91"/>
    <p:sldId id="999" r:id="rId92"/>
    <p:sldId id="953" r:id="rId93"/>
    <p:sldId id="955" r:id="rId94"/>
    <p:sldId id="956" r:id="rId95"/>
    <p:sldId id="957" r:id="rId96"/>
    <p:sldId id="963" r:id="rId97"/>
    <p:sldId id="915" r:id="rId98"/>
    <p:sldId id="916" r:id="rId99"/>
    <p:sldId id="917" r:id="rId100"/>
    <p:sldId id="918" r:id="rId101"/>
    <p:sldId id="889" r:id="rId102"/>
    <p:sldId id="919" r:id="rId103"/>
    <p:sldId id="890" r:id="rId104"/>
    <p:sldId id="891" r:id="rId105"/>
    <p:sldId id="920" r:id="rId106"/>
    <p:sldId id="892" r:id="rId107"/>
    <p:sldId id="893" r:id="rId108"/>
    <p:sldId id="921" r:id="rId109"/>
    <p:sldId id="894" r:id="rId110"/>
    <p:sldId id="994" r:id="rId111"/>
    <p:sldId id="995" r:id="rId112"/>
    <p:sldId id="996" r:id="rId113"/>
    <p:sldId id="965" r:id="rId114"/>
    <p:sldId id="966" r:id="rId115"/>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Въведение" id="{900618F2-BE50-4B98-9109-4AC713BBEA8D}">
          <p14:sldIdLst>
            <p14:sldId id="616"/>
            <p14:sldId id="611"/>
            <p14:sldId id="353"/>
            <p14:sldId id="793"/>
            <p14:sldId id="931"/>
            <p14:sldId id="936"/>
            <p14:sldId id="853"/>
            <p14:sldId id="776"/>
            <p14:sldId id="907"/>
            <p14:sldId id="908"/>
            <p14:sldId id="909"/>
            <p14:sldId id="910"/>
            <p14:sldId id="905"/>
            <p14:sldId id="911"/>
            <p14:sldId id="912"/>
            <p14:sldId id="906"/>
            <p14:sldId id="854"/>
            <p14:sldId id="855"/>
            <p14:sldId id="913"/>
            <p14:sldId id="856"/>
            <p14:sldId id="914"/>
            <p14:sldId id="899"/>
            <p14:sldId id="900"/>
            <p14:sldId id="901"/>
            <p14:sldId id="902"/>
            <p14:sldId id="858"/>
            <p14:sldId id="859"/>
            <p14:sldId id="860"/>
            <p14:sldId id="861"/>
            <p14:sldId id="862"/>
            <p14:sldId id="895"/>
            <p14:sldId id="863"/>
            <p14:sldId id="864"/>
            <p14:sldId id="865"/>
            <p14:sldId id="932"/>
            <p14:sldId id="970"/>
            <p14:sldId id="868"/>
            <p14:sldId id="869"/>
            <p14:sldId id="870"/>
            <p14:sldId id="872"/>
            <p14:sldId id="873"/>
            <p14:sldId id="933"/>
            <p14:sldId id="934"/>
            <p14:sldId id="874"/>
            <p14:sldId id="935"/>
            <p14:sldId id="876"/>
            <p14:sldId id="883"/>
            <p14:sldId id="884"/>
            <p14:sldId id="885"/>
            <p14:sldId id="886"/>
            <p14:sldId id="877"/>
            <p14:sldId id="937"/>
            <p14:sldId id="989"/>
            <p14:sldId id="997"/>
            <p14:sldId id="980"/>
            <p14:sldId id="981"/>
            <p14:sldId id="982"/>
            <p14:sldId id="983"/>
            <p14:sldId id="984"/>
            <p14:sldId id="985"/>
            <p14:sldId id="986"/>
            <p14:sldId id="987"/>
            <p14:sldId id="988"/>
            <p14:sldId id="880"/>
            <p14:sldId id="968"/>
            <p14:sldId id="969"/>
            <p14:sldId id="974"/>
            <p14:sldId id="949"/>
            <p14:sldId id="991"/>
            <p14:sldId id="896"/>
            <p14:sldId id="944"/>
            <p14:sldId id="945"/>
            <p14:sldId id="946"/>
            <p14:sldId id="990"/>
            <p14:sldId id="898"/>
            <p14:sldId id="958"/>
            <p14:sldId id="961"/>
            <p14:sldId id="962"/>
            <p14:sldId id="960"/>
            <p14:sldId id="924"/>
            <p14:sldId id="993"/>
            <p14:sldId id="975"/>
            <p14:sldId id="948"/>
            <p14:sldId id="942"/>
            <p14:sldId id="943"/>
            <p14:sldId id="939"/>
            <p14:sldId id="926"/>
            <p14:sldId id="952"/>
            <p14:sldId id="998"/>
            <p14:sldId id="999"/>
            <p14:sldId id="953"/>
            <p14:sldId id="955"/>
            <p14:sldId id="956"/>
            <p14:sldId id="957"/>
            <p14:sldId id="963"/>
            <p14:sldId id="915"/>
            <p14:sldId id="916"/>
            <p14:sldId id="917"/>
            <p14:sldId id="918"/>
            <p14:sldId id="889"/>
            <p14:sldId id="919"/>
            <p14:sldId id="890"/>
            <p14:sldId id="891"/>
            <p14:sldId id="920"/>
            <p14:sldId id="892"/>
            <p14:sldId id="893"/>
            <p14:sldId id="921"/>
            <p14:sldId id="894"/>
            <p14:sldId id="994"/>
            <p14:sldId id="995"/>
            <p14:sldId id="996"/>
            <p14:sldId id="965"/>
            <p14:sldId id="966"/>
          </p14:sldIdLst>
        </p14:section>
        <p14:section name="Заключение" id="{9E4AEE9C-7DE4-4D5D-A0D4-234A0C107445}">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8AFA"/>
    <a:srgbClr val="FFA72A"/>
    <a:srgbClr val="FFF0D9"/>
    <a:srgbClr val="F0F5FA"/>
    <a:srgbClr val="0097CC"/>
    <a:srgbClr val="FDFFFF"/>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5" autoAdjust="0"/>
    <p:restoredTop sz="94425" autoAdjust="0"/>
  </p:normalViewPr>
  <p:slideViewPr>
    <p:cSldViewPr>
      <p:cViewPr varScale="1">
        <p:scale>
          <a:sx n="143" d="100"/>
          <a:sy n="143" d="100"/>
        </p:scale>
        <p:origin x="840" y="19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2" d="100"/>
          <a:sy n="62" d="100"/>
        </p:scale>
        <p:origin x="315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handoutMaster" Target="handoutMasters/handout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A4FCC9-CE3E-49EE-ABD0-E1BF8F2C3AA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A93D458-CD74-4A6B-AACA-4D9007B0054E}">
      <dgm:prSet/>
      <dgm:spPr/>
      <dgm:t>
        <a:bodyPr/>
        <a:lstStyle/>
        <a:p>
          <a:pPr>
            <a:lnSpc>
              <a:spcPct val="100000"/>
            </a:lnSpc>
          </a:pPr>
          <a:r>
            <a:rPr lang="en-US"/>
            <a:t>Protocol for communicating (</a:t>
          </a:r>
          <a:r>
            <a:rPr lang="en-US" b="1"/>
            <a:t>http</a:t>
          </a:r>
          <a:r>
            <a:rPr lang="en-US"/>
            <a:t>, </a:t>
          </a:r>
          <a:r>
            <a:rPr lang="en-US" b="1"/>
            <a:t>ftp</a:t>
          </a:r>
          <a:r>
            <a:rPr lang="en-US"/>
            <a:t>, </a:t>
          </a:r>
          <a:r>
            <a:rPr lang="en-US" b="1"/>
            <a:t>https</a:t>
          </a:r>
          <a:r>
            <a:rPr lang="en-US"/>
            <a:t>...) – HTTP/s in most cases</a:t>
          </a:r>
        </a:p>
      </dgm:t>
    </dgm:pt>
    <dgm:pt modelId="{8866FA31-D4EF-4DD0-809B-9E7DE5C9DE19}" type="parTrans" cxnId="{C18F5819-72C6-44AF-B851-E74E02D64EE7}">
      <dgm:prSet/>
      <dgm:spPr/>
      <dgm:t>
        <a:bodyPr/>
        <a:lstStyle/>
        <a:p>
          <a:endParaRPr lang="en-US"/>
        </a:p>
      </dgm:t>
    </dgm:pt>
    <dgm:pt modelId="{B35AB7F7-B46F-4FCC-9B5C-009754EEAAF9}" type="sibTrans" cxnId="{C18F5819-72C6-44AF-B851-E74E02D64EE7}">
      <dgm:prSet/>
      <dgm:spPr/>
      <dgm:t>
        <a:bodyPr/>
        <a:lstStyle/>
        <a:p>
          <a:endParaRPr lang="en-US"/>
        </a:p>
      </dgm:t>
    </dgm:pt>
    <dgm:pt modelId="{555A2D95-462D-4781-8755-6C69A74A0C33}">
      <dgm:prSet/>
      <dgm:spPr/>
      <dgm:t>
        <a:bodyPr/>
        <a:lstStyle/>
        <a:p>
          <a:pPr>
            <a:lnSpc>
              <a:spcPct val="100000"/>
            </a:lnSpc>
          </a:pPr>
          <a:r>
            <a:rPr lang="en-US"/>
            <a:t>Host or IP address (</a:t>
          </a:r>
          <a:r>
            <a:rPr lang="en-US" b="1"/>
            <a:t>gmail.com</a:t>
          </a:r>
          <a:r>
            <a:rPr lang="en-US"/>
            <a:t>, </a:t>
          </a:r>
          <a:r>
            <a:rPr lang="en-US" b="1"/>
            <a:t>127.0.0.1</a:t>
          </a:r>
          <a:r>
            <a:rPr lang="en-US"/>
            <a:t>, </a:t>
          </a:r>
          <a:r>
            <a:rPr lang="en-US" b="1"/>
            <a:t>web</a:t>
          </a:r>
          <a:r>
            <a:rPr lang="en-US"/>
            <a:t>)</a:t>
          </a:r>
        </a:p>
      </dgm:t>
    </dgm:pt>
    <dgm:pt modelId="{0F32B982-6902-4EE1-8491-DC5B6296D403}" type="parTrans" cxnId="{2EF9C16C-E07E-4130-AD70-B93575C56741}">
      <dgm:prSet/>
      <dgm:spPr/>
      <dgm:t>
        <a:bodyPr/>
        <a:lstStyle/>
        <a:p>
          <a:endParaRPr lang="en-US"/>
        </a:p>
      </dgm:t>
    </dgm:pt>
    <dgm:pt modelId="{33DD9A57-2C9F-4D1E-A9B5-843BB7097EA4}" type="sibTrans" cxnId="{2EF9C16C-E07E-4130-AD70-B93575C56741}">
      <dgm:prSet/>
      <dgm:spPr/>
      <dgm:t>
        <a:bodyPr/>
        <a:lstStyle/>
        <a:p>
          <a:endParaRPr lang="en-US"/>
        </a:p>
      </dgm:t>
    </dgm:pt>
    <dgm:pt modelId="{AF15F05E-F1C7-4EFF-BCDF-29C74A436B45}">
      <dgm:prSet/>
      <dgm:spPr/>
      <dgm:t>
        <a:bodyPr/>
        <a:lstStyle/>
        <a:p>
          <a:pPr>
            <a:lnSpc>
              <a:spcPct val="100000"/>
            </a:lnSpc>
          </a:pPr>
          <a:r>
            <a:rPr lang="en-US"/>
            <a:t>Port (the default port is </a:t>
          </a:r>
          <a:r>
            <a:rPr lang="en-US" b="1"/>
            <a:t>80</a:t>
          </a:r>
          <a:r>
            <a:rPr lang="en-US"/>
            <a:t>) – a number in range [0…65535]</a:t>
          </a:r>
        </a:p>
      </dgm:t>
    </dgm:pt>
    <dgm:pt modelId="{48946909-28A3-4A54-BD11-80C44E16E107}" type="parTrans" cxnId="{0255FFB8-0387-45FC-AA70-1D5EA829559F}">
      <dgm:prSet/>
      <dgm:spPr/>
      <dgm:t>
        <a:bodyPr/>
        <a:lstStyle/>
        <a:p>
          <a:endParaRPr lang="en-US"/>
        </a:p>
      </dgm:t>
    </dgm:pt>
    <dgm:pt modelId="{1C487215-1BD6-45C0-AF7E-34C0D34BA053}" type="sibTrans" cxnId="{0255FFB8-0387-45FC-AA70-1D5EA829559F}">
      <dgm:prSet/>
      <dgm:spPr/>
      <dgm:t>
        <a:bodyPr/>
        <a:lstStyle/>
        <a:p>
          <a:endParaRPr lang="en-US"/>
        </a:p>
      </dgm:t>
    </dgm:pt>
    <dgm:pt modelId="{BE1F8460-CB6C-41CE-88C4-8CA643DCD605}">
      <dgm:prSet/>
      <dgm:spPr/>
      <dgm:t>
        <a:bodyPr/>
        <a:lstStyle/>
        <a:p>
          <a:pPr>
            <a:lnSpc>
              <a:spcPct val="100000"/>
            </a:lnSpc>
          </a:pPr>
          <a:r>
            <a:rPr lang="en-US"/>
            <a:t>Path (</a:t>
          </a:r>
          <a:r>
            <a:rPr lang="en-US" b="1"/>
            <a:t>/forum</a:t>
          </a:r>
          <a:r>
            <a:rPr lang="en-US"/>
            <a:t>, </a:t>
          </a:r>
          <a:r>
            <a:rPr lang="en-US" b="1"/>
            <a:t>/path/index.html</a:t>
          </a:r>
          <a:r>
            <a:rPr lang="en-US"/>
            <a:t>)</a:t>
          </a:r>
        </a:p>
      </dgm:t>
    </dgm:pt>
    <dgm:pt modelId="{93ECAFC2-8CB2-4F7D-9E74-C2A30FF21B57}" type="parTrans" cxnId="{A40836B9-3F32-453B-AF4C-BAF6F6BEE007}">
      <dgm:prSet/>
      <dgm:spPr/>
      <dgm:t>
        <a:bodyPr/>
        <a:lstStyle/>
        <a:p>
          <a:endParaRPr lang="en-US"/>
        </a:p>
      </dgm:t>
    </dgm:pt>
    <dgm:pt modelId="{7DC56EEA-C170-44DC-ABCF-BADF98C4855B}" type="sibTrans" cxnId="{A40836B9-3F32-453B-AF4C-BAF6F6BEE007}">
      <dgm:prSet/>
      <dgm:spPr/>
      <dgm:t>
        <a:bodyPr/>
        <a:lstStyle/>
        <a:p>
          <a:endParaRPr lang="en-US"/>
        </a:p>
      </dgm:t>
    </dgm:pt>
    <dgm:pt modelId="{861FAD25-DED4-4F77-84B0-0A32B0919EC5}">
      <dgm:prSet/>
      <dgm:spPr/>
      <dgm:t>
        <a:bodyPr/>
        <a:lstStyle/>
        <a:p>
          <a:pPr>
            <a:lnSpc>
              <a:spcPct val="100000"/>
            </a:lnSpc>
          </a:pPr>
          <a:r>
            <a:rPr lang="en-US"/>
            <a:t>Query string (</a:t>
          </a:r>
          <a:r>
            <a:rPr lang="en-US" b="1"/>
            <a:t>?id=27&amp;lang=en</a:t>
          </a:r>
          <a:r>
            <a:rPr lang="en-US"/>
            <a:t>)</a:t>
          </a:r>
        </a:p>
      </dgm:t>
    </dgm:pt>
    <dgm:pt modelId="{F8B82402-9718-4976-9E36-437057BFBD7E}" type="parTrans" cxnId="{52D06E37-91FC-481C-9B4C-26BE49C12412}">
      <dgm:prSet/>
      <dgm:spPr/>
      <dgm:t>
        <a:bodyPr/>
        <a:lstStyle/>
        <a:p>
          <a:endParaRPr lang="en-US"/>
        </a:p>
      </dgm:t>
    </dgm:pt>
    <dgm:pt modelId="{F9EC7FDF-3C80-436F-9A61-2ACEB808F11C}" type="sibTrans" cxnId="{52D06E37-91FC-481C-9B4C-26BE49C12412}">
      <dgm:prSet/>
      <dgm:spPr/>
      <dgm:t>
        <a:bodyPr/>
        <a:lstStyle/>
        <a:p>
          <a:endParaRPr lang="en-US"/>
        </a:p>
      </dgm:t>
    </dgm:pt>
    <dgm:pt modelId="{4189D1E7-2CE8-48FB-97CA-94A27BB2856D}">
      <dgm:prSet/>
      <dgm:spPr/>
      <dgm:t>
        <a:bodyPr/>
        <a:lstStyle/>
        <a:p>
          <a:pPr>
            <a:lnSpc>
              <a:spcPct val="100000"/>
            </a:lnSpc>
          </a:pPr>
          <a:r>
            <a:rPr lang="en-US"/>
            <a:t>Fragment (</a:t>
          </a:r>
          <a:r>
            <a:rPr lang="en-US" b="1"/>
            <a:t>#lectures</a:t>
          </a:r>
          <a:r>
            <a:rPr lang="en-US"/>
            <a:t>) – used on the client to navigate to some section</a:t>
          </a:r>
        </a:p>
      </dgm:t>
    </dgm:pt>
    <dgm:pt modelId="{9030AD25-75BC-468A-A9D3-AEFD8619B45F}" type="parTrans" cxnId="{DBEB75BD-011C-42A7-94C8-D8AF3C06CC11}">
      <dgm:prSet/>
      <dgm:spPr/>
      <dgm:t>
        <a:bodyPr/>
        <a:lstStyle/>
        <a:p>
          <a:endParaRPr lang="en-US"/>
        </a:p>
      </dgm:t>
    </dgm:pt>
    <dgm:pt modelId="{8DC1206E-6E50-49AC-903A-00F3EE588E2A}" type="sibTrans" cxnId="{DBEB75BD-011C-42A7-94C8-D8AF3C06CC11}">
      <dgm:prSet/>
      <dgm:spPr/>
      <dgm:t>
        <a:bodyPr/>
        <a:lstStyle/>
        <a:p>
          <a:endParaRPr lang="en-US"/>
        </a:p>
      </dgm:t>
    </dgm:pt>
    <dgm:pt modelId="{B86BBB5A-4213-4552-91C1-E25960802CDA}" type="pres">
      <dgm:prSet presAssocID="{EAA4FCC9-CE3E-49EE-ABD0-E1BF8F2C3AA0}" presName="root" presStyleCnt="0">
        <dgm:presLayoutVars>
          <dgm:dir/>
          <dgm:resizeHandles val="exact"/>
        </dgm:presLayoutVars>
      </dgm:prSet>
      <dgm:spPr/>
    </dgm:pt>
    <dgm:pt modelId="{FD3B8AA9-36D3-4120-804D-60495D5F04A3}" type="pres">
      <dgm:prSet presAssocID="{0A93D458-CD74-4A6B-AACA-4D9007B0054E}" presName="compNode" presStyleCnt="0"/>
      <dgm:spPr/>
    </dgm:pt>
    <dgm:pt modelId="{CA2E6434-7F52-449D-8B03-61717AB52880}" type="pres">
      <dgm:prSet presAssocID="{0A93D458-CD74-4A6B-AACA-4D9007B0054E}" presName="bgRect" presStyleLbl="bgShp" presStyleIdx="0" presStyleCnt="6"/>
      <dgm:spPr/>
    </dgm:pt>
    <dgm:pt modelId="{DBAFEECB-1FD2-4BE4-8171-CE173EDBED7B}" type="pres">
      <dgm:prSet presAssocID="{0A93D458-CD74-4A6B-AACA-4D9007B0054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B810CA70-ED36-4059-99B1-95E4104CCB00}" type="pres">
      <dgm:prSet presAssocID="{0A93D458-CD74-4A6B-AACA-4D9007B0054E}" presName="spaceRect" presStyleCnt="0"/>
      <dgm:spPr/>
    </dgm:pt>
    <dgm:pt modelId="{DBCDAE4D-71E9-4549-AE9E-F863C6384B2A}" type="pres">
      <dgm:prSet presAssocID="{0A93D458-CD74-4A6B-AACA-4D9007B0054E}" presName="parTx" presStyleLbl="revTx" presStyleIdx="0" presStyleCnt="6">
        <dgm:presLayoutVars>
          <dgm:chMax val="0"/>
          <dgm:chPref val="0"/>
        </dgm:presLayoutVars>
      </dgm:prSet>
      <dgm:spPr/>
    </dgm:pt>
    <dgm:pt modelId="{EA4F8244-A143-4E8B-AE92-094B0B1B38EA}" type="pres">
      <dgm:prSet presAssocID="{B35AB7F7-B46F-4FCC-9B5C-009754EEAAF9}" presName="sibTrans" presStyleCnt="0"/>
      <dgm:spPr/>
    </dgm:pt>
    <dgm:pt modelId="{C60C0FF8-E89F-4044-A4D4-2E80DBEF3DC7}" type="pres">
      <dgm:prSet presAssocID="{555A2D95-462D-4781-8755-6C69A74A0C33}" presName="compNode" presStyleCnt="0"/>
      <dgm:spPr/>
    </dgm:pt>
    <dgm:pt modelId="{51A1F825-EF94-4BEC-AF8D-2CCFF066AB32}" type="pres">
      <dgm:prSet presAssocID="{555A2D95-462D-4781-8755-6C69A74A0C33}" presName="bgRect" presStyleLbl="bgShp" presStyleIdx="1" presStyleCnt="6"/>
      <dgm:spPr/>
    </dgm:pt>
    <dgm:pt modelId="{AC665810-C169-4D8D-BBBF-6563B4ED7B34}" type="pres">
      <dgm:prSet presAssocID="{555A2D95-462D-4781-8755-6C69A74A0C3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ADB0679B-80DF-498E-9667-409967EDA0FC}" type="pres">
      <dgm:prSet presAssocID="{555A2D95-462D-4781-8755-6C69A74A0C33}" presName="spaceRect" presStyleCnt="0"/>
      <dgm:spPr/>
    </dgm:pt>
    <dgm:pt modelId="{734D7D88-ECEA-4AE4-AB79-D0F62B87D78C}" type="pres">
      <dgm:prSet presAssocID="{555A2D95-462D-4781-8755-6C69A74A0C33}" presName="parTx" presStyleLbl="revTx" presStyleIdx="1" presStyleCnt="6">
        <dgm:presLayoutVars>
          <dgm:chMax val="0"/>
          <dgm:chPref val="0"/>
        </dgm:presLayoutVars>
      </dgm:prSet>
      <dgm:spPr/>
    </dgm:pt>
    <dgm:pt modelId="{402A12BD-8A30-46F1-8889-280EAF1C3D7A}" type="pres">
      <dgm:prSet presAssocID="{33DD9A57-2C9F-4D1E-A9B5-843BB7097EA4}" presName="sibTrans" presStyleCnt="0"/>
      <dgm:spPr/>
    </dgm:pt>
    <dgm:pt modelId="{F8A4A971-8D72-4872-959C-16055B477867}" type="pres">
      <dgm:prSet presAssocID="{AF15F05E-F1C7-4EFF-BCDF-29C74A436B45}" presName="compNode" presStyleCnt="0"/>
      <dgm:spPr/>
    </dgm:pt>
    <dgm:pt modelId="{AB757806-8A1B-4DF1-8D84-D93432E5EA84}" type="pres">
      <dgm:prSet presAssocID="{AF15F05E-F1C7-4EFF-BCDF-29C74A436B45}" presName="bgRect" presStyleLbl="bgShp" presStyleIdx="2" presStyleCnt="6"/>
      <dgm:spPr/>
    </dgm:pt>
    <dgm:pt modelId="{2D7962F0-99A5-484E-A5B8-C06B477560A2}" type="pres">
      <dgm:prSet presAssocID="{AF15F05E-F1C7-4EFF-BCDF-29C74A436B4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ug boat"/>
        </a:ext>
      </dgm:extLst>
    </dgm:pt>
    <dgm:pt modelId="{94D5B829-9C4F-4F3B-9347-91242A9D4067}" type="pres">
      <dgm:prSet presAssocID="{AF15F05E-F1C7-4EFF-BCDF-29C74A436B45}" presName="spaceRect" presStyleCnt="0"/>
      <dgm:spPr/>
    </dgm:pt>
    <dgm:pt modelId="{BA06E706-72CC-4C7E-8CCD-9EFF348A043D}" type="pres">
      <dgm:prSet presAssocID="{AF15F05E-F1C7-4EFF-BCDF-29C74A436B45}" presName="parTx" presStyleLbl="revTx" presStyleIdx="2" presStyleCnt="6">
        <dgm:presLayoutVars>
          <dgm:chMax val="0"/>
          <dgm:chPref val="0"/>
        </dgm:presLayoutVars>
      </dgm:prSet>
      <dgm:spPr/>
    </dgm:pt>
    <dgm:pt modelId="{D22CDFA6-A033-40DA-9A2C-FBCE8ABFC7BE}" type="pres">
      <dgm:prSet presAssocID="{1C487215-1BD6-45C0-AF7E-34C0D34BA053}" presName="sibTrans" presStyleCnt="0"/>
      <dgm:spPr/>
    </dgm:pt>
    <dgm:pt modelId="{33940DE3-6971-48FA-836F-E814E7BF96B1}" type="pres">
      <dgm:prSet presAssocID="{BE1F8460-CB6C-41CE-88C4-8CA643DCD605}" presName="compNode" presStyleCnt="0"/>
      <dgm:spPr/>
    </dgm:pt>
    <dgm:pt modelId="{D06FAF86-F349-45BC-BA14-6C9DC266FDE8}" type="pres">
      <dgm:prSet presAssocID="{BE1F8460-CB6C-41CE-88C4-8CA643DCD605}" presName="bgRect" presStyleLbl="bgShp" presStyleIdx="3" presStyleCnt="6"/>
      <dgm:spPr/>
    </dgm:pt>
    <dgm:pt modelId="{BA6EF1C2-14A5-4863-8A28-64FE8F20D623}" type="pres">
      <dgm:prSet presAssocID="{BE1F8460-CB6C-41CE-88C4-8CA643DCD60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eting"/>
        </a:ext>
      </dgm:extLst>
    </dgm:pt>
    <dgm:pt modelId="{6A4DDF30-54EA-43A6-BBC3-889833F9313D}" type="pres">
      <dgm:prSet presAssocID="{BE1F8460-CB6C-41CE-88C4-8CA643DCD605}" presName="spaceRect" presStyleCnt="0"/>
      <dgm:spPr/>
    </dgm:pt>
    <dgm:pt modelId="{7164A9BF-C5D1-4D7A-B5D7-2B4A8035CC97}" type="pres">
      <dgm:prSet presAssocID="{BE1F8460-CB6C-41CE-88C4-8CA643DCD605}" presName="parTx" presStyleLbl="revTx" presStyleIdx="3" presStyleCnt="6">
        <dgm:presLayoutVars>
          <dgm:chMax val="0"/>
          <dgm:chPref val="0"/>
        </dgm:presLayoutVars>
      </dgm:prSet>
      <dgm:spPr/>
    </dgm:pt>
    <dgm:pt modelId="{CC3B358B-846C-47DD-911B-0FA9AAD3068D}" type="pres">
      <dgm:prSet presAssocID="{7DC56EEA-C170-44DC-ABCF-BADF98C4855B}" presName="sibTrans" presStyleCnt="0"/>
      <dgm:spPr/>
    </dgm:pt>
    <dgm:pt modelId="{B507229B-3B75-4739-A40A-84DA13FB70FB}" type="pres">
      <dgm:prSet presAssocID="{861FAD25-DED4-4F77-84B0-0A32B0919EC5}" presName="compNode" presStyleCnt="0"/>
      <dgm:spPr/>
    </dgm:pt>
    <dgm:pt modelId="{3E942FF8-D19B-40E6-9A85-8B2C9934FF6C}" type="pres">
      <dgm:prSet presAssocID="{861FAD25-DED4-4F77-84B0-0A32B0919EC5}" presName="bgRect" presStyleLbl="bgShp" presStyleIdx="4" presStyleCnt="6"/>
      <dgm:spPr/>
    </dgm:pt>
    <dgm:pt modelId="{826D8A52-4A60-4CF1-92BA-9B06CA2000BF}" type="pres">
      <dgm:prSet presAssocID="{861FAD25-DED4-4F77-84B0-0A32B0919EC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lp"/>
        </a:ext>
      </dgm:extLst>
    </dgm:pt>
    <dgm:pt modelId="{B8829331-CCFE-4990-9302-5923FC3CBAF5}" type="pres">
      <dgm:prSet presAssocID="{861FAD25-DED4-4F77-84B0-0A32B0919EC5}" presName="spaceRect" presStyleCnt="0"/>
      <dgm:spPr/>
    </dgm:pt>
    <dgm:pt modelId="{244E07DA-B5E1-4E78-875C-E2CFDA4A8B67}" type="pres">
      <dgm:prSet presAssocID="{861FAD25-DED4-4F77-84B0-0A32B0919EC5}" presName="parTx" presStyleLbl="revTx" presStyleIdx="4" presStyleCnt="6">
        <dgm:presLayoutVars>
          <dgm:chMax val="0"/>
          <dgm:chPref val="0"/>
        </dgm:presLayoutVars>
      </dgm:prSet>
      <dgm:spPr/>
    </dgm:pt>
    <dgm:pt modelId="{D1BC89F5-FF89-4D85-A6A4-82D46E08F1F7}" type="pres">
      <dgm:prSet presAssocID="{F9EC7FDF-3C80-436F-9A61-2ACEB808F11C}" presName="sibTrans" presStyleCnt="0"/>
      <dgm:spPr/>
    </dgm:pt>
    <dgm:pt modelId="{B3A6D0DE-F749-47C5-9384-C7EB1B180680}" type="pres">
      <dgm:prSet presAssocID="{4189D1E7-2CE8-48FB-97CA-94A27BB2856D}" presName="compNode" presStyleCnt="0"/>
      <dgm:spPr/>
    </dgm:pt>
    <dgm:pt modelId="{458DE28E-DB12-4A35-971B-D2F9557AACF6}" type="pres">
      <dgm:prSet presAssocID="{4189D1E7-2CE8-48FB-97CA-94A27BB2856D}" presName="bgRect" presStyleLbl="bgShp" presStyleIdx="5" presStyleCnt="6"/>
      <dgm:spPr/>
    </dgm:pt>
    <dgm:pt modelId="{6B4D6155-37BA-441B-BF97-BB2A2594657C}" type="pres">
      <dgm:prSet presAssocID="{4189D1E7-2CE8-48FB-97CA-94A27BB2856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lassroom"/>
        </a:ext>
      </dgm:extLst>
    </dgm:pt>
    <dgm:pt modelId="{FA951E94-87DD-478D-A811-A76F6F7CD831}" type="pres">
      <dgm:prSet presAssocID="{4189D1E7-2CE8-48FB-97CA-94A27BB2856D}" presName="spaceRect" presStyleCnt="0"/>
      <dgm:spPr/>
    </dgm:pt>
    <dgm:pt modelId="{C26F8423-3FE5-4759-AFD7-ECF08429F7E8}" type="pres">
      <dgm:prSet presAssocID="{4189D1E7-2CE8-48FB-97CA-94A27BB2856D}" presName="parTx" presStyleLbl="revTx" presStyleIdx="5" presStyleCnt="6">
        <dgm:presLayoutVars>
          <dgm:chMax val="0"/>
          <dgm:chPref val="0"/>
        </dgm:presLayoutVars>
      </dgm:prSet>
      <dgm:spPr/>
    </dgm:pt>
  </dgm:ptLst>
  <dgm:cxnLst>
    <dgm:cxn modelId="{C18F5819-72C6-44AF-B851-E74E02D64EE7}" srcId="{EAA4FCC9-CE3E-49EE-ABD0-E1BF8F2C3AA0}" destId="{0A93D458-CD74-4A6B-AACA-4D9007B0054E}" srcOrd="0" destOrd="0" parTransId="{8866FA31-D4EF-4DD0-809B-9E7DE5C9DE19}" sibTransId="{B35AB7F7-B46F-4FCC-9B5C-009754EEAAF9}"/>
    <dgm:cxn modelId="{0E68F92A-1FBE-4F7B-8E17-619A29B63F73}" type="presOf" srcId="{0A93D458-CD74-4A6B-AACA-4D9007B0054E}" destId="{DBCDAE4D-71E9-4549-AE9E-F863C6384B2A}" srcOrd="0" destOrd="0" presId="urn:microsoft.com/office/officeart/2018/2/layout/IconVerticalSolidList"/>
    <dgm:cxn modelId="{52D06E37-91FC-481C-9B4C-26BE49C12412}" srcId="{EAA4FCC9-CE3E-49EE-ABD0-E1BF8F2C3AA0}" destId="{861FAD25-DED4-4F77-84B0-0A32B0919EC5}" srcOrd="4" destOrd="0" parTransId="{F8B82402-9718-4976-9E36-437057BFBD7E}" sibTransId="{F9EC7FDF-3C80-436F-9A61-2ACEB808F11C}"/>
    <dgm:cxn modelId="{370BE457-9456-4396-9BD8-BD06055E26DA}" type="presOf" srcId="{4189D1E7-2CE8-48FB-97CA-94A27BB2856D}" destId="{C26F8423-3FE5-4759-AFD7-ECF08429F7E8}" srcOrd="0" destOrd="0" presId="urn:microsoft.com/office/officeart/2018/2/layout/IconVerticalSolidList"/>
    <dgm:cxn modelId="{2EF9C16C-E07E-4130-AD70-B93575C56741}" srcId="{EAA4FCC9-CE3E-49EE-ABD0-E1BF8F2C3AA0}" destId="{555A2D95-462D-4781-8755-6C69A74A0C33}" srcOrd="1" destOrd="0" parTransId="{0F32B982-6902-4EE1-8491-DC5B6296D403}" sibTransId="{33DD9A57-2C9F-4D1E-A9B5-843BB7097EA4}"/>
    <dgm:cxn modelId="{DA14527D-5EAF-4893-AC86-D6ECBC42B7F8}" type="presOf" srcId="{EAA4FCC9-CE3E-49EE-ABD0-E1BF8F2C3AA0}" destId="{B86BBB5A-4213-4552-91C1-E25960802CDA}" srcOrd="0" destOrd="0" presId="urn:microsoft.com/office/officeart/2018/2/layout/IconVerticalSolidList"/>
    <dgm:cxn modelId="{1F62CD7E-AA4D-40AD-8F08-2C9491B36732}" type="presOf" srcId="{861FAD25-DED4-4F77-84B0-0A32B0919EC5}" destId="{244E07DA-B5E1-4E78-875C-E2CFDA4A8B67}" srcOrd="0" destOrd="0" presId="urn:microsoft.com/office/officeart/2018/2/layout/IconVerticalSolidList"/>
    <dgm:cxn modelId="{88F3FF83-E601-455C-A1E3-C40C2B5697A3}" type="presOf" srcId="{BE1F8460-CB6C-41CE-88C4-8CA643DCD605}" destId="{7164A9BF-C5D1-4D7A-B5D7-2B4A8035CC97}" srcOrd="0" destOrd="0" presId="urn:microsoft.com/office/officeart/2018/2/layout/IconVerticalSolidList"/>
    <dgm:cxn modelId="{B4E58186-B97B-4B3F-8BCB-5310FC9E7910}" type="presOf" srcId="{AF15F05E-F1C7-4EFF-BCDF-29C74A436B45}" destId="{BA06E706-72CC-4C7E-8CCD-9EFF348A043D}" srcOrd="0" destOrd="0" presId="urn:microsoft.com/office/officeart/2018/2/layout/IconVerticalSolidList"/>
    <dgm:cxn modelId="{F923A18D-552F-4572-AF14-28182BFDF887}" type="presOf" srcId="{555A2D95-462D-4781-8755-6C69A74A0C33}" destId="{734D7D88-ECEA-4AE4-AB79-D0F62B87D78C}" srcOrd="0" destOrd="0" presId="urn:microsoft.com/office/officeart/2018/2/layout/IconVerticalSolidList"/>
    <dgm:cxn modelId="{0255FFB8-0387-45FC-AA70-1D5EA829559F}" srcId="{EAA4FCC9-CE3E-49EE-ABD0-E1BF8F2C3AA0}" destId="{AF15F05E-F1C7-4EFF-BCDF-29C74A436B45}" srcOrd="2" destOrd="0" parTransId="{48946909-28A3-4A54-BD11-80C44E16E107}" sibTransId="{1C487215-1BD6-45C0-AF7E-34C0D34BA053}"/>
    <dgm:cxn modelId="{A40836B9-3F32-453B-AF4C-BAF6F6BEE007}" srcId="{EAA4FCC9-CE3E-49EE-ABD0-E1BF8F2C3AA0}" destId="{BE1F8460-CB6C-41CE-88C4-8CA643DCD605}" srcOrd="3" destOrd="0" parTransId="{93ECAFC2-8CB2-4F7D-9E74-C2A30FF21B57}" sibTransId="{7DC56EEA-C170-44DC-ABCF-BADF98C4855B}"/>
    <dgm:cxn modelId="{DBEB75BD-011C-42A7-94C8-D8AF3C06CC11}" srcId="{EAA4FCC9-CE3E-49EE-ABD0-E1BF8F2C3AA0}" destId="{4189D1E7-2CE8-48FB-97CA-94A27BB2856D}" srcOrd="5" destOrd="0" parTransId="{9030AD25-75BC-468A-A9D3-AEFD8619B45F}" sibTransId="{8DC1206E-6E50-49AC-903A-00F3EE588E2A}"/>
    <dgm:cxn modelId="{BA92CF74-D462-42DB-A7B5-71C75E31FCC4}" type="presParOf" srcId="{B86BBB5A-4213-4552-91C1-E25960802CDA}" destId="{FD3B8AA9-36D3-4120-804D-60495D5F04A3}" srcOrd="0" destOrd="0" presId="urn:microsoft.com/office/officeart/2018/2/layout/IconVerticalSolidList"/>
    <dgm:cxn modelId="{7F600E1B-7AF4-426B-9A1B-82367790C1EE}" type="presParOf" srcId="{FD3B8AA9-36D3-4120-804D-60495D5F04A3}" destId="{CA2E6434-7F52-449D-8B03-61717AB52880}" srcOrd="0" destOrd="0" presId="urn:microsoft.com/office/officeart/2018/2/layout/IconVerticalSolidList"/>
    <dgm:cxn modelId="{4A4C2AEA-DCE5-4999-A9A0-5D5ABD84D0DC}" type="presParOf" srcId="{FD3B8AA9-36D3-4120-804D-60495D5F04A3}" destId="{DBAFEECB-1FD2-4BE4-8171-CE173EDBED7B}" srcOrd="1" destOrd="0" presId="urn:microsoft.com/office/officeart/2018/2/layout/IconVerticalSolidList"/>
    <dgm:cxn modelId="{172322AB-A686-4FFD-AD7D-8332738ADC7B}" type="presParOf" srcId="{FD3B8AA9-36D3-4120-804D-60495D5F04A3}" destId="{B810CA70-ED36-4059-99B1-95E4104CCB00}" srcOrd="2" destOrd="0" presId="urn:microsoft.com/office/officeart/2018/2/layout/IconVerticalSolidList"/>
    <dgm:cxn modelId="{F59789CC-811F-4D8F-828E-59E0EC906AB5}" type="presParOf" srcId="{FD3B8AA9-36D3-4120-804D-60495D5F04A3}" destId="{DBCDAE4D-71E9-4549-AE9E-F863C6384B2A}" srcOrd="3" destOrd="0" presId="urn:microsoft.com/office/officeart/2018/2/layout/IconVerticalSolidList"/>
    <dgm:cxn modelId="{E9A0BAEB-91DB-4AC9-B7F7-F6F80F52B0E6}" type="presParOf" srcId="{B86BBB5A-4213-4552-91C1-E25960802CDA}" destId="{EA4F8244-A143-4E8B-AE92-094B0B1B38EA}" srcOrd="1" destOrd="0" presId="urn:microsoft.com/office/officeart/2018/2/layout/IconVerticalSolidList"/>
    <dgm:cxn modelId="{CA90C2CB-C990-4CA0-827D-EA349C49FF81}" type="presParOf" srcId="{B86BBB5A-4213-4552-91C1-E25960802CDA}" destId="{C60C0FF8-E89F-4044-A4D4-2E80DBEF3DC7}" srcOrd="2" destOrd="0" presId="urn:microsoft.com/office/officeart/2018/2/layout/IconVerticalSolidList"/>
    <dgm:cxn modelId="{9D4E3B99-13F9-4383-BD2C-3FC95DD4C54A}" type="presParOf" srcId="{C60C0FF8-E89F-4044-A4D4-2E80DBEF3DC7}" destId="{51A1F825-EF94-4BEC-AF8D-2CCFF066AB32}" srcOrd="0" destOrd="0" presId="urn:microsoft.com/office/officeart/2018/2/layout/IconVerticalSolidList"/>
    <dgm:cxn modelId="{FC72701E-4EE4-4C29-8FF0-1F7103CED583}" type="presParOf" srcId="{C60C0FF8-E89F-4044-A4D4-2E80DBEF3DC7}" destId="{AC665810-C169-4D8D-BBBF-6563B4ED7B34}" srcOrd="1" destOrd="0" presId="urn:microsoft.com/office/officeart/2018/2/layout/IconVerticalSolidList"/>
    <dgm:cxn modelId="{43BEA05C-EEBD-4973-9E0B-971989FE9965}" type="presParOf" srcId="{C60C0FF8-E89F-4044-A4D4-2E80DBEF3DC7}" destId="{ADB0679B-80DF-498E-9667-409967EDA0FC}" srcOrd="2" destOrd="0" presId="urn:microsoft.com/office/officeart/2018/2/layout/IconVerticalSolidList"/>
    <dgm:cxn modelId="{8FA6D8AB-D8D1-497C-85C6-790D0A2FA8CF}" type="presParOf" srcId="{C60C0FF8-E89F-4044-A4D4-2E80DBEF3DC7}" destId="{734D7D88-ECEA-4AE4-AB79-D0F62B87D78C}" srcOrd="3" destOrd="0" presId="urn:microsoft.com/office/officeart/2018/2/layout/IconVerticalSolidList"/>
    <dgm:cxn modelId="{2068B87A-CB36-4E05-9E75-606DDD74C356}" type="presParOf" srcId="{B86BBB5A-4213-4552-91C1-E25960802CDA}" destId="{402A12BD-8A30-46F1-8889-280EAF1C3D7A}" srcOrd="3" destOrd="0" presId="urn:microsoft.com/office/officeart/2018/2/layout/IconVerticalSolidList"/>
    <dgm:cxn modelId="{95C523DF-485C-40E7-B647-BD1E957176AD}" type="presParOf" srcId="{B86BBB5A-4213-4552-91C1-E25960802CDA}" destId="{F8A4A971-8D72-4872-959C-16055B477867}" srcOrd="4" destOrd="0" presId="urn:microsoft.com/office/officeart/2018/2/layout/IconVerticalSolidList"/>
    <dgm:cxn modelId="{E5551864-B59E-43DF-898A-AD7917EAA13D}" type="presParOf" srcId="{F8A4A971-8D72-4872-959C-16055B477867}" destId="{AB757806-8A1B-4DF1-8D84-D93432E5EA84}" srcOrd="0" destOrd="0" presId="urn:microsoft.com/office/officeart/2018/2/layout/IconVerticalSolidList"/>
    <dgm:cxn modelId="{DCA5CB54-73CE-49FE-8AB2-83B80B19C54E}" type="presParOf" srcId="{F8A4A971-8D72-4872-959C-16055B477867}" destId="{2D7962F0-99A5-484E-A5B8-C06B477560A2}" srcOrd="1" destOrd="0" presId="urn:microsoft.com/office/officeart/2018/2/layout/IconVerticalSolidList"/>
    <dgm:cxn modelId="{0D4CC33E-47AA-44D0-A525-76AAA14AE227}" type="presParOf" srcId="{F8A4A971-8D72-4872-959C-16055B477867}" destId="{94D5B829-9C4F-4F3B-9347-91242A9D4067}" srcOrd="2" destOrd="0" presId="urn:microsoft.com/office/officeart/2018/2/layout/IconVerticalSolidList"/>
    <dgm:cxn modelId="{2A9CA48E-BAF5-4386-9857-130573AC893E}" type="presParOf" srcId="{F8A4A971-8D72-4872-959C-16055B477867}" destId="{BA06E706-72CC-4C7E-8CCD-9EFF348A043D}" srcOrd="3" destOrd="0" presId="urn:microsoft.com/office/officeart/2018/2/layout/IconVerticalSolidList"/>
    <dgm:cxn modelId="{2ECD3186-D3BD-433A-99A8-B293A7595595}" type="presParOf" srcId="{B86BBB5A-4213-4552-91C1-E25960802CDA}" destId="{D22CDFA6-A033-40DA-9A2C-FBCE8ABFC7BE}" srcOrd="5" destOrd="0" presId="urn:microsoft.com/office/officeart/2018/2/layout/IconVerticalSolidList"/>
    <dgm:cxn modelId="{E82CFE37-7029-4963-B852-3CBA5457DCA5}" type="presParOf" srcId="{B86BBB5A-4213-4552-91C1-E25960802CDA}" destId="{33940DE3-6971-48FA-836F-E814E7BF96B1}" srcOrd="6" destOrd="0" presId="urn:microsoft.com/office/officeart/2018/2/layout/IconVerticalSolidList"/>
    <dgm:cxn modelId="{F2D906A3-04BF-4BBD-AD45-3A1118A9D185}" type="presParOf" srcId="{33940DE3-6971-48FA-836F-E814E7BF96B1}" destId="{D06FAF86-F349-45BC-BA14-6C9DC266FDE8}" srcOrd="0" destOrd="0" presId="urn:microsoft.com/office/officeart/2018/2/layout/IconVerticalSolidList"/>
    <dgm:cxn modelId="{CCC9DCCD-5B7C-4BE1-AFC1-4CC1DF24771E}" type="presParOf" srcId="{33940DE3-6971-48FA-836F-E814E7BF96B1}" destId="{BA6EF1C2-14A5-4863-8A28-64FE8F20D623}" srcOrd="1" destOrd="0" presId="urn:microsoft.com/office/officeart/2018/2/layout/IconVerticalSolidList"/>
    <dgm:cxn modelId="{0E6B2E27-E5E9-45F7-B0FD-94DB56E1DA52}" type="presParOf" srcId="{33940DE3-6971-48FA-836F-E814E7BF96B1}" destId="{6A4DDF30-54EA-43A6-BBC3-889833F9313D}" srcOrd="2" destOrd="0" presId="urn:microsoft.com/office/officeart/2018/2/layout/IconVerticalSolidList"/>
    <dgm:cxn modelId="{F14BD1F7-08A7-4AD1-BB1D-5B5EB22C8C99}" type="presParOf" srcId="{33940DE3-6971-48FA-836F-E814E7BF96B1}" destId="{7164A9BF-C5D1-4D7A-B5D7-2B4A8035CC97}" srcOrd="3" destOrd="0" presId="urn:microsoft.com/office/officeart/2018/2/layout/IconVerticalSolidList"/>
    <dgm:cxn modelId="{A9F7F018-28A5-42CC-8A0F-E47FB665B4CB}" type="presParOf" srcId="{B86BBB5A-4213-4552-91C1-E25960802CDA}" destId="{CC3B358B-846C-47DD-911B-0FA9AAD3068D}" srcOrd="7" destOrd="0" presId="urn:microsoft.com/office/officeart/2018/2/layout/IconVerticalSolidList"/>
    <dgm:cxn modelId="{78D1BBF6-34C1-473E-AB7C-F5C0CCC4E04D}" type="presParOf" srcId="{B86BBB5A-4213-4552-91C1-E25960802CDA}" destId="{B507229B-3B75-4739-A40A-84DA13FB70FB}" srcOrd="8" destOrd="0" presId="urn:microsoft.com/office/officeart/2018/2/layout/IconVerticalSolidList"/>
    <dgm:cxn modelId="{71DB6059-82B3-4EFE-98BB-AA986E5CBE57}" type="presParOf" srcId="{B507229B-3B75-4739-A40A-84DA13FB70FB}" destId="{3E942FF8-D19B-40E6-9A85-8B2C9934FF6C}" srcOrd="0" destOrd="0" presId="urn:microsoft.com/office/officeart/2018/2/layout/IconVerticalSolidList"/>
    <dgm:cxn modelId="{53690B56-28C4-4B43-9DFA-FA12A164480C}" type="presParOf" srcId="{B507229B-3B75-4739-A40A-84DA13FB70FB}" destId="{826D8A52-4A60-4CF1-92BA-9B06CA2000BF}" srcOrd="1" destOrd="0" presId="urn:microsoft.com/office/officeart/2018/2/layout/IconVerticalSolidList"/>
    <dgm:cxn modelId="{14246053-E339-4599-BBB3-CD6FA6CFC57B}" type="presParOf" srcId="{B507229B-3B75-4739-A40A-84DA13FB70FB}" destId="{B8829331-CCFE-4990-9302-5923FC3CBAF5}" srcOrd="2" destOrd="0" presId="urn:microsoft.com/office/officeart/2018/2/layout/IconVerticalSolidList"/>
    <dgm:cxn modelId="{B282641E-0952-4883-BBB1-7A85B2B08266}" type="presParOf" srcId="{B507229B-3B75-4739-A40A-84DA13FB70FB}" destId="{244E07DA-B5E1-4E78-875C-E2CFDA4A8B67}" srcOrd="3" destOrd="0" presId="urn:microsoft.com/office/officeart/2018/2/layout/IconVerticalSolidList"/>
    <dgm:cxn modelId="{3B82B890-CDA3-47ED-9D40-BD6CE4791818}" type="presParOf" srcId="{B86BBB5A-4213-4552-91C1-E25960802CDA}" destId="{D1BC89F5-FF89-4D85-A6A4-82D46E08F1F7}" srcOrd="9" destOrd="0" presId="urn:microsoft.com/office/officeart/2018/2/layout/IconVerticalSolidList"/>
    <dgm:cxn modelId="{3A67B200-7EDF-41F5-B4A9-D7BC986285A7}" type="presParOf" srcId="{B86BBB5A-4213-4552-91C1-E25960802CDA}" destId="{B3A6D0DE-F749-47C5-9384-C7EB1B180680}" srcOrd="10" destOrd="0" presId="urn:microsoft.com/office/officeart/2018/2/layout/IconVerticalSolidList"/>
    <dgm:cxn modelId="{46CA7675-D17C-469B-ABEC-F6FADE5409D7}" type="presParOf" srcId="{B3A6D0DE-F749-47C5-9384-C7EB1B180680}" destId="{458DE28E-DB12-4A35-971B-D2F9557AACF6}" srcOrd="0" destOrd="0" presId="urn:microsoft.com/office/officeart/2018/2/layout/IconVerticalSolidList"/>
    <dgm:cxn modelId="{08FAB6F4-02B6-474B-B619-2C40D0D410BA}" type="presParOf" srcId="{B3A6D0DE-F749-47C5-9384-C7EB1B180680}" destId="{6B4D6155-37BA-441B-BF97-BB2A2594657C}" srcOrd="1" destOrd="0" presId="urn:microsoft.com/office/officeart/2018/2/layout/IconVerticalSolidList"/>
    <dgm:cxn modelId="{5BB07407-E0AF-42B8-8DBB-DA1A6478D205}" type="presParOf" srcId="{B3A6D0DE-F749-47C5-9384-C7EB1B180680}" destId="{FA951E94-87DD-478D-A811-A76F6F7CD831}" srcOrd="2" destOrd="0" presId="urn:microsoft.com/office/officeart/2018/2/layout/IconVerticalSolidList"/>
    <dgm:cxn modelId="{53D3925A-0E6F-4034-A4EC-51CC41507F4B}" type="presParOf" srcId="{B3A6D0DE-F749-47C5-9384-C7EB1B180680}" destId="{C26F8423-3FE5-4759-AFD7-ECF08429F7E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12040C-CA63-4E5F-B995-74B3C7CA17AA}" type="doc">
      <dgm:prSet loTypeId="urn:microsoft.com/office/officeart/2005/8/layout/hChevron3" loCatId="process" qsTypeId="urn:microsoft.com/office/officeart/2005/8/quickstyle/simple2" qsCatId="simple" csTypeId="urn:microsoft.com/office/officeart/2005/8/colors/accent6_2" csCatId="accent6" phldr="1"/>
      <dgm:spPr/>
      <dgm:t>
        <a:bodyPr/>
        <a:lstStyle/>
        <a:p>
          <a:endParaRPr lang="en-US"/>
        </a:p>
      </dgm:t>
    </dgm:pt>
    <dgm:pt modelId="{97BE97C6-8B14-4EDC-B6F0-766EA1758C80}">
      <dgm:prSet/>
      <dgm:spPr/>
      <dgm:t>
        <a:bodyPr/>
        <a:lstStyle/>
        <a:p>
          <a:r>
            <a:rPr lang="en-GB" dirty="0"/>
            <a:t>Loads the servlet class</a:t>
          </a:r>
          <a:endParaRPr lang="en-US" dirty="0"/>
        </a:p>
      </dgm:t>
    </dgm:pt>
    <dgm:pt modelId="{998D05E7-258D-49D8-A6BD-B7595ACFD4C2}" type="parTrans" cxnId="{072C9C69-1E12-4554-8EF7-006458C8ED55}">
      <dgm:prSet/>
      <dgm:spPr/>
      <dgm:t>
        <a:bodyPr/>
        <a:lstStyle/>
        <a:p>
          <a:endParaRPr lang="en-US"/>
        </a:p>
      </dgm:t>
    </dgm:pt>
    <dgm:pt modelId="{3AB24596-BE0F-4978-89ED-5C0B641E9F87}" type="sibTrans" cxnId="{072C9C69-1E12-4554-8EF7-006458C8ED55}">
      <dgm:prSet/>
      <dgm:spPr/>
      <dgm:t>
        <a:bodyPr/>
        <a:lstStyle/>
        <a:p>
          <a:endParaRPr lang="en-US"/>
        </a:p>
      </dgm:t>
    </dgm:pt>
    <dgm:pt modelId="{0AA0C6E1-D634-4727-9CCD-2B46BDA71137}">
      <dgm:prSet/>
      <dgm:spPr/>
      <dgm:t>
        <a:bodyPr/>
        <a:lstStyle/>
        <a:p>
          <a:r>
            <a:rPr lang="en-GB" dirty="0"/>
            <a:t>Creates an instance of the servlet class</a:t>
          </a:r>
          <a:endParaRPr lang="en-US" dirty="0"/>
        </a:p>
      </dgm:t>
    </dgm:pt>
    <dgm:pt modelId="{29E06930-06FF-42CA-90CD-FA7219FC3686}" type="parTrans" cxnId="{D75EF489-3741-4F21-A605-0A6E68567A2D}">
      <dgm:prSet/>
      <dgm:spPr/>
      <dgm:t>
        <a:bodyPr/>
        <a:lstStyle/>
        <a:p>
          <a:endParaRPr lang="en-US"/>
        </a:p>
      </dgm:t>
    </dgm:pt>
    <dgm:pt modelId="{765B1D79-4CEE-4C1A-9B06-76917FAA3EC5}" type="sibTrans" cxnId="{D75EF489-3741-4F21-A605-0A6E68567A2D}">
      <dgm:prSet/>
      <dgm:spPr/>
      <dgm:t>
        <a:bodyPr/>
        <a:lstStyle/>
        <a:p>
          <a:endParaRPr lang="en-US"/>
        </a:p>
      </dgm:t>
    </dgm:pt>
    <dgm:pt modelId="{1FA5DB9B-893B-41E8-A4D2-3BB339C00A5F}">
      <dgm:prSet/>
      <dgm:spPr/>
      <dgm:t>
        <a:bodyPr/>
        <a:lstStyle/>
        <a:p>
          <a:r>
            <a:rPr lang="en-GB" dirty="0"/>
            <a:t>Initializes it by calling the </a:t>
          </a:r>
          <a:r>
            <a:rPr lang="en-GB" dirty="0" err="1"/>
            <a:t>init</a:t>
          </a:r>
          <a:r>
            <a:rPr lang="en-GB" dirty="0"/>
            <a:t> method</a:t>
          </a:r>
          <a:endParaRPr lang="en-US" dirty="0"/>
        </a:p>
      </dgm:t>
    </dgm:pt>
    <dgm:pt modelId="{59BA695E-3FF3-4F3E-9888-C0701B217106}" type="parTrans" cxnId="{25F57723-9DD9-4EAC-A2F4-EF63BBAB2F11}">
      <dgm:prSet/>
      <dgm:spPr/>
      <dgm:t>
        <a:bodyPr/>
        <a:lstStyle/>
        <a:p>
          <a:endParaRPr lang="en-US"/>
        </a:p>
      </dgm:t>
    </dgm:pt>
    <dgm:pt modelId="{AEE028CD-2B30-4706-8322-5D5A79DF1B9D}" type="sibTrans" cxnId="{25F57723-9DD9-4EAC-A2F4-EF63BBAB2F11}">
      <dgm:prSet/>
      <dgm:spPr/>
      <dgm:t>
        <a:bodyPr/>
        <a:lstStyle/>
        <a:p>
          <a:endParaRPr lang="en-US"/>
        </a:p>
      </dgm:t>
    </dgm:pt>
    <dgm:pt modelId="{B9F78DE1-23E1-46C8-9998-7F74E0CEE0D9}">
      <dgm:prSet/>
      <dgm:spPr/>
      <dgm:t>
        <a:bodyPr/>
        <a:lstStyle/>
        <a:p>
          <a:r>
            <a:rPr lang="en-GB" b="0" i="0" dirty="0"/>
            <a:t>must complete successfully before the servlet can receive any requests</a:t>
          </a:r>
          <a:endParaRPr lang="en-US" dirty="0"/>
        </a:p>
      </dgm:t>
    </dgm:pt>
    <dgm:pt modelId="{F8BAC44D-0B1C-4191-B3B5-AC9CF9B007AF}" type="parTrans" cxnId="{84A7F329-8384-416B-9AC3-6116B2C567DC}">
      <dgm:prSet/>
      <dgm:spPr/>
      <dgm:t>
        <a:bodyPr/>
        <a:lstStyle/>
        <a:p>
          <a:endParaRPr lang="en-US"/>
        </a:p>
      </dgm:t>
    </dgm:pt>
    <dgm:pt modelId="{97E9083A-E295-46E5-BFEF-F06030B2D53B}" type="sibTrans" cxnId="{84A7F329-8384-416B-9AC3-6116B2C567DC}">
      <dgm:prSet/>
      <dgm:spPr/>
      <dgm:t>
        <a:bodyPr/>
        <a:lstStyle/>
        <a:p>
          <a:endParaRPr lang="en-US"/>
        </a:p>
      </dgm:t>
    </dgm:pt>
    <dgm:pt modelId="{029B3D12-A108-3240-85DD-9EE2505C6716}" type="pres">
      <dgm:prSet presAssocID="{2412040C-CA63-4E5F-B995-74B3C7CA17AA}" presName="Name0" presStyleCnt="0">
        <dgm:presLayoutVars>
          <dgm:dir/>
          <dgm:resizeHandles val="exact"/>
        </dgm:presLayoutVars>
      </dgm:prSet>
      <dgm:spPr/>
    </dgm:pt>
    <dgm:pt modelId="{E84A6F06-A5BB-234B-8D20-435349B6C29F}" type="pres">
      <dgm:prSet presAssocID="{97BE97C6-8B14-4EDC-B6F0-766EA1758C80}" presName="parTxOnly" presStyleLbl="node1" presStyleIdx="0" presStyleCnt="4">
        <dgm:presLayoutVars>
          <dgm:bulletEnabled val="1"/>
        </dgm:presLayoutVars>
      </dgm:prSet>
      <dgm:spPr/>
    </dgm:pt>
    <dgm:pt modelId="{F802251E-B38E-B54D-A7FD-8A39F1FC2DBE}" type="pres">
      <dgm:prSet presAssocID="{3AB24596-BE0F-4978-89ED-5C0B641E9F87}" presName="parSpace" presStyleCnt="0"/>
      <dgm:spPr/>
    </dgm:pt>
    <dgm:pt modelId="{BDD43928-9505-AA40-B211-D5885E0FFFFA}" type="pres">
      <dgm:prSet presAssocID="{0AA0C6E1-D634-4727-9CCD-2B46BDA71137}" presName="parTxOnly" presStyleLbl="node1" presStyleIdx="1" presStyleCnt="4">
        <dgm:presLayoutVars>
          <dgm:bulletEnabled val="1"/>
        </dgm:presLayoutVars>
      </dgm:prSet>
      <dgm:spPr/>
    </dgm:pt>
    <dgm:pt modelId="{1931434C-2DEE-B942-89AD-92B1BB25F5D4}" type="pres">
      <dgm:prSet presAssocID="{765B1D79-4CEE-4C1A-9B06-76917FAA3EC5}" presName="parSpace" presStyleCnt="0"/>
      <dgm:spPr/>
    </dgm:pt>
    <dgm:pt modelId="{CBFB5C64-AB8F-1D48-9D19-24FFEA11711C}" type="pres">
      <dgm:prSet presAssocID="{1FA5DB9B-893B-41E8-A4D2-3BB339C00A5F}" presName="parTxOnly" presStyleLbl="node1" presStyleIdx="2" presStyleCnt="4">
        <dgm:presLayoutVars>
          <dgm:bulletEnabled val="1"/>
        </dgm:presLayoutVars>
      </dgm:prSet>
      <dgm:spPr/>
    </dgm:pt>
    <dgm:pt modelId="{0D699F17-9B0F-0246-8181-AAC6CB39DC19}" type="pres">
      <dgm:prSet presAssocID="{AEE028CD-2B30-4706-8322-5D5A79DF1B9D}" presName="parSpace" presStyleCnt="0"/>
      <dgm:spPr/>
    </dgm:pt>
    <dgm:pt modelId="{7050FB88-2B2E-EE42-AEA7-432C388E77C2}" type="pres">
      <dgm:prSet presAssocID="{B9F78DE1-23E1-46C8-9998-7F74E0CEE0D9}" presName="parTxOnly" presStyleLbl="node1" presStyleIdx="3" presStyleCnt="4">
        <dgm:presLayoutVars>
          <dgm:bulletEnabled val="1"/>
        </dgm:presLayoutVars>
      </dgm:prSet>
      <dgm:spPr/>
    </dgm:pt>
  </dgm:ptLst>
  <dgm:cxnLst>
    <dgm:cxn modelId="{C2FBCB13-7E7A-8546-BB3A-A22B2E8AF878}" type="presOf" srcId="{97BE97C6-8B14-4EDC-B6F0-766EA1758C80}" destId="{E84A6F06-A5BB-234B-8D20-435349B6C29F}" srcOrd="0" destOrd="0" presId="urn:microsoft.com/office/officeart/2005/8/layout/hChevron3"/>
    <dgm:cxn modelId="{C5AF7118-8AAA-7147-9389-40FE09E6EC78}" type="presOf" srcId="{0AA0C6E1-D634-4727-9CCD-2B46BDA71137}" destId="{BDD43928-9505-AA40-B211-D5885E0FFFFA}" srcOrd="0" destOrd="0" presId="urn:microsoft.com/office/officeart/2005/8/layout/hChevron3"/>
    <dgm:cxn modelId="{25F57723-9DD9-4EAC-A2F4-EF63BBAB2F11}" srcId="{2412040C-CA63-4E5F-B995-74B3C7CA17AA}" destId="{1FA5DB9B-893B-41E8-A4D2-3BB339C00A5F}" srcOrd="2" destOrd="0" parTransId="{59BA695E-3FF3-4F3E-9888-C0701B217106}" sibTransId="{AEE028CD-2B30-4706-8322-5D5A79DF1B9D}"/>
    <dgm:cxn modelId="{D2328729-5D69-C448-B50A-57B22D5AB2A8}" type="presOf" srcId="{2412040C-CA63-4E5F-B995-74B3C7CA17AA}" destId="{029B3D12-A108-3240-85DD-9EE2505C6716}" srcOrd="0" destOrd="0" presId="urn:microsoft.com/office/officeart/2005/8/layout/hChevron3"/>
    <dgm:cxn modelId="{84A7F329-8384-416B-9AC3-6116B2C567DC}" srcId="{2412040C-CA63-4E5F-B995-74B3C7CA17AA}" destId="{B9F78DE1-23E1-46C8-9998-7F74E0CEE0D9}" srcOrd="3" destOrd="0" parTransId="{F8BAC44D-0B1C-4191-B3B5-AC9CF9B007AF}" sibTransId="{97E9083A-E295-46E5-BFEF-F06030B2D53B}"/>
    <dgm:cxn modelId="{072C9C69-1E12-4554-8EF7-006458C8ED55}" srcId="{2412040C-CA63-4E5F-B995-74B3C7CA17AA}" destId="{97BE97C6-8B14-4EDC-B6F0-766EA1758C80}" srcOrd="0" destOrd="0" parTransId="{998D05E7-258D-49D8-A6BD-B7595ACFD4C2}" sibTransId="{3AB24596-BE0F-4978-89ED-5C0B641E9F87}"/>
    <dgm:cxn modelId="{D75EF489-3741-4F21-A605-0A6E68567A2D}" srcId="{2412040C-CA63-4E5F-B995-74B3C7CA17AA}" destId="{0AA0C6E1-D634-4727-9CCD-2B46BDA71137}" srcOrd="1" destOrd="0" parTransId="{29E06930-06FF-42CA-90CD-FA7219FC3686}" sibTransId="{765B1D79-4CEE-4C1A-9B06-76917FAA3EC5}"/>
    <dgm:cxn modelId="{2AA2ADA9-D1EC-F440-A369-DAD2FFA65CCD}" type="presOf" srcId="{B9F78DE1-23E1-46C8-9998-7F74E0CEE0D9}" destId="{7050FB88-2B2E-EE42-AEA7-432C388E77C2}" srcOrd="0" destOrd="0" presId="urn:microsoft.com/office/officeart/2005/8/layout/hChevron3"/>
    <dgm:cxn modelId="{720A72AF-8DAC-8C4B-ADB5-49837FD85CFD}" type="presOf" srcId="{1FA5DB9B-893B-41E8-A4D2-3BB339C00A5F}" destId="{CBFB5C64-AB8F-1D48-9D19-24FFEA11711C}" srcOrd="0" destOrd="0" presId="urn:microsoft.com/office/officeart/2005/8/layout/hChevron3"/>
    <dgm:cxn modelId="{61D08323-FC15-D947-AF27-17C9030D6DD3}" type="presParOf" srcId="{029B3D12-A108-3240-85DD-9EE2505C6716}" destId="{E84A6F06-A5BB-234B-8D20-435349B6C29F}" srcOrd="0" destOrd="0" presId="urn:microsoft.com/office/officeart/2005/8/layout/hChevron3"/>
    <dgm:cxn modelId="{D1CD58A2-94B3-494F-9F86-1824E813E1A8}" type="presParOf" srcId="{029B3D12-A108-3240-85DD-9EE2505C6716}" destId="{F802251E-B38E-B54D-A7FD-8A39F1FC2DBE}" srcOrd="1" destOrd="0" presId="urn:microsoft.com/office/officeart/2005/8/layout/hChevron3"/>
    <dgm:cxn modelId="{758F206E-1EA6-094C-997B-FA61483B389E}" type="presParOf" srcId="{029B3D12-A108-3240-85DD-9EE2505C6716}" destId="{BDD43928-9505-AA40-B211-D5885E0FFFFA}" srcOrd="2" destOrd="0" presId="urn:microsoft.com/office/officeart/2005/8/layout/hChevron3"/>
    <dgm:cxn modelId="{C30BCA55-5548-EE49-AA90-BE1418D2876B}" type="presParOf" srcId="{029B3D12-A108-3240-85DD-9EE2505C6716}" destId="{1931434C-2DEE-B942-89AD-92B1BB25F5D4}" srcOrd="3" destOrd="0" presId="urn:microsoft.com/office/officeart/2005/8/layout/hChevron3"/>
    <dgm:cxn modelId="{A8A49B49-3E6E-8C4C-B0A3-93AEE51B0A45}" type="presParOf" srcId="{029B3D12-A108-3240-85DD-9EE2505C6716}" destId="{CBFB5C64-AB8F-1D48-9D19-24FFEA11711C}" srcOrd="4" destOrd="0" presId="urn:microsoft.com/office/officeart/2005/8/layout/hChevron3"/>
    <dgm:cxn modelId="{00C45DA8-DD7D-7E41-AA2E-89EBCFDE88D7}" type="presParOf" srcId="{029B3D12-A108-3240-85DD-9EE2505C6716}" destId="{0D699F17-9B0F-0246-8181-AAC6CB39DC19}" srcOrd="5" destOrd="0" presId="urn:microsoft.com/office/officeart/2005/8/layout/hChevron3"/>
    <dgm:cxn modelId="{300E9AA7-52DD-E844-BF21-395D02A9C72C}" type="presParOf" srcId="{029B3D12-A108-3240-85DD-9EE2505C6716}" destId="{7050FB88-2B2E-EE42-AEA7-432C388E77C2}"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AA113C-B267-425E-B188-AD300902006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AC34768-7818-4290-9995-9E73A24FA49D}">
      <dgm:prSet/>
      <dgm:spPr/>
      <dgm:t>
        <a:bodyPr/>
        <a:lstStyle/>
        <a:p>
          <a:r>
            <a:rPr lang="en-GB" dirty="0"/>
            <a:t>Definition: Small pieces of data stored on the client-side by the web browser.</a:t>
          </a:r>
        </a:p>
        <a:p>
          <a:r>
            <a:rPr lang="en-GB" dirty="0"/>
            <a:t>Purpose: Used to remember information about the user (e.g., login status, preferences).</a:t>
          </a:r>
          <a:endParaRPr lang="en-US" dirty="0"/>
        </a:p>
      </dgm:t>
    </dgm:pt>
    <dgm:pt modelId="{354E9F2A-621B-4487-B93B-C5A7B457AB82}" type="parTrans" cxnId="{923A3226-CE6C-4FEE-AF8C-24DE3A3D928E}">
      <dgm:prSet/>
      <dgm:spPr/>
      <dgm:t>
        <a:bodyPr/>
        <a:lstStyle/>
        <a:p>
          <a:endParaRPr lang="en-US"/>
        </a:p>
      </dgm:t>
    </dgm:pt>
    <dgm:pt modelId="{AAA7FA10-CFE2-406B-BE07-8D945FF2E880}" type="sibTrans" cxnId="{923A3226-CE6C-4FEE-AF8C-24DE3A3D928E}">
      <dgm:prSet/>
      <dgm:spPr/>
      <dgm:t>
        <a:bodyPr/>
        <a:lstStyle/>
        <a:p>
          <a:endParaRPr lang="en-US"/>
        </a:p>
      </dgm:t>
    </dgm:pt>
    <dgm:pt modelId="{6EB89CA8-D783-4A48-8867-6164E94ECE68}">
      <dgm:prSet/>
      <dgm:spPr/>
      <dgm:t>
        <a:bodyPr/>
        <a:lstStyle/>
        <a:p>
          <a:r>
            <a:rPr lang="en-GB" b="1" dirty="0">
              <a:solidFill>
                <a:schemeClr val="accent1">
                  <a:lumMod val="75000"/>
                </a:schemeClr>
              </a:solidFill>
            </a:rPr>
            <a:t>Session cookies</a:t>
          </a:r>
          <a:r>
            <a:rPr lang="en-GB" b="1" dirty="0"/>
            <a:t>:</a:t>
          </a:r>
          <a:r>
            <a:rPr lang="en-GB" dirty="0"/>
            <a:t> Used to store the session ID and expire when the browser is closed.</a:t>
          </a:r>
          <a:endParaRPr lang="en-US" dirty="0"/>
        </a:p>
      </dgm:t>
    </dgm:pt>
    <dgm:pt modelId="{FBEB2E3E-67FC-47E2-A9EA-43489E58D0A2}" type="parTrans" cxnId="{80A787EB-617F-4DBE-95D9-05ABACFF8D97}">
      <dgm:prSet/>
      <dgm:spPr/>
      <dgm:t>
        <a:bodyPr/>
        <a:lstStyle/>
        <a:p>
          <a:endParaRPr lang="en-US"/>
        </a:p>
      </dgm:t>
    </dgm:pt>
    <dgm:pt modelId="{09CBE387-782E-4AF6-B4DB-37673E2A320D}" type="sibTrans" cxnId="{80A787EB-617F-4DBE-95D9-05ABACFF8D97}">
      <dgm:prSet/>
      <dgm:spPr/>
      <dgm:t>
        <a:bodyPr/>
        <a:lstStyle/>
        <a:p>
          <a:endParaRPr lang="en-US"/>
        </a:p>
      </dgm:t>
    </dgm:pt>
    <dgm:pt modelId="{CEB66A70-57CE-4754-8AC0-20D2E106F96C}">
      <dgm:prSet/>
      <dgm:spPr/>
      <dgm:t>
        <a:bodyPr/>
        <a:lstStyle/>
        <a:p>
          <a:r>
            <a:rPr lang="en-GB" b="1" dirty="0">
              <a:solidFill>
                <a:schemeClr val="accent1">
                  <a:lumMod val="75000"/>
                </a:schemeClr>
              </a:solidFill>
            </a:rPr>
            <a:t>Persistent cookies</a:t>
          </a:r>
          <a:r>
            <a:rPr lang="en-GB" b="1" dirty="0"/>
            <a:t>:</a:t>
          </a:r>
          <a:r>
            <a:rPr lang="en-GB" dirty="0"/>
            <a:t> Store information that remains valid even after the browser is closed (e.g., "Remember Me" for login).</a:t>
          </a:r>
          <a:endParaRPr lang="en-US" dirty="0"/>
        </a:p>
      </dgm:t>
    </dgm:pt>
    <dgm:pt modelId="{C6B0704E-329E-4D51-8356-DB446A18546C}" type="parTrans" cxnId="{851A28EB-A1DD-401B-B509-D25D2E15B97B}">
      <dgm:prSet/>
      <dgm:spPr/>
      <dgm:t>
        <a:bodyPr/>
        <a:lstStyle/>
        <a:p>
          <a:endParaRPr lang="en-US"/>
        </a:p>
      </dgm:t>
    </dgm:pt>
    <dgm:pt modelId="{7C888B32-10F1-46D1-A108-8AD9165A8D8A}" type="sibTrans" cxnId="{851A28EB-A1DD-401B-B509-D25D2E15B97B}">
      <dgm:prSet/>
      <dgm:spPr/>
      <dgm:t>
        <a:bodyPr/>
        <a:lstStyle/>
        <a:p>
          <a:endParaRPr lang="en-US"/>
        </a:p>
      </dgm:t>
    </dgm:pt>
    <dgm:pt modelId="{32A39C24-0E91-4CD5-9DF9-A8748ED01563}">
      <dgm:prSet/>
      <dgm:spPr/>
      <dgm:t>
        <a:bodyPr/>
        <a:lstStyle/>
        <a:p>
          <a:r>
            <a:rPr lang="en-GB" dirty="0"/>
            <a:t>Common Use Cases: Session management, personalization, tracking.</a:t>
          </a:r>
          <a:endParaRPr lang="en-US" dirty="0"/>
        </a:p>
      </dgm:t>
    </dgm:pt>
    <dgm:pt modelId="{96BE1953-3FBC-4141-89E0-0F406BA4A6F0}" type="parTrans" cxnId="{DE268FF2-60DF-4C06-8750-964CADC0F2F9}">
      <dgm:prSet/>
      <dgm:spPr/>
      <dgm:t>
        <a:bodyPr/>
        <a:lstStyle/>
        <a:p>
          <a:endParaRPr lang="en-US"/>
        </a:p>
      </dgm:t>
    </dgm:pt>
    <dgm:pt modelId="{EA282C9D-7A35-417F-BD59-0E3BAA0FF398}" type="sibTrans" cxnId="{DE268FF2-60DF-4C06-8750-964CADC0F2F9}">
      <dgm:prSet/>
      <dgm:spPr/>
      <dgm:t>
        <a:bodyPr/>
        <a:lstStyle/>
        <a:p>
          <a:endParaRPr lang="en-US"/>
        </a:p>
      </dgm:t>
    </dgm:pt>
    <dgm:pt modelId="{08DC2E30-9B77-9B4D-A0E9-576070AE3241}" type="pres">
      <dgm:prSet presAssocID="{85AA113C-B267-425E-B188-AD3009020061}" presName="vert0" presStyleCnt="0">
        <dgm:presLayoutVars>
          <dgm:dir/>
          <dgm:animOne val="branch"/>
          <dgm:animLvl val="lvl"/>
        </dgm:presLayoutVars>
      </dgm:prSet>
      <dgm:spPr/>
    </dgm:pt>
    <dgm:pt modelId="{1A53E0B6-2238-574E-967A-63F4A04C7C8F}" type="pres">
      <dgm:prSet presAssocID="{0AC34768-7818-4290-9995-9E73A24FA49D}" presName="thickLine" presStyleLbl="alignNode1" presStyleIdx="0" presStyleCnt="4"/>
      <dgm:spPr/>
    </dgm:pt>
    <dgm:pt modelId="{72470554-D8F2-6146-BD19-1E2EEF63F53C}" type="pres">
      <dgm:prSet presAssocID="{0AC34768-7818-4290-9995-9E73A24FA49D}" presName="horz1" presStyleCnt="0"/>
      <dgm:spPr/>
    </dgm:pt>
    <dgm:pt modelId="{C1D1AE3E-5F6B-C240-ABED-2B286D9277B6}" type="pres">
      <dgm:prSet presAssocID="{0AC34768-7818-4290-9995-9E73A24FA49D}" presName="tx1" presStyleLbl="revTx" presStyleIdx="0" presStyleCnt="4"/>
      <dgm:spPr/>
    </dgm:pt>
    <dgm:pt modelId="{D70D0583-DC86-6F48-9596-B52DB15ECCF7}" type="pres">
      <dgm:prSet presAssocID="{0AC34768-7818-4290-9995-9E73A24FA49D}" presName="vert1" presStyleCnt="0"/>
      <dgm:spPr/>
    </dgm:pt>
    <dgm:pt modelId="{3B4FB7F7-B368-2545-9666-2E0829C37130}" type="pres">
      <dgm:prSet presAssocID="{6EB89CA8-D783-4A48-8867-6164E94ECE68}" presName="thickLine" presStyleLbl="alignNode1" presStyleIdx="1" presStyleCnt="4"/>
      <dgm:spPr/>
    </dgm:pt>
    <dgm:pt modelId="{8E50E761-C668-DE46-A9E7-56E4EE0478C7}" type="pres">
      <dgm:prSet presAssocID="{6EB89CA8-D783-4A48-8867-6164E94ECE68}" presName="horz1" presStyleCnt="0"/>
      <dgm:spPr/>
    </dgm:pt>
    <dgm:pt modelId="{2B4A4381-4448-514B-9130-358633E98386}" type="pres">
      <dgm:prSet presAssocID="{6EB89CA8-D783-4A48-8867-6164E94ECE68}" presName="tx1" presStyleLbl="revTx" presStyleIdx="1" presStyleCnt="4"/>
      <dgm:spPr/>
    </dgm:pt>
    <dgm:pt modelId="{A4326143-DCC1-DB4C-8599-15DD9122871B}" type="pres">
      <dgm:prSet presAssocID="{6EB89CA8-D783-4A48-8867-6164E94ECE68}" presName="vert1" presStyleCnt="0"/>
      <dgm:spPr/>
    </dgm:pt>
    <dgm:pt modelId="{C7DCFA12-38C0-034B-9FB7-164585FB01AC}" type="pres">
      <dgm:prSet presAssocID="{CEB66A70-57CE-4754-8AC0-20D2E106F96C}" presName="thickLine" presStyleLbl="alignNode1" presStyleIdx="2" presStyleCnt="4"/>
      <dgm:spPr/>
    </dgm:pt>
    <dgm:pt modelId="{D6201F1C-F248-F742-A713-A2090E8E6F41}" type="pres">
      <dgm:prSet presAssocID="{CEB66A70-57CE-4754-8AC0-20D2E106F96C}" presName="horz1" presStyleCnt="0"/>
      <dgm:spPr/>
    </dgm:pt>
    <dgm:pt modelId="{96F1A708-3F69-304A-9E09-491CFFC9CA2E}" type="pres">
      <dgm:prSet presAssocID="{CEB66A70-57CE-4754-8AC0-20D2E106F96C}" presName="tx1" presStyleLbl="revTx" presStyleIdx="2" presStyleCnt="4"/>
      <dgm:spPr/>
    </dgm:pt>
    <dgm:pt modelId="{EEEAA409-0897-B94D-9721-CAAD1C1F13F2}" type="pres">
      <dgm:prSet presAssocID="{CEB66A70-57CE-4754-8AC0-20D2E106F96C}" presName="vert1" presStyleCnt="0"/>
      <dgm:spPr/>
    </dgm:pt>
    <dgm:pt modelId="{6A856EBD-F710-AF41-A347-85003770D5B0}" type="pres">
      <dgm:prSet presAssocID="{32A39C24-0E91-4CD5-9DF9-A8748ED01563}" presName="thickLine" presStyleLbl="alignNode1" presStyleIdx="3" presStyleCnt="4"/>
      <dgm:spPr/>
    </dgm:pt>
    <dgm:pt modelId="{280759E3-CA2B-4F4D-A045-21AF547AA78A}" type="pres">
      <dgm:prSet presAssocID="{32A39C24-0E91-4CD5-9DF9-A8748ED01563}" presName="horz1" presStyleCnt="0"/>
      <dgm:spPr/>
    </dgm:pt>
    <dgm:pt modelId="{12A7190B-BCC8-8548-AECB-DFC9A91D3AEA}" type="pres">
      <dgm:prSet presAssocID="{32A39C24-0E91-4CD5-9DF9-A8748ED01563}" presName="tx1" presStyleLbl="revTx" presStyleIdx="3" presStyleCnt="4"/>
      <dgm:spPr/>
    </dgm:pt>
    <dgm:pt modelId="{06114C65-BD2F-1547-9352-21484E5D3745}" type="pres">
      <dgm:prSet presAssocID="{32A39C24-0E91-4CD5-9DF9-A8748ED01563}" presName="vert1" presStyleCnt="0"/>
      <dgm:spPr/>
    </dgm:pt>
  </dgm:ptLst>
  <dgm:cxnLst>
    <dgm:cxn modelId="{923A3226-CE6C-4FEE-AF8C-24DE3A3D928E}" srcId="{85AA113C-B267-425E-B188-AD3009020061}" destId="{0AC34768-7818-4290-9995-9E73A24FA49D}" srcOrd="0" destOrd="0" parTransId="{354E9F2A-621B-4487-B93B-C5A7B457AB82}" sibTransId="{AAA7FA10-CFE2-406B-BE07-8D945FF2E880}"/>
    <dgm:cxn modelId="{94B02A44-06E4-4948-A88C-A7C0A195F5BD}" type="presOf" srcId="{CEB66A70-57CE-4754-8AC0-20D2E106F96C}" destId="{96F1A708-3F69-304A-9E09-491CFFC9CA2E}" srcOrd="0" destOrd="0" presId="urn:microsoft.com/office/officeart/2008/layout/LinedList"/>
    <dgm:cxn modelId="{CABC586A-4154-234D-9EEF-B84F65101EC7}" type="presOf" srcId="{85AA113C-B267-425E-B188-AD3009020061}" destId="{08DC2E30-9B77-9B4D-A0E9-576070AE3241}" srcOrd="0" destOrd="0" presId="urn:microsoft.com/office/officeart/2008/layout/LinedList"/>
    <dgm:cxn modelId="{19A5537B-97FD-D946-844C-4CC47C57F620}" type="presOf" srcId="{0AC34768-7818-4290-9995-9E73A24FA49D}" destId="{C1D1AE3E-5F6B-C240-ABED-2B286D9277B6}" srcOrd="0" destOrd="0" presId="urn:microsoft.com/office/officeart/2008/layout/LinedList"/>
    <dgm:cxn modelId="{BC0384AB-B25A-9244-BD22-28FD1763004E}" type="presOf" srcId="{6EB89CA8-D783-4A48-8867-6164E94ECE68}" destId="{2B4A4381-4448-514B-9130-358633E98386}" srcOrd="0" destOrd="0" presId="urn:microsoft.com/office/officeart/2008/layout/LinedList"/>
    <dgm:cxn modelId="{4F49B0D9-1E61-E249-BD2A-7AB1F4F03A26}" type="presOf" srcId="{32A39C24-0E91-4CD5-9DF9-A8748ED01563}" destId="{12A7190B-BCC8-8548-AECB-DFC9A91D3AEA}" srcOrd="0" destOrd="0" presId="urn:microsoft.com/office/officeart/2008/layout/LinedList"/>
    <dgm:cxn modelId="{851A28EB-A1DD-401B-B509-D25D2E15B97B}" srcId="{85AA113C-B267-425E-B188-AD3009020061}" destId="{CEB66A70-57CE-4754-8AC0-20D2E106F96C}" srcOrd="2" destOrd="0" parTransId="{C6B0704E-329E-4D51-8356-DB446A18546C}" sibTransId="{7C888B32-10F1-46D1-A108-8AD9165A8D8A}"/>
    <dgm:cxn modelId="{80A787EB-617F-4DBE-95D9-05ABACFF8D97}" srcId="{85AA113C-B267-425E-B188-AD3009020061}" destId="{6EB89CA8-D783-4A48-8867-6164E94ECE68}" srcOrd="1" destOrd="0" parTransId="{FBEB2E3E-67FC-47E2-A9EA-43489E58D0A2}" sibTransId="{09CBE387-782E-4AF6-B4DB-37673E2A320D}"/>
    <dgm:cxn modelId="{DE268FF2-60DF-4C06-8750-964CADC0F2F9}" srcId="{85AA113C-B267-425E-B188-AD3009020061}" destId="{32A39C24-0E91-4CD5-9DF9-A8748ED01563}" srcOrd="3" destOrd="0" parTransId="{96BE1953-3FBC-4141-89E0-0F406BA4A6F0}" sibTransId="{EA282C9D-7A35-417F-BD59-0E3BAA0FF398}"/>
    <dgm:cxn modelId="{50A06DA8-6740-BA4B-9A29-6C776EFE20BC}" type="presParOf" srcId="{08DC2E30-9B77-9B4D-A0E9-576070AE3241}" destId="{1A53E0B6-2238-574E-967A-63F4A04C7C8F}" srcOrd="0" destOrd="0" presId="urn:microsoft.com/office/officeart/2008/layout/LinedList"/>
    <dgm:cxn modelId="{5E105B68-C643-D942-A7A6-5A5359242AAF}" type="presParOf" srcId="{08DC2E30-9B77-9B4D-A0E9-576070AE3241}" destId="{72470554-D8F2-6146-BD19-1E2EEF63F53C}" srcOrd="1" destOrd="0" presId="urn:microsoft.com/office/officeart/2008/layout/LinedList"/>
    <dgm:cxn modelId="{AFC8F715-730C-714B-AF79-D8EDDC572F5B}" type="presParOf" srcId="{72470554-D8F2-6146-BD19-1E2EEF63F53C}" destId="{C1D1AE3E-5F6B-C240-ABED-2B286D9277B6}" srcOrd="0" destOrd="0" presId="urn:microsoft.com/office/officeart/2008/layout/LinedList"/>
    <dgm:cxn modelId="{0D2F9497-9175-E34B-AA5B-F98642E66A29}" type="presParOf" srcId="{72470554-D8F2-6146-BD19-1E2EEF63F53C}" destId="{D70D0583-DC86-6F48-9596-B52DB15ECCF7}" srcOrd="1" destOrd="0" presId="urn:microsoft.com/office/officeart/2008/layout/LinedList"/>
    <dgm:cxn modelId="{3A9C2D96-B200-D949-8E96-3FC8E59C9C1C}" type="presParOf" srcId="{08DC2E30-9B77-9B4D-A0E9-576070AE3241}" destId="{3B4FB7F7-B368-2545-9666-2E0829C37130}" srcOrd="2" destOrd="0" presId="urn:microsoft.com/office/officeart/2008/layout/LinedList"/>
    <dgm:cxn modelId="{6A5A4620-3FE8-2243-A499-3BD88741C210}" type="presParOf" srcId="{08DC2E30-9B77-9B4D-A0E9-576070AE3241}" destId="{8E50E761-C668-DE46-A9E7-56E4EE0478C7}" srcOrd="3" destOrd="0" presId="urn:microsoft.com/office/officeart/2008/layout/LinedList"/>
    <dgm:cxn modelId="{16E2428E-7466-5A48-96E3-7A2F0D2D091F}" type="presParOf" srcId="{8E50E761-C668-DE46-A9E7-56E4EE0478C7}" destId="{2B4A4381-4448-514B-9130-358633E98386}" srcOrd="0" destOrd="0" presId="urn:microsoft.com/office/officeart/2008/layout/LinedList"/>
    <dgm:cxn modelId="{988F3A06-7C43-2941-B22E-24807875C129}" type="presParOf" srcId="{8E50E761-C668-DE46-A9E7-56E4EE0478C7}" destId="{A4326143-DCC1-DB4C-8599-15DD9122871B}" srcOrd="1" destOrd="0" presId="urn:microsoft.com/office/officeart/2008/layout/LinedList"/>
    <dgm:cxn modelId="{E2BA064C-531A-3743-9BAA-244F600110E1}" type="presParOf" srcId="{08DC2E30-9B77-9B4D-A0E9-576070AE3241}" destId="{C7DCFA12-38C0-034B-9FB7-164585FB01AC}" srcOrd="4" destOrd="0" presId="urn:microsoft.com/office/officeart/2008/layout/LinedList"/>
    <dgm:cxn modelId="{D0BE1159-FE8A-9542-9501-85965A8D7334}" type="presParOf" srcId="{08DC2E30-9B77-9B4D-A0E9-576070AE3241}" destId="{D6201F1C-F248-F742-A713-A2090E8E6F41}" srcOrd="5" destOrd="0" presId="urn:microsoft.com/office/officeart/2008/layout/LinedList"/>
    <dgm:cxn modelId="{49C28D4E-546B-DF49-AC51-A4B06057A75D}" type="presParOf" srcId="{D6201F1C-F248-F742-A713-A2090E8E6F41}" destId="{96F1A708-3F69-304A-9E09-491CFFC9CA2E}" srcOrd="0" destOrd="0" presId="urn:microsoft.com/office/officeart/2008/layout/LinedList"/>
    <dgm:cxn modelId="{87F78C8C-E40F-4441-A1FD-2982210D702B}" type="presParOf" srcId="{D6201F1C-F248-F742-A713-A2090E8E6F41}" destId="{EEEAA409-0897-B94D-9721-CAAD1C1F13F2}" srcOrd="1" destOrd="0" presId="urn:microsoft.com/office/officeart/2008/layout/LinedList"/>
    <dgm:cxn modelId="{6D547C37-FF04-784B-B6AF-F75CA120B39C}" type="presParOf" srcId="{08DC2E30-9B77-9B4D-A0E9-576070AE3241}" destId="{6A856EBD-F710-AF41-A347-85003770D5B0}" srcOrd="6" destOrd="0" presId="urn:microsoft.com/office/officeart/2008/layout/LinedList"/>
    <dgm:cxn modelId="{B91CA56B-1359-384A-BF40-FDAAC4D49CF9}" type="presParOf" srcId="{08DC2E30-9B77-9B4D-A0E9-576070AE3241}" destId="{280759E3-CA2B-4F4D-A045-21AF547AA78A}" srcOrd="7" destOrd="0" presId="urn:microsoft.com/office/officeart/2008/layout/LinedList"/>
    <dgm:cxn modelId="{6892719D-AA05-4A4D-A4A8-4CD39D5B7DD0}" type="presParOf" srcId="{280759E3-CA2B-4F4D-A045-21AF547AA78A}" destId="{12A7190B-BCC8-8548-AECB-DFC9A91D3AEA}" srcOrd="0" destOrd="0" presId="urn:microsoft.com/office/officeart/2008/layout/LinedList"/>
    <dgm:cxn modelId="{164A55E8-EE88-A847-BACB-9FD2432A0774}" type="presParOf" srcId="{280759E3-CA2B-4F4D-A045-21AF547AA78A}" destId="{06114C65-BD2F-1547-9352-21484E5D374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AA1CF1-1F22-4C0C-B7AB-91A302AFB46A}"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00431293-0723-4865-B947-5F3402ABEEB2}">
      <dgm:prSet/>
      <dgm:spPr/>
      <dgm:t>
        <a:bodyPr/>
        <a:lstStyle/>
        <a:p>
          <a:r>
            <a:rPr lang="en-GB" b="1" dirty="0"/>
            <a:t>Session</a:t>
          </a:r>
          <a:r>
            <a:rPr lang="en-GB" dirty="0"/>
            <a:t>: </a:t>
          </a:r>
        </a:p>
        <a:p>
          <a:r>
            <a:rPr lang="en-GB" dirty="0"/>
            <a:t>A session is a server-side storage of information about a user's interaction with a web application. It is used to track user data across multiple requests and is primarily maintained on the server. Stored on the server. A unique session ID is generated and stored as a cookie on the client-side, which the server uses to retrieve session data. Considered more secure because sensitive data is stored on the server. The session ID is the only piece of information shared with the client, making it harder for sensitive data to be compromised.</a:t>
          </a:r>
          <a:endParaRPr lang="en-US" dirty="0"/>
        </a:p>
      </dgm:t>
    </dgm:pt>
    <dgm:pt modelId="{69EC77C3-A788-4D8D-A802-2114685E5E87}" type="parTrans" cxnId="{A1FECD28-D0F0-4A71-834E-887A5AE41918}">
      <dgm:prSet/>
      <dgm:spPr/>
      <dgm:t>
        <a:bodyPr/>
        <a:lstStyle/>
        <a:p>
          <a:endParaRPr lang="en-US"/>
        </a:p>
      </dgm:t>
    </dgm:pt>
    <dgm:pt modelId="{8015248D-7C12-43F6-9968-8A5E250132EC}" type="sibTrans" cxnId="{A1FECD28-D0F0-4A71-834E-887A5AE41918}">
      <dgm:prSet/>
      <dgm:spPr/>
      <dgm:t>
        <a:bodyPr/>
        <a:lstStyle/>
        <a:p>
          <a:endParaRPr lang="en-US"/>
        </a:p>
      </dgm:t>
    </dgm:pt>
    <dgm:pt modelId="{41ECD219-E93D-41BF-9453-9EE57B79005C}">
      <dgm:prSet/>
      <dgm:spPr/>
      <dgm:t>
        <a:bodyPr/>
        <a:lstStyle/>
        <a:p>
          <a:r>
            <a:rPr lang="en-GB" b="1" dirty="0"/>
            <a:t>Cookie</a:t>
          </a:r>
          <a:r>
            <a:rPr lang="en-GB" dirty="0"/>
            <a:t>: A cookie is a small piece of data stored on the client-side (within the user's browser). It allows the server to identify returning users or store simple user preferences directly in the browser. Stored directly in the user's browser, associated with a particular domain. Less secure, as cookies can be intercepted or manipulated on the client side. Secure flags and HTTPS can help, but they’re generally less secure than sessions for storing sensitive data.</a:t>
          </a:r>
          <a:endParaRPr lang="en-US" dirty="0"/>
        </a:p>
      </dgm:t>
    </dgm:pt>
    <dgm:pt modelId="{6BB0A3BC-1C5E-41DD-A14D-9BCF75548EF6}" type="parTrans" cxnId="{BFDBB6BB-708E-449F-A034-01A01DEB58D8}">
      <dgm:prSet/>
      <dgm:spPr/>
      <dgm:t>
        <a:bodyPr/>
        <a:lstStyle/>
        <a:p>
          <a:endParaRPr lang="en-US"/>
        </a:p>
      </dgm:t>
    </dgm:pt>
    <dgm:pt modelId="{2B48C53D-8731-43D8-8934-E5A63862B902}" type="sibTrans" cxnId="{BFDBB6BB-708E-449F-A034-01A01DEB58D8}">
      <dgm:prSet/>
      <dgm:spPr/>
      <dgm:t>
        <a:bodyPr/>
        <a:lstStyle/>
        <a:p>
          <a:endParaRPr lang="en-US"/>
        </a:p>
      </dgm:t>
    </dgm:pt>
    <dgm:pt modelId="{1BE83F14-8F4F-0644-8F18-254AA4B8F8CC}" type="pres">
      <dgm:prSet presAssocID="{D5AA1CF1-1F22-4C0C-B7AB-91A302AFB46A}" presName="vert0" presStyleCnt="0">
        <dgm:presLayoutVars>
          <dgm:dir/>
          <dgm:animOne val="branch"/>
          <dgm:animLvl val="lvl"/>
        </dgm:presLayoutVars>
      </dgm:prSet>
      <dgm:spPr/>
    </dgm:pt>
    <dgm:pt modelId="{DE1C7275-7134-6543-BA67-C14DE57EC37F}" type="pres">
      <dgm:prSet presAssocID="{00431293-0723-4865-B947-5F3402ABEEB2}" presName="thickLine" presStyleLbl="alignNode1" presStyleIdx="0" presStyleCnt="2"/>
      <dgm:spPr/>
    </dgm:pt>
    <dgm:pt modelId="{C134AE39-1DC4-AD44-8A59-C5CA234C5E08}" type="pres">
      <dgm:prSet presAssocID="{00431293-0723-4865-B947-5F3402ABEEB2}" presName="horz1" presStyleCnt="0"/>
      <dgm:spPr/>
    </dgm:pt>
    <dgm:pt modelId="{4C428405-61F5-894B-BA3D-412593E767F7}" type="pres">
      <dgm:prSet presAssocID="{00431293-0723-4865-B947-5F3402ABEEB2}" presName="tx1" presStyleLbl="revTx" presStyleIdx="0" presStyleCnt="2" custScaleY="134732"/>
      <dgm:spPr/>
    </dgm:pt>
    <dgm:pt modelId="{94734573-0D04-CA44-A912-A862E1781D2D}" type="pres">
      <dgm:prSet presAssocID="{00431293-0723-4865-B947-5F3402ABEEB2}" presName="vert1" presStyleCnt="0"/>
      <dgm:spPr/>
    </dgm:pt>
    <dgm:pt modelId="{E079E844-AB29-2245-B3F3-432E056471F7}" type="pres">
      <dgm:prSet presAssocID="{41ECD219-E93D-41BF-9453-9EE57B79005C}" presName="thickLine" presStyleLbl="alignNode1" presStyleIdx="1" presStyleCnt="2"/>
      <dgm:spPr/>
    </dgm:pt>
    <dgm:pt modelId="{357C55A3-497A-A240-A667-787463557DB9}" type="pres">
      <dgm:prSet presAssocID="{41ECD219-E93D-41BF-9453-9EE57B79005C}" presName="horz1" presStyleCnt="0"/>
      <dgm:spPr/>
    </dgm:pt>
    <dgm:pt modelId="{5C176987-FDAC-5348-A7AA-560478ACD2BB}" type="pres">
      <dgm:prSet presAssocID="{41ECD219-E93D-41BF-9453-9EE57B79005C}" presName="tx1" presStyleLbl="revTx" presStyleIdx="1" presStyleCnt="2" custScaleY="119495"/>
      <dgm:spPr/>
    </dgm:pt>
    <dgm:pt modelId="{7DD56352-6E3A-0F41-A61A-74BB57120990}" type="pres">
      <dgm:prSet presAssocID="{41ECD219-E93D-41BF-9453-9EE57B79005C}" presName="vert1" presStyleCnt="0"/>
      <dgm:spPr/>
    </dgm:pt>
  </dgm:ptLst>
  <dgm:cxnLst>
    <dgm:cxn modelId="{A1FECD28-D0F0-4A71-834E-887A5AE41918}" srcId="{D5AA1CF1-1F22-4C0C-B7AB-91A302AFB46A}" destId="{00431293-0723-4865-B947-5F3402ABEEB2}" srcOrd="0" destOrd="0" parTransId="{69EC77C3-A788-4D8D-A802-2114685E5E87}" sibTransId="{8015248D-7C12-43F6-9968-8A5E250132EC}"/>
    <dgm:cxn modelId="{D0E2F548-665B-E64D-9F51-1756C7F0D75C}" type="presOf" srcId="{D5AA1CF1-1F22-4C0C-B7AB-91A302AFB46A}" destId="{1BE83F14-8F4F-0644-8F18-254AA4B8F8CC}" srcOrd="0" destOrd="0" presId="urn:microsoft.com/office/officeart/2008/layout/LinedList"/>
    <dgm:cxn modelId="{BFDBB6BB-708E-449F-A034-01A01DEB58D8}" srcId="{D5AA1CF1-1F22-4C0C-B7AB-91A302AFB46A}" destId="{41ECD219-E93D-41BF-9453-9EE57B79005C}" srcOrd="1" destOrd="0" parTransId="{6BB0A3BC-1C5E-41DD-A14D-9BCF75548EF6}" sibTransId="{2B48C53D-8731-43D8-8934-E5A63862B902}"/>
    <dgm:cxn modelId="{228C72C1-C0E5-8C4A-A6DA-970CFE574784}" type="presOf" srcId="{00431293-0723-4865-B947-5F3402ABEEB2}" destId="{4C428405-61F5-894B-BA3D-412593E767F7}" srcOrd="0" destOrd="0" presId="urn:microsoft.com/office/officeart/2008/layout/LinedList"/>
    <dgm:cxn modelId="{4EF8A5EB-4BE7-8A4B-A9A4-9FBD0AF565FD}" type="presOf" srcId="{41ECD219-E93D-41BF-9453-9EE57B79005C}" destId="{5C176987-FDAC-5348-A7AA-560478ACD2BB}" srcOrd="0" destOrd="0" presId="urn:microsoft.com/office/officeart/2008/layout/LinedList"/>
    <dgm:cxn modelId="{5957320A-15C6-9E46-B9A2-70DBBC0A0A7B}" type="presParOf" srcId="{1BE83F14-8F4F-0644-8F18-254AA4B8F8CC}" destId="{DE1C7275-7134-6543-BA67-C14DE57EC37F}" srcOrd="0" destOrd="0" presId="urn:microsoft.com/office/officeart/2008/layout/LinedList"/>
    <dgm:cxn modelId="{F04709D2-9DEA-7640-A12E-01A986C68DA6}" type="presParOf" srcId="{1BE83F14-8F4F-0644-8F18-254AA4B8F8CC}" destId="{C134AE39-1DC4-AD44-8A59-C5CA234C5E08}" srcOrd="1" destOrd="0" presId="urn:microsoft.com/office/officeart/2008/layout/LinedList"/>
    <dgm:cxn modelId="{9903EA59-ACCA-3247-B780-6D1265FCE0FF}" type="presParOf" srcId="{C134AE39-1DC4-AD44-8A59-C5CA234C5E08}" destId="{4C428405-61F5-894B-BA3D-412593E767F7}" srcOrd="0" destOrd="0" presId="urn:microsoft.com/office/officeart/2008/layout/LinedList"/>
    <dgm:cxn modelId="{EC0EE562-D8DB-C04F-A26A-7E35439CC66A}" type="presParOf" srcId="{C134AE39-1DC4-AD44-8A59-C5CA234C5E08}" destId="{94734573-0D04-CA44-A912-A862E1781D2D}" srcOrd="1" destOrd="0" presId="urn:microsoft.com/office/officeart/2008/layout/LinedList"/>
    <dgm:cxn modelId="{4B76944F-6652-0446-80E1-C3359348AFA6}" type="presParOf" srcId="{1BE83F14-8F4F-0644-8F18-254AA4B8F8CC}" destId="{E079E844-AB29-2245-B3F3-432E056471F7}" srcOrd="2" destOrd="0" presId="urn:microsoft.com/office/officeart/2008/layout/LinedList"/>
    <dgm:cxn modelId="{64D20B67-7953-E14F-8727-5D3675F5D660}" type="presParOf" srcId="{1BE83F14-8F4F-0644-8F18-254AA4B8F8CC}" destId="{357C55A3-497A-A240-A667-787463557DB9}" srcOrd="3" destOrd="0" presId="urn:microsoft.com/office/officeart/2008/layout/LinedList"/>
    <dgm:cxn modelId="{42117523-1CD7-3B40-B637-A2BA91283D28}" type="presParOf" srcId="{357C55A3-497A-A240-A667-787463557DB9}" destId="{5C176987-FDAC-5348-A7AA-560478ACD2BB}" srcOrd="0" destOrd="0" presId="urn:microsoft.com/office/officeart/2008/layout/LinedList"/>
    <dgm:cxn modelId="{4FBAC2A8-0673-8549-9973-1CEB1B175BD4}" type="presParOf" srcId="{357C55A3-497A-A240-A667-787463557DB9}" destId="{7DD56352-6E3A-0F41-A61A-74BB571209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56954C-648E-4E05-8323-ECF84DA6D193}"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6F5B3326-A643-4867-8DF4-F48F15E8F422}">
      <dgm:prSet/>
      <dgm:spPr/>
      <dgm:t>
        <a:bodyPr/>
        <a:lstStyle/>
        <a:p>
          <a:r>
            <a:rPr lang="en-GB" b="1"/>
            <a:t>HTTP/3 </a:t>
          </a:r>
          <a:r>
            <a:rPr lang="en-GB"/>
            <a:t>is a new standard in development that will affect how web browsers and servers communicate.</a:t>
          </a:r>
          <a:endParaRPr lang="en-US"/>
        </a:p>
      </dgm:t>
    </dgm:pt>
    <dgm:pt modelId="{EF193FBC-9447-402D-8206-8DA888EBB93B}" type="parTrans" cxnId="{446816DC-655D-451D-9441-F70BAE3DFD4C}">
      <dgm:prSet/>
      <dgm:spPr/>
      <dgm:t>
        <a:bodyPr/>
        <a:lstStyle/>
        <a:p>
          <a:endParaRPr lang="en-US"/>
        </a:p>
      </dgm:t>
    </dgm:pt>
    <dgm:pt modelId="{64BEA68E-808E-42C2-9CF1-CA030B6DAE38}" type="sibTrans" cxnId="{446816DC-655D-451D-9441-F70BAE3DFD4C}">
      <dgm:prSet/>
      <dgm:spPr/>
      <dgm:t>
        <a:bodyPr/>
        <a:lstStyle/>
        <a:p>
          <a:endParaRPr lang="en-US"/>
        </a:p>
      </dgm:t>
    </dgm:pt>
    <dgm:pt modelId="{FA15805A-BAA4-4418-9962-A324F763A1EB}">
      <dgm:prSet/>
      <dgm:spPr/>
      <dgm:t>
        <a:bodyPr/>
        <a:lstStyle/>
        <a:p>
          <a:r>
            <a:rPr lang="en-GB" dirty="0"/>
            <a:t>Significant upgrades for user experience</a:t>
          </a:r>
          <a:endParaRPr lang="en-US" dirty="0"/>
        </a:p>
      </dgm:t>
    </dgm:pt>
    <dgm:pt modelId="{F10E05C0-661D-452A-91A8-0D5373023B98}" type="parTrans" cxnId="{1AD891A6-BDB0-4967-A97A-6247BDE5D1EE}">
      <dgm:prSet/>
      <dgm:spPr/>
      <dgm:t>
        <a:bodyPr/>
        <a:lstStyle/>
        <a:p>
          <a:endParaRPr lang="en-US"/>
        </a:p>
      </dgm:t>
    </dgm:pt>
    <dgm:pt modelId="{F3ABBA87-374E-4B9E-A401-563101AB9AFB}" type="sibTrans" cxnId="{1AD891A6-BDB0-4967-A97A-6247BDE5D1EE}">
      <dgm:prSet/>
      <dgm:spPr/>
      <dgm:t>
        <a:bodyPr/>
        <a:lstStyle/>
        <a:p>
          <a:endParaRPr lang="en-US"/>
        </a:p>
      </dgm:t>
    </dgm:pt>
    <dgm:pt modelId="{64D2E2AD-9F04-411B-9DD3-B15EDC2B1D28}">
      <dgm:prSet/>
      <dgm:spPr/>
      <dgm:t>
        <a:bodyPr/>
        <a:lstStyle/>
        <a:p>
          <a:r>
            <a:rPr lang="en-GB" b="1"/>
            <a:t>Performance</a:t>
          </a:r>
          <a:r>
            <a:rPr lang="en-GB"/>
            <a:t>, </a:t>
          </a:r>
          <a:r>
            <a:rPr lang="en-GB" b="1"/>
            <a:t>Reliability</a:t>
          </a:r>
          <a:r>
            <a:rPr lang="en-GB"/>
            <a:t>, and </a:t>
          </a:r>
          <a:r>
            <a:rPr lang="en-GB" b="1"/>
            <a:t>Security</a:t>
          </a:r>
          <a:endParaRPr lang="en-US"/>
        </a:p>
      </dgm:t>
    </dgm:pt>
    <dgm:pt modelId="{C4AC20CC-C308-4BBE-BD3D-82B632CC5BB9}" type="parTrans" cxnId="{E51BE568-6B43-4CA9-9F34-ED792E88F3EB}">
      <dgm:prSet/>
      <dgm:spPr/>
      <dgm:t>
        <a:bodyPr/>
        <a:lstStyle/>
        <a:p>
          <a:endParaRPr lang="en-US"/>
        </a:p>
      </dgm:t>
    </dgm:pt>
    <dgm:pt modelId="{7A3B3920-409A-431A-9AC2-0529CB0342A9}" type="sibTrans" cxnId="{E51BE568-6B43-4CA9-9F34-ED792E88F3EB}">
      <dgm:prSet/>
      <dgm:spPr/>
      <dgm:t>
        <a:bodyPr/>
        <a:lstStyle/>
        <a:p>
          <a:endParaRPr lang="en-US"/>
        </a:p>
      </dgm:t>
    </dgm:pt>
    <dgm:pt modelId="{2D0D3F6E-5ACD-457C-8525-C609311DAAC7}">
      <dgm:prSet/>
      <dgm:spPr/>
      <dgm:t>
        <a:bodyPr/>
        <a:lstStyle/>
        <a:p>
          <a:r>
            <a:rPr lang="en-GB" b="1"/>
            <a:t>HTTP/3 </a:t>
          </a:r>
          <a:r>
            <a:rPr lang="en-GB"/>
            <a:t>runs on </a:t>
          </a:r>
          <a:r>
            <a:rPr lang="en-GB" b="1"/>
            <a:t>QUIC</a:t>
          </a:r>
          <a:r>
            <a:rPr lang="en-GB"/>
            <a:t>, a new transport protocol designed for </a:t>
          </a:r>
          <a:r>
            <a:rPr lang="en-GB" b="1"/>
            <a:t>mobile-heavy </a:t>
          </a:r>
          <a:r>
            <a:rPr lang="en-GB"/>
            <a:t>Internet usage.</a:t>
          </a:r>
          <a:endParaRPr lang="en-US"/>
        </a:p>
      </dgm:t>
    </dgm:pt>
    <dgm:pt modelId="{E24C9FA3-3439-4606-8457-63AFD9A7FC3F}" type="parTrans" cxnId="{88CF134D-CE0D-403A-B617-D52ECC7036C8}">
      <dgm:prSet/>
      <dgm:spPr/>
      <dgm:t>
        <a:bodyPr/>
        <a:lstStyle/>
        <a:p>
          <a:endParaRPr lang="en-US"/>
        </a:p>
      </dgm:t>
    </dgm:pt>
    <dgm:pt modelId="{07000DBE-B227-46F5-B000-115AA3888656}" type="sibTrans" cxnId="{88CF134D-CE0D-403A-B617-D52ECC7036C8}">
      <dgm:prSet/>
      <dgm:spPr/>
      <dgm:t>
        <a:bodyPr/>
        <a:lstStyle/>
        <a:p>
          <a:endParaRPr lang="en-US"/>
        </a:p>
      </dgm:t>
    </dgm:pt>
    <dgm:pt modelId="{A4F44AB4-632D-C147-828C-CC7C004195CB}" type="pres">
      <dgm:prSet presAssocID="{C856954C-648E-4E05-8323-ECF84DA6D193}" presName="vert0" presStyleCnt="0">
        <dgm:presLayoutVars>
          <dgm:dir/>
          <dgm:animOne val="branch"/>
          <dgm:animLvl val="lvl"/>
        </dgm:presLayoutVars>
      </dgm:prSet>
      <dgm:spPr/>
    </dgm:pt>
    <dgm:pt modelId="{131887D9-5454-654D-927E-CBDF1D0D1D0C}" type="pres">
      <dgm:prSet presAssocID="{6F5B3326-A643-4867-8DF4-F48F15E8F422}" presName="thickLine" presStyleLbl="alignNode1" presStyleIdx="0" presStyleCnt="4"/>
      <dgm:spPr/>
    </dgm:pt>
    <dgm:pt modelId="{31813FD6-C6AC-7842-B427-77F562618EAA}" type="pres">
      <dgm:prSet presAssocID="{6F5B3326-A643-4867-8DF4-F48F15E8F422}" presName="horz1" presStyleCnt="0"/>
      <dgm:spPr/>
    </dgm:pt>
    <dgm:pt modelId="{17BD4517-1A66-F94E-8F7E-B14E8A9FF7B0}" type="pres">
      <dgm:prSet presAssocID="{6F5B3326-A643-4867-8DF4-F48F15E8F422}" presName="tx1" presStyleLbl="revTx" presStyleIdx="0" presStyleCnt="4"/>
      <dgm:spPr/>
    </dgm:pt>
    <dgm:pt modelId="{C6327895-D7B8-8F43-8A72-067568ED3FD4}" type="pres">
      <dgm:prSet presAssocID="{6F5B3326-A643-4867-8DF4-F48F15E8F422}" presName="vert1" presStyleCnt="0"/>
      <dgm:spPr/>
    </dgm:pt>
    <dgm:pt modelId="{C45E7CD2-8084-914A-873F-451960A1128B}" type="pres">
      <dgm:prSet presAssocID="{FA15805A-BAA4-4418-9962-A324F763A1EB}" presName="thickLine" presStyleLbl="alignNode1" presStyleIdx="1" presStyleCnt="4"/>
      <dgm:spPr/>
    </dgm:pt>
    <dgm:pt modelId="{46495E36-04DD-544D-8A4C-6F3B91C470B5}" type="pres">
      <dgm:prSet presAssocID="{FA15805A-BAA4-4418-9962-A324F763A1EB}" presName="horz1" presStyleCnt="0"/>
      <dgm:spPr/>
    </dgm:pt>
    <dgm:pt modelId="{982FE22D-D8D9-0E46-B0A2-5D865D72B292}" type="pres">
      <dgm:prSet presAssocID="{FA15805A-BAA4-4418-9962-A324F763A1EB}" presName="tx1" presStyleLbl="revTx" presStyleIdx="1" presStyleCnt="4"/>
      <dgm:spPr/>
    </dgm:pt>
    <dgm:pt modelId="{E5451D42-240A-7C49-AE09-EE263743D8F0}" type="pres">
      <dgm:prSet presAssocID="{FA15805A-BAA4-4418-9962-A324F763A1EB}" presName="vert1" presStyleCnt="0"/>
      <dgm:spPr/>
    </dgm:pt>
    <dgm:pt modelId="{11E73E78-933B-0C4A-98CD-6DC4B1EB6188}" type="pres">
      <dgm:prSet presAssocID="{64D2E2AD-9F04-411B-9DD3-B15EDC2B1D28}" presName="thickLine" presStyleLbl="alignNode1" presStyleIdx="2" presStyleCnt="4"/>
      <dgm:spPr/>
    </dgm:pt>
    <dgm:pt modelId="{D2460C48-FED0-D642-BC6F-3B92EE2B6BF7}" type="pres">
      <dgm:prSet presAssocID="{64D2E2AD-9F04-411B-9DD3-B15EDC2B1D28}" presName="horz1" presStyleCnt="0"/>
      <dgm:spPr/>
    </dgm:pt>
    <dgm:pt modelId="{8A3883CC-570F-6B4B-9F26-8B5D0F8513EF}" type="pres">
      <dgm:prSet presAssocID="{64D2E2AD-9F04-411B-9DD3-B15EDC2B1D28}" presName="tx1" presStyleLbl="revTx" presStyleIdx="2" presStyleCnt="4"/>
      <dgm:spPr/>
    </dgm:pt>
    <dgm:pt modelId="{62B88F54-F413-5449-BB85-896D69522A51}" type="pres">
      <dgm:prSet presAssocID="{64D2E2AD-9F04-411B-9DD3-B15EDC2B1D28}" presName="vert1" presStyleCnt="0"/>
      <dgm:spPr/>
    </dgm:pt>
    <dgm:pt modelId="{7C065DC4-D885-8645-8AC4-E08D9EBD7A41}" type="pres">
      <dgm:prSet presAssocID="{2D0D3F6E-5ACD-457C-8525-C609311DAAC7}" presName="thickLine" presStyleLbl="alignNode1" presStyleIdx="3" presStyleCnt="4"/>
      <dgm:spPr/>
    </dgm:pt>
    <dgm:pt modelId="{3DF12745-FEF3-0842-B685-9FD06A1FC5CF}" type="pres">
      <dgm:prSet presAssocID="{2D0D3F6E-5ACD-457C-8525-C609311DAAC7}" presName="horz1" presStyleCnt="0"/>
      <dgm:spPr/>
    </dgm:pt>
    <dgm:pt modelId="{CBC753D5-EE73-0F49-8552-A95F1C5D6858}" type="pres">
      <dgm:prSet presAssocID="{2D0D3F6E-5ACD-457C-8525-C609311DAAC7}" presName="tx1" presStyleLbl="revTx" presStyleIdx="3" presStyleCnt="4"/>
      <dgm:spPr/>
    </dgm:pt>
    <dgm:pt modelId="{68957158-CEA3-7E4A-8DB9-7E0838DEED78}" type="pres">
      <dgm:prSet presAssocID="{2D0D3F6E-5ACD-457C-8525-C609311DAAC7}" presName="vert1" presStyleCnt="0"/>
      <dgm:spPr/>
    </dgm:pt>
  </dgm:ptLst>
  <dgm:cxnLst>
    <dgm:cxn modelId="{BCCE4E16-61AF-6643-A2C1-3703E3133493}" type="presOf" srcId="{6F5B3326-A643-4867-8DF4-F48F15E8F422}" destId="{17BD4517-1A66-F94E-8F7E-B14E8A9FF7B0}" srcOrd="0" destOrd="0" presId="urn:microsoft.com/office/officeart/2008/layout/LinedList"/>
    <dgm:cxn modelId="{6719803A-BAAD-BB44-9D4F-005B6A8E3942}" type="presOf" srcId="{C856954C-648E-4E05-8323-ECF84DA6D193}" destId="{A4F44AB4-632D-C147-828C-CC7C004195CB}" srcOrd="0" destOrd="0" presId="urn:microsoft.com/office/officeart/2008/layout/LinedList"/>
    <dgm:cxn modelId="{88CF134D-CE0D-403A-B617-D52ECC7036C8}" srcId="{C856954C-648E-4E05-8323-ECF84DA6D193}" destId="{2D0D3F6E-5ACD-457C-8525-C609311DAAC7}" srcOrd="3" destOrd="0" parTransId="{E24C9FA3-3439-4606-8457-63AFD9A7FC3F}" sibTransId="{07000DBE-B227-46F5-B000-115AA3888656}"/>
    <dgm:cxn modelId="{655F7F62-4F3C-DA4F-A86D-0F3DC7122A4D}" type="presOf" srcId="{2D0D3F6E-5ACD-457C-8525-C609311DAAC7}" destId="{CBC753D5-EE73-0F49-8552-A95F1C5D6858}" srcOrd="0" destOrd="0" presId="urn:microsoft.com/office/officeart/2008/layout/LinedList"/>
    <dgm:cxn modelId="{E51BE568-6B43-4CA9-9F34-ED792E88F3EB}" srcId="{C856954C-648E-4E05-8323-ECF84DA6D193}" destId="{64D2E2AD-9F04-411B-9DD3-B15EDC2B1D28}" srcOrd="2" destOrd="0" parTransId="{C4AC20CC-C308-4BBE-BD3D-82B632CC5BB9}" sibTransId="{7A3B3920-409A-431A-9AC2-0529CB0342A9}"/>
    <dgm:cxn modelId="{1AD891A6-BDB0-4967-A97A-6247BDE5D1EE}" srcId="{C856954C-648E-4E05-8323-ECF84DA6D193}" destId="{FA15805A-BAA4-4418-9962-A324F763A1EB}" srcOrd="1" destOrd="0" parTransId="{F10E05C0-661D-452A-91A8-0D5373023B98}" sibTransId="{F3ABBA87-374E-4B9E-A401-563101AB9AFB}"/>
    <dgm:cxn modelId="{116382CE-393E-2C4C-A1D6-B7A47768A193}" type="presOf" srcId="{64D2E2AD-9F04-411B-9DD3-B15EDC2B1D28}" destId="{8A3883CC-570F-6B4B-9F26-8B5D0F8513EF}" srcOrd="0" destOrd="0" presId="urn:microsoft.com/office/officeart/2008/layout/LinedList"/>
    <dgm:cxn modelId="{446816DC-655D-451D-9441-F70BAE3DFD4C}" srcId="{C856954C-648E-4E05-8323-ECF84DA6D193}" destId="{6F5B3326-A643-4867-8DF4-F48F15E8F422}" srcOrd="0" destOrd="0" parTransId="{EF193FBC-9447-402D-8206-8DA888EBB93B}" sibTransId="{64BEA68E-808E-42C2-9CF1-CA030B6DAE38}"/>
    <dgm:cxn modelId="{D27C83DE-8217-1747-8020-66CD8767728A}" type="presOf" srcId="{FA15805A-BAA4-4418-9962-A324F763A1EB}" destId="{982FE22D-D8D9-0E46-B0A2-5D865D72B292}" srcOrd="0" destOrd="0" presId="urn:microsoft.com/office/officeart/2008/layout/LinedList"/>
    <dgm:cxn modelId="{B9FF4BCC-4523-A448-8286-B3040EE9F3D4}" type="presParOf" srcId="{A4F44AB4-632D-C147-828C-CC7C004195CB}" destId="{131887D9-5454-654D-927E-CBDF1D0D1D0C}" srcOrd="0" destOrd="0" presId="urn:microsoft.com/office/officeart/2008/layout/LinedList"/>
    <dgm:cxn modelId="{6DA6285F-8E4F-B641-A3C3-9E0BDF0D465B}" type="presParOf" srcId="{A4F44AB4-632D-C147-828C-CC7C004195CB}" destId="{31813FD6-C6AC-7842-B427-77F562618EAA}" srcOrd="1" destOrd="0" presId="urn:microsoft.com/office/officeart/2008/layout/LinedList"/>
    <dgm:cxn modelId="{016EEB55-FD64-3445-BA48-9DFDC5C68E82}" type="presParOf" srcId="{31813FD6-C6AC-7842-B427-77F562618EAA}" destId="{17BD4517-1A66-F94E-8F7E-B14E8A9FF7B0}" srcOrd="0" destOrd="0" presId="urn:microsoft.com/office/officeart/2008/layout/LinedList"/>
    <dgm:cxn modelId="{AD51DB70-7AF6-9449-B43D-EFEC82431B2B}" type="presParOf" srcId="{31813FD6-C6AC-7842-B427-77F562618EAA}" destId="{C6327895-D7B8-8F43-8A72-067568ED3FD4}" srcOrd="1" destOrd="0" presId="urn:microsoft.com/office/officeart/2008/layout/LinedList"/>
    <dgm:cxn modelId="{7B29A75E-2922-1640-A023-6105C80C4F32}" type="presParOf" srcId="{A4F44AB4-632D-C147-828C-CC7C004195CB}" destId="{C45E7CD2-8084-914A-873F-451960A1128B}" srcOrd="2" destOrd="0" presId="urn:microsoft.com/office/officeart/2008/layout/LinedList"/>
    <dgm:cxn modelId="{79AB2927-74E7-A048-A555-13119368D482}" type="presParOf" srcId="{A4F44AB4-632D-C147-828C-CC7C004195CB}" destId="{46495E36-04DD-544D-8A4C-6F3B91C470B5}" srcOrd="3" destOrd="0" presId="urn:microsoft.com/office/officeart/2008/layout/LinedList"/>
    <dgm:cxn modelId="{845D4A05-960D-2249-9F00-EF179B29A25A}" type="presParOf" srcId="{46495E36-04DD-544D-8A4C-6F3B91C470B5}" destId="{982FE22D-D8D9-0E46-B0A2-5D865D72B292}" srcOrd="0" destOrd="0" presId="urn:microsoft.com/office/officeart/2008/layout/LinedList"/>
    <dgm:cxn modelId="{8F07328C-4D24-4F49-9639-3F9A3617B3E6}" type="presParOf" srcId="{46495E36-04DD-544D-8A4C-6F3B91C470B5}" destId="{E5451D42-240A-7C49-AE09-EE263743D8F0}" srcOrd="1" destOrd="0" presId="urn:microsoft.com/office/officeart/2008/layout/LinedList"/>
    <dgm:cxn modelId="{0815D800-7DA2-7748-9599-3FA6EBFAB7E0}" type="presParOf" srcId="{A4F44AB4-632D-C147-828C-CC7C004195CB}" destId="{11E73E78-933B-0C4A-98CD-6DC4B1EB6188}" srcOrd="4" destOrd="0" presId="urn:microsoft.com/office/officeart/2008/layout/LinedList"/>
    <dgm:cxn modelId="{E3792063-9086-1B49-98AC-9C181E9BC527}" type="presParOf" srcId="{A4F44AB4-632D-C147-828C-CC7C004195CB}" destId="{D2460C48-FED0-D642-BC6F-3B92EE2B6BF7}" srcOrd="5" destOrd="0" presId="urn:microsoft.com/office/officeart/2008/layout/LinedList"/>
    <dgm:cxn modelId="{C0300779-CB74-6D43-9717-1CF162B9DF84}" type="presParOf" srcId="{D2460C48-FED0-D642-BC6F-3B92EE2B6BF7}" destId="{8A3883CC-570F-6B4B-9F26-8B5D0F8513EF}" srcOrd="0" destOrd="0" presId="urn:microsoft.com/office/officeart/2008/layout/LinedList"/>
    <dgm:cxn modelId="{70718976-21DB-F842-8150-5EDE9C73ABF0}" type="presParOf" srcId="{D2460C48-FED0-D642-BC6F-3B92EE2B6BF7}" destId="{62B88F54-F413-5449-BB85-896D69522A51}" srcOrd="1" destOrd="0" presId="urn:microsoft.com/office/officeart/2008/layout/LinedList"/>
    <dgm:cxn modelId="{FD42DD87-DF74-9646-A245-3D8B36BFD180}" type="presParOf" srcId="{A4F44AB4-632D-C147-828C-CC7C004195CB}" destId="{7C065DC4-D885-8645-8AC4-E08D9EBD7A41}" srcOrd="6" destOrd="0" presId="urn:microsoft.com/office/officeart/2008/layout/LinedList"/>
    <dgm:cxn modelId="{DDBED2B7-A18F-C94F-9C22-57356AEC5D76}" type="presParOf" srcId="{A4F44AB4-632D-C147-828C-CC7C004195CB}" destId="{3DF12745-FEF3-0842-B685-9FD06A1FC5CF}" srcOrd="7" destOrd="0" presId="urn:microsoft.com/office/officeart/2008/layout/LinedList"/>
    <dgm:cxn modelId="{4AE2C90E-BBF5-6E43-A678-D6A6C9117818}" type="presParOf" srcId="{3DF12745-FEF3-0842-B685-9FD06A1FC5CF}" destId="{CBC753D5-EE73-0F49-8552-A95F1C5D6858}" srcOrd="0" destOrd="0" presId="urn:microsoft.com/office/officeart/2008/layout/LinedList"/>
    <dgm:cxn modelId="{13456ECD-84C6-4E43-86CB-19F8FC2CB828}" type="presParOf" srcId="{3DF12745-FEF3-0842-B685-9FD06A1FC5CF}" destId="{68957158-CEA3-7E4A-8DB9-7E0838DEED7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F03BAD-6AFA-4F23-A5F7-53BFB23D97C8}"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E01CF758-EEC4-494A-B714-280D431D0BDF}">
      <dgm:prSet/>
      <dgm:spPr/>
      <dgm:t>
        <a:bodyPr/>
        <a:lstStyle/>
        <a:p>
          <a:r>
            <a:rPr lang="en-GB" b="1"/>
            <a:t>Based on QUIC Protocol (</a:t>
          </a:r>
          <a:r>
            <a:rPr lang="en-GB" b="1" i="0"/>
            <a:t>Quick UDP Internet Connections</a:t>
          </a:r>
          <a:r>
            <a:rPr lang="en-GB" b="0" i="0"/>
            <a:t>,)</a:t>
          </a:r>
          <a:r>
            <a:rPr lang="en-GB" b="1"/>
            <a:t> </a:t>
          </a:r>
          <a:r>
            <a:rPr lang="en-GB"/>
            <a:t>:</a:t>
          </a:r>
          <a:endParaRPr lang="en-US"/>
        </a:p>
      </dgm:t>
    </dgm:pt>
    <dgm:pt modelId="{57B9654D-F022-4423-99C2-06156897800A}" type="parTrans" cxnId="{2473E374-663C-46CD-ACB6-D4D84EDF4954}">
      <dgm:prSet/>
      <dgm:spPr/>
      <dgm:t>
        <a:bodyPr/>
        <a:lstStyle/>
        <a:p>
          <a:endParaRPr lang="en-US"/>
        </a:p>
      </dgm:t>
    </dgm:pt>
    <dgm:pt modelId="{9A3CAA3D-7812-48F8-BE41-007CC5273927}" type="sibTrans" cxnId="{2473E374-663C-46CD-ACB6-D4D84EDF4954}">
      <dgm:prSet/>
      <dgm:spPr/>
      <dgm:t>
        <a:bodyPr/>
        <a:lstStyle/>
        <a:p>
          <a:endParaRPr lang="en-US"/>
        </a:p>
      </dgm:t>
    </dgm:pt>
    <dgm:pt modelId="{6F72E211-FCD5-4818-B456-E2A9E172EE7B}">
      <dgm:prSet/>
      <dgm:spPr/>
      <dgm:t>
        <a:bodyPr/>
        <a:lstStyle/>
        <a:p>
          <a:r>
            <a:rPr lang="en-GB"/>
            <a:t>Unlike previous HTTP versions, HTTP/3 uses the QUIC protocol instead of TCP (Transmission Control Protocol).</a:t>
          </a:r>
          <a:endParaRPr lang="en-US"/>
        </a:p>
      </dgm:t>
    </dgm:pt>
    <dgm:pt modelId="{E71D6A06-B41B-4FB9-A466-10DD35C2D4CB}" type="parTrans" cxnId="{E95E88D3-8316-48B0-8B32-B06BCAC8786E}">
      <dgm:prSet/>
      <dgm:spPr/>
      <dgm:t>
        <a:bodyPr/>
        <a:lstStyle/>
        <a:p>
          <a:endParaRPr lang="en-US"/>
        </a:p>
      </dgm:t>
    </dgm:pt>
    <dgm:pt modelId="{C3C8E73C-8486-4663-A81E-44E614542F69}" type="sibTrans" cxnId="{E95E88D3-8316-48B0-8B32-B06BCAC8786E}">
      <dgm:prSet/>
      <dgm:spPr/>
      <dgm:t>
        <a:bodyPr/>
        <a:lstStyle/>
        <a:p>
          <a:endParaRPr lang="en-US"/>
        </a:p>
      </dgm:t>
    </dgm:pt>
    <dgm:pt modelId="{B283F7DB-B74B-4509-ADA0-7A48C3E888D6}">
      <dgm:prSet/>
      <dgm:spPr/>
      <dgm:t>
        <a:bodyPr/>
        <a:lstStyle/>
        <a:p>
          <a:r>
            <a:rPr lang="en-GB"/>
            <a:t>QUIC is a transport layer protocol developed by Google, designed for faster and more reliable connections.</a:t>
          </a:r>
          <a:endParaRPr lang="en-US"/>
        </a:p>
      </dgm:t>
    </dgm:pt>
    <dgm:pt modelId="{E43F27E6-BD51-41F7-97DB-21FE41497D22}" type="parTrans" cxnId="{5E881B7B-57BE-442A-891A-4DA4C8F07954}">
      <dgm:prSet/>
      <dgm:spPr/>
      <dgm:t>
        <a:bodyPr/>
        <a:lstStyle/>
        <a:p>
          <a:endParaRPr lang="en-US"/>
        </a:p>
      </dgm:t>
    </dgm:pt>
    <dgm:pt modelId="{5F622196-AC94-4318-A2EF-6BC6AB3EDB04}" type="sibTrans" cxnId="{5E881B7B-57BE-442A-891A-4DA4C8F07954}">
      <dgm:prSet/>
      <dgm:spPr/>
      <dgm:t>
        <a:bodyPr/>
        <a:lstStyle/>
        <a:p>
          <a:endParaRPr lang="en-US"/>
        </a:p>
      </dgm:t>
    </dgm:pt>
    <dgm:pt modelId="{48DF7B1C-5F05-456C-991D-7F1A5EF4A3F7}">
      <dgm:prSet/>
      <dgm:spPr/>
      <dgm:t>
        <a:bodyPr/>
        <a:lstStyle/>
        <a:p>
          <a:r>
            <a:rPr lang="en-GB"/>
            <a:t>It operates over </a:t>
          </a:r>
          <a:r>
            <a:rPr lang="en-GB" b="1"/>
            <a:t>UDP (User Datagram Protocol)</a:t>
          </a:r>
          <a:r>
            <a:rPr lang="en-GB"/>
            <a:t>, which enables faster and more resilient connections by avoiding some of TCP's overhead.</a:t>
          </a:r>
          <a:endParaRPr lang="en-US"/>
        </a:p>
      </dgm:t>
    </dgm:pt>
    <dgm:pt modelId="{6CE7EBA7-B198-40E4-BF23-40D047C9F8E3}" type="parTrans" cxnId="{C83AA5EE-F227-48BC-BC6A-03CF6ACD1791}">
      <dgm:prSet/>
      <dgm:spPr/>
      <dgm:t>
        <a:bodyPr/>
        <a:lstStyle/>
        <a:p>
          <a:endParaRPr lang="en-US"/>
        </a:p>
      </dgm:t>
    </dgm:pt>
    <dgm:pt modelId="{66DC3147-0804-4562-9993-2914FEE737CA}" type="sibTrans" cxnId="{C83AA5EE-F227-48BC-BC6A-03CF6ACD1791}">
      <dgm:prSet/>
      <dgm:spPr/>
      <dgm:t>
        <a:bodyPr/>
        <a:lstStyle/>
        <a:p>
          <a:endParaRPr lang="en-US"/>
        </a:p>
      </dgm:t>
    </dgm:pt>
    <dgm:pt modelId="{91D52BA4-23BB-7C45-A0AD-1BE44F7F27FD}" type="pres">
      <dgm:prSet presAssocID="{6EF03BAD-6AFA-4F23-A5F7-53BFB23D97C8}" presName="vert0" presStyleCnt="0">
        <dgm:presLayoutVars>
          <dgm:dir/>
          <dgm:animOne val="branch"/>
          <dgm:animLvl val="lvl"/>
        </dgm:presLayoutVars>
      </dgm:prSet>
      <dgm:spPr/>
    </dgm:pt>
    <dgm:pt modelId="{C1C5103F-C2EF-6E48-9AD9-F1573FDA3837}" type="pres">
      <dgm:prSet presAssocID="{E01CF758-EEC4-494A-B714-280D431D0BDF}" presName="thickLine" presStyleLbl="alignNode1" presStyleIdx="0" presStyleCnt="4"/>
      <dgm:spPr/>
    </dgm:pt>
    <dgm:pt modelId="{A53A6917-E6A5-B445-A9B0-1CBC06A5F4E2}" type="pres">
      <dgm:prSet presAssocID="{E01CF758-EEC4-494A-B714-280D431D0BDF}" presName="horz1" presStyleCnt="0"/>
      <dgm:spPr/>
    </dgm:pt>
    <dgm:pt modelId="{F13EA992-2E9E-6543-9710-36D594763620}" type="pres">
      <dgm:prSet presAssocID="{E01CF758-EEC4-494A-B714-280D431D0BDF}" presName="tx1" presStyleLbl="revTx" presStyleIdx="0" presStyleCnt="4"/>
      <dgm:spPr/>
    </dgm:pt>
    <dgm:pt modelId="{5B411F7D-C05F-0842-941C-9F6381DE04EF}" type="pres">
      <dgm:prSet presAssocID="{E01CF758-EEC4-494A-B714-280D431D0BDF}" presName="vert1" presStyleCnt="0"/>
      <dgm:spPr/>
    </dgm:pt>
    <dgm:pt modelId="{666E6C4A-BA35-AC42-93BF-0D282992BC39}" type="pres">
      <dgm:prSet presAssocID="{6F72E211-FCD5-4818-B456-E2A9E172EE7B}" presName="thickLine" presStyleLbl="alignNode1" presStyleIdx="1" presStyleCnt="4"/>
      <dgm:spPr/>
    </dgm:pt>
    <dgm:pt modelId="{DCFBE449-68F9-4C42-990E-E0F362EF3E6B}" type="pres">
      <dgm:prSet presAssocID="{6F72E211-FCD5-4818-B456-E2A9E172EE7B}" presName="horz1" presStyleCnt="0"/>
      <dgm:spPr/>
    </dgm:pt>
    <dgm:pt modelId="{5DB33132-8982-1D44-8276-B5AF25D0F9F3}" type="pres">
      <dgm:prSet presAssocID="{6F72E211-FCD5-4818-B456-E2A9E172EE7B}" presName="tx1" presStyleLbl="revTx" presStyleIdx="1" presStyleCnt="4"/>
      <dgm:spPr/>
    </dgm:pt>
    <dgm:pt modelId="{8D73408D-A2D0-8042-9E93-684FFA0E792B}" type="pres">
      <dgm:prSet presAssocID="{6F72E211-FCD5-4818-B456-E2A9E172EE7B}" presName="vert1" presStyleCnt="0"/>
      <dgm:spPr/>
    </dgm:pt>
    <dgm:pt modelId="{933EB8A2-6B71-F141-89A4-4DC5AB7B94A6}" type="pres">
      <dgm:prSet presAssocID="{B283F7DB-B74B-4509-ADA0-7A48C3E888D6}" presName="thickLine" presStyleLbl="alignNode1" presStyleIdx="2" presStyleCnt="4"/>
      <dgm:spPr/>
    </dgm:pt>
    <dgm:pt modelId="{EC9ABC40-B1E0-D546-82E8-67A7E5EA08C8}" type="pres">
      <dgm:prSet presAssocID="{B283F7DB-B74B-4509-ADA0-7A48C3E888D6}" presName="horz1" presStyleCnt="0"/>
      <dgm:spPr/>
    </dgm:pt>
    <dgm:pt modelId="{B7C9C220-DDC8-D24B-8832-B283441180FD}" type="pres">
      <dgm:prSet presAssocID="{B283F7DB-B74B-4509-ADA0-7A48C3E888D6}" presName="tx1" presStyleLbl="revTx" presStyleIdx="2" presStyleCnt="4"/>
      <dgm:spPr/>
    </dgm:pt>
    <dgm:pt modelId="{039B22BD-F0A7-C74D-A645-5AE6EFE5F0FE}" type="pres">
      <dgm:prSet presAssocID="{B283F7DB-B74B-4509-ADA0-7A48C3E888D6}" presName="vert1" presStyleCnt="0"/>
      <dgm:spPr/>
    </dgm:pt>
    <dgm:pt modelId="{196AE0F5-39F5-CC4F-9887-95CC05529D1A}" type="pres">
      <dgm:prSet presAssocID="{48DF7B1C-5F05-456C-991D-7F1A5EF4A3F7}" presName="thickLine" presStyleLbl="alignNode1" presStyleIdx="3" presStyleCnt="4"/>
      <dgm:spPr/>
    </dgm:pt>
    <dgm:pt modelId="{BEDE3A68-B316-ED4D-8CD3-CA977A83BDF2}" type="pres">
      <dgm:prSet presAssocID="{48DF7B1C-5F05-456C-991D-7F1A5EF4A3F7}" presName="horz1" presStyleCnt="0"/>
      <dgm:spPr/>
    </dgm:pt>
    <dgm:pt modelId="{F2A3B2A3-5CF3-B348-991D-1DF5E83DF214}" type="pres">
      <dgm:prSet presAssocID="{48DF7B1C-5F05-456C-991D-7F1A5EF4A3F7}" presName="tx1" presStyleLbl="revTx" presStyleIdx="3" presStyleCnt="4"/>
      <dgm:spPr/>
    </dgm:pt>
    <dgm:pt modelId="{CCA70EFC-0C89-CE4E-85AA-62A65835D024}" type="pres">
      <dgm:prSet presAssocID="{48DF7B1C-5F05-456C-991D-7F1A5EF4A3F7}" presName="vert1" presStyleCnt="0"/>
      <dgm:spPr/>
    </dgm:pt>
  </dgm:ptLst>
  <dgm:cxnLst>
    <dgm:cxn modelId="{DCB3A14D-F969-2D4A-BEE6-3E616B5C3CFD}" type="presOf" srcId="{B283F7DB-B74B-4509-ADA0-7A48C3E888D6}" destId="{B7C9C220-DDC8-D24B-8832-B283441180FD}" srcOrd="0" destOrd="0" presId="urn:microsoft.com/office/officeart/2008/layout/LinedList"/>
    <dgm:cxn modelId="{D119715C-E212-244D-BDC2-D2189EC14860}" type="presOf" srcId="{E01CF758-EEC4-494A-B714-280D431D0BDF}" destId="{F13EA992-2E9E-6543-9710-36D594763620}" srcOrd="0" destOrd="0" presId="urn:microsoft.com/office/officeart/2008/layout/LinedList"/>
    <dgm:cxn modelId="{2473E374-663C-46CD-ACB6-D4D84EDF4954}" srcId="{6EF03BAD-6AFA-4F23-A5F7-53BFB23D97C8}" destId="{E01CF758-EEC4-494A-B714-280D431D0BDF}" srcOrd="0" destOrd="0" parTransId="{57B9654D-F022-4423-99C2-06156897800A}" sibTransId="{9A3CAA3D-7812-48F8-BE41-007CC5273927}"/>
    <dgm:cxn modelId="{5E881B7B-57BE-442A-891A-4DA4C8F07954}" srcId="{6EF03BAD-6AFA-4F23-A5F7-53BFB23D97C8}" destId="{B283F7DB-B74B-4509-ADA0-7A48C3E888D6}" srcOrd="2" destOrd="0" parTransId="{E43F27E6-BD51-41F7-97DB-21FE41497D22}" sibTransId="{5F622196-AC94-4318-A2EF-6BC6AB3EDB04}"/>
    <dgm:cxn modelId="{A64D0BBA-E87C-D540-88BC-B0FDCDB73427}" type="presOf" srcId="{6F72E211-FCD5-4818-B456-E2A9E172EE7B}" destId="{5DB33132-8982-1D44-8276-B5AF25D0F9F3}" srcOrd="0" destOrd="0" presId="urn:microsoft.com/office/officeart/2008/layout/LinedList"/>
    <dgm:cxn modelId="{4648D6BC-724C-6740-9B3D-4D7DB921A5B5}" type="presOf" srcId="{6EF03BAD-6AFA-4F23-A5F7-53BFB23D97C8}" destId="{91D52BA4-23BB-7C45-A0AD-1BE44F7F27FD}" srcOrd="0" destOrd="0" presId="urn:microsoft.com/office/officeart/2008/layout/LinedList"/>
    <dgm:cxn modelId="{D817C9BE-CA0D-3843-A333-72D3B5BC424E}" type="presOf" srcId="{48DF7B1C-5F05-456C-991D-7F1A5EF4A3F7}" destId="{F2A3B2A3-5CF3-B348-991D-1DF5E83DF214}" srcOrd="0" destOrd="0" presId="urn:microsoft.com/office/officeart/2008/layout/LinedList"/>
    <dgm:cxn modelId="{E95E88D3-8316-48B0-8B32-B06BCAC8786E}" srcId="{6EF03BAD-6AFA-4F23-A5F7-53BFB23D97C8}" destId="{6F72E211-FCD5-4818-B456-E2A9E172EE7B}" srcOrd="1" destOrd="0" parTransId="{E71D6A06-B41B-4FB9-A466-10DD35C2D4CB}" sibTransId="{C3C8E73C-8486-4663-A81E-44E614542F69}"/>
    <dgm:cxn modelId="{C83AA5EE-F227-48BC-BC6A-03CF6ACD1791}" srcId="{6EF03BAD-6AFA-4F23-A5F7-53BFB23D97C8}" destId="{48DF7B1C-5F05-456C-991D-7F1A5EF4A3F7}" srcOrd="3" destOrd="0" parTransId="{6CE7EBA7-B198-40E4-BF23-40D047C9F8E3}" sibTransId="{66DC3147-0804-4562-9993-2914FEE737CA}"/>
    <dgm:cxn modelId="{156ADADE-725C-6149-9C6B-37C6650E98C1}" type="presParOf" srcId="{91D52BA4-23BB-7C45-A0AD-1BE44F7F27FD}" destId="{C1C5103F-C2EF-6E48-9AD9-F1573FDA3837}" srcOrd="0" destOrd="0" presId="urn:microsoft.com/office/officeart/2008/layout/LinedList"/>
    <dgm:cxn modelId="{69B43502-924A-A141-BF46-6321A6B93849}" type="presParOf" srcId="{91D52BA4-23BB-7C45-A0AD-1BE44F7F27FD}" destId="{A53A6917-E6A5-B445-A9B0-1CBC06A5F4E2}" srcOrd="1" destOrd="0" presId="urn:microsoft.com/office/officeart/2008/layout/LinedList"/>
    <dgm:cxn modelId="{B665B7C9-3A21-A64C-9BA9-690B60F640B5}" type="presParOf" srcId="{A53A6917-E6A5-B445-A9B0-1CBC06A5F4E2}" destId="{F13EA992-2E9E-6543-9710-36D594763620}" srcOrd="0" destOrd="0" presId="urn:microsoft.com/office/officeart/2008/layout/LinedList"/>
    <dgm:cxn modelId="{613BE831-59AB-054D-9C88-FD11EFF327C6}" type="presParOf" srcId="{A53A6917-E6A5-B445-A9B0-1CBC06A5F4E2}" destId="{5B411F7D-C05F-0842-941C-9F6381DE04EF}" srcOrd="1" destOrd="0" presId="urn:microsoft.com/office/officeart/2008/layout/LinedList"/>
    <dgm:cxn modelId="{259D5002-8AED-5D44-AC84-7AEB0925E351}" type="presParOf" srcId="{91D52BA4-23BB-7C45-A0AD-1BE44F7F27FD}" destId="{666E6C4A-BA35-AC42-93BF-0D282992BC39}" srcOrd="2" destOrd="0" presId="urn:microsoft.com/office/officeart/2008/layout/LinedList"/>
    <dgm:cxn modelId="{7A6633E8-E757-B143-A56E-6678DAC07C10}" type="presParOf" srcId="{91D52BA4-23BB-7C45-A0AD-1BE44F7F27FD}" destId="{DCFBE449-68F9-4C42-990E-E0F362EF3E6B}" srcOrd="3" destOrd="0" presId="urn:microsoft.com/office/officeart/2008/layout/LinedList"/>
    <dgm:cxn modelId="{26D3408A-6E5E-9845-9E57-8FA379168097}" type="presParOf" srcId="{DCFBE449-68F9-4C42-990E-E0F362EF3E6B}" destId="{5DB33132-8982-1D44-8276-B5AF25D0F9F3}" srcOrd="0" destOrd="0" presId="urn:microsoft.com/office/officeart/2008/layout/LinedList"/>
    <dgm:cxn modelId="{33AEFBAF-C284-F046-805E-51CCC8F7803B}" type="presParOf" srcId="{DCFBE449-68F9-4C42-990E-E0F362EF3E6B}" destId="{8D73408D-A2D0-8042-9E93-684FFA0E792B}" srcOrd="1" destOrd="0" presId="urn:microsoft.com/office/officeart/2008/layout/LinedList"/>
    <dgm:cxn modelId="{B3AED371-DA0E-A041-98E4-1515455BCEE9}" type="presParOf" srcId="{91D52BA4-23BB-7C45-A0AD-1BE44F7F27FD}" destId="{933EB8A2-6B71-F141-89A4-4DC5AB7B94A6}" srcOrd="4" destOrd="0" presId="urn:microsoft.com/office/officeart/2008/layout/LinedList"/>
    <dgm:cxn modelId="{AAFC126E-1DB0-FA47-9F2E-64B1565ABE07}" type="presParOf" srcId="{91D52BA4-23BB-7C45-A0AD-1BE44F7F27FD}" destId="{EC9ABC40-B1E0-D546-82E8-67A7E5EA08C8}" srcOrd="5" destOrd="0" presId="urn:microsoft.com/office/officeart/2008/layout/LinedList"/>
    <dgm:cxn modelId="{D0B4D3D4-0EFD-1045-A220-4877A52597A5}" type="presParOf" srcId="{EC9ABC40-B1E0-D546-82E8-67A7E5EA08C8}" destId="{B7C9C220-DDC8-D24B-8832-B283441180FD}" srcOrd="0" destOrd="0" presId="urn:microsoft.com/office/officeart/2008/layout/LinedList"/>
    <dgm:cxn modelId="{02B0F178-4040-5D44-B6A7-2800F69F80AF}" type="presParOf" srcId="{EC9ABC40-B1E0-D546-82E8-67A7E5EA08C8}" destId="{039B22BD-F0A7-C74D-A645-5AE6EFE5F0FE}" srcOrd="1" destOrd="0" presId="urn:microsoft.com/office/officeart/2008/layout/LinedList"/>
    <dgm:cxn modelId="{06F7D16E-D1E8-E046-A8BB-F609626A49BB}" type="presParOf" srcId="{91D52BA4-23BB-7C45-A0AD-1BE44F7F27FD}" destId="{196AE0F5-39F5-CC4F-9887-95CC05529D1A}" srcOrd="6" destOrd="0" presId="urn:microsoft.com/office/officeart/2008/layout/LinedList"/>
    <dgm:cxn modelId="{7BFE3A7E-826D-CE40-A235-F7295C99776F}" type="presParOf" srcId="{91D52BA4-23BB-7C45-A0AD-1BE44F7F27FD}" destId="{BEDE3A68-B316-ED4D-8CD3-CA977A83BDF2}" srcOrd="7" destOrd="0" presId="urn:microsoft.com/office/officeart/2008/layout/LinedList"/>
    <dgm:cxn modelId="{A2E23B63-ED12-C041-853F-8BA0B1AB43BC}" type="presParOf" srcId="{BEDE3A68-B316-ED4D-8CD3-CA977A83BDF2}" destId="{F2A3B2A3-5CF3-B348-991D-1DF5E83DF214}" srcOrd="0" destOrd="0" presId="urn:microsoft.com/office/officeart/2008/layout/LinedList"/>
    <dgm:cxn modelId="{7B3BE175-27E9-094E-9B22-D9A5879722DA}" type="presParOf" srcId="{BEDE3A68-B316-ED4D-8CD3-CA977A83BDF2}" destId="{CCA70EFC-0C89-CE4E-85AA-62A65835D02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E6434-7F52-449D-8B03-61717AB52880}">
      <dsp:nvSpPr>
        <dsp:cNvPr id="0" name=""/>
        <dsp:cNvSpPr/>
      </dsp:nvSpPr>
      <dsp:spPr>
        <a:xfrm>
          <a:off x="0" y="1068"/>
          <a:ext cx="9829800" cy="4550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AFEECB-1FD2-4BE4-8171-CE173EDBED7B}">
      <dsp:nvSpPr>
        <dsp:cNvPr id="0" name=""/>
        <dsp:cNvSpPr/>
      </dsp:nvSpPr>
      <dsp:spPr>
        <a:xfrm>
          <a:off x="137664" y="103463"/>
          <a:ext cx="250299" cy="250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CDAE4D-71E9-4549-AE9E-F863C6384B2A}">
      <dsp:nvSpPr>
        <dsp:cNvPr id="0" name=""/>
        <dsp:cNvSpPr/>
      </dsp:nvSpPr>
      <dsp:spPr>
        <a:xfrm>
          <a:off x="525629" y="1068"/>
          <a:ext cx="9304170" cy="455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164" tIns="48164" rIns="48164" bIns="48164" numCol="1" spcCol="1270" anchor="ctr" anchorCtr="0">
          <a:noAutofit/>
        </a:bodyPr>
        <a:lstStyle/>
        <a:p>
          <a:pPr marL="0" lvl="0" indent="0" algn="l" defTabSz="844550">
            <a:lnSpc>
              <a:spcPct val="100000"/>
            </a:lnSpc>
            <a:spcBef>
              <a:spcPct val="0"/>
            </a:spcBef>
            <a:spcAft>
              <a:spcPct val="35000"/>
            </a:spcAft>
            <a:buNone/>
          </a:pPr>
          <a:r>
            <a:rPr lang="en-US" sz="1900" kern="1200"/>
            <a:t>Protocol for communicating (</a:t>
          </a:r>
          <a:r>
            <a:rPr lang="en-US" sz="1900" b="1" kern="1200"/>
            <a:t>http</a:t>
          </a:r>
          <a:r>
            <a:rPr lang="en-US" sz="1900" kern="1200"/>
            <a:t>, </a:t>
          </a:r>
          <a:r>
            <a:rPr lang="en-US" sz="1900" b="1" kern="1200"/>
            <a:t>ftp</a:t>
          </a:r>
          <a:r>
            <a:rPr lang="en-US" sz="1900" kern="1200"/>
            <a:t>, </a:t>
          </a:r>
          <a:r>
            <a:rPr lang="en-US" sz="1900" b="1" kern="1200"/>
            <a:t>https</a:t>
          </a:r>
          <a:r>
            <a:rPr lang="en-US" sz="1900" kern="1200"/>
            <a:t>...) – HTTP/s in most cases</a:t>
          </a:r>
        </a:p>
      </dsp:txBody>
      <dsp:txXfrm>
        <a:off x="525629" y="1068"/>
        <a:ext cx="9304170" cy="455090"/>
      </dsp:txXfrm>
    </dsp:sp>
    <dsp:sp modelId="{51A1F825-EF94-4BEC-AF8D-2CCFF066AB32}">
      <dsp:nvSpPr>
        <dsp:cNvPr id="0" name=""/>
        <dsp:cNvSpPr/>
      </dsp:nvSpPr>
      <dsp:spPr>
        <a:xfrm>
          <a:off x="0" y="569931"/>
          <a:ext cx="9829800" cy="4550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665810-C169-4D8D-BBBF-6563B4ED7B34}">
      <dsp:nvSpPr>
        <dsp:cNvPr id="0" name=""/>
        <dsp:cNvSpPr/>
      </dsp:nvSpPr>
      <dsp:spPr>
        <a:xfrm>
          <a:off x="137664" y="672327"/>
          <a:ext cx="250299" cy="2502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D7D88-ECEA-4AE4-AB79-D0F62B87D78C}">
      <dsp:nvSpPr>
        <dsp:cNvPr id="0" name=""/>
        <dsp:cNvSpPr/>
      </dsp:nvSpPr>
      <dsp:spPr>
        <a:xfrm>
          <a:off x="525629" y="569931"/>
          <a:ext cx="9304170" cy="455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164" tIns="48164" rIns="48164" bIns="48164" numCol="1" spcCol="1270" anchor="ctr" anchorCtr="0">
          <a:noAutofit/>
        </a:bodyPr>
        <a:lstStyle/>
        <a:p>
          <a:pPr marL="0" lvl="0" indent="0" algn="l" defTabSz="844550">
            <a:lnSpc>
              <a:spcPct val="100000"/>
            </a:lnSpc>
            <a:spcBef>
              <a:spcPct val="0"/>
            </a:spcBef>
            <a:spcAft>
              <a:spcPct val="35000"/>
            </a:spcAft>
            <a:buNone/>
          </a:pPr>
          <a:r>
            <a:rPr lang="en-US" sz="1900" kern="1200"/>
            <a:t>Host or IP address (</a:t>
          </a:r>
          <a:r>
            <a:rPr lang="en-US" sz="1900" b="1" kern="1200"/>
            <a:t>gmail.com</a:t>
          </a:r>
          <a:r>
            <a:rPr lang="en-US" sz="1900" kern="1200"/>
            <a:t>, </a:t>
          </a:r>
          <a:r>
            <a:rPr lang="en-US" sz="1900" b="1" kern="1200"/>
            <a:t>127.0.0.1</a:t>
          </a:r>
          <a:r>
            <a:rPr lang="en-US" sz="1900" kern="1200"/>
            <a:t>, </a:t>
          </a:r>
          <a:r>
            <a:rPr lang="en-US" sz="1900" b="1" kern="1200"/>
            <a:t>web</a:t>
          </a:r>
          <a:r>
            <a:rPr lang="en-US" sz="1900" kern="1200"/>
            <a:t>)</a:t>
          </a:r>
        </a:p>
      </dsp:txBody>
      <dsp:txXfrm>
        <a:off x="525629" y="569931"/>
        <a:ext cx="9304170" cy="455090"/>
      </dsp:txXfrm>
    </dsp:sp>
    <dsp:sp modelId="{AB757806-8A1B-4DF1-8D84-D93432E5EA84}">
      <dsp:nvSpPr>
        <dsp:cNvPr id="0" name=""/>
        <dsp:cNvSpPr/>
      </dsp:nvSpPr>
      <dsp:spPr>
        <a:xfrm>
          <a:off x="0" y="1138795"/>
          <a:ext cx="9829800" cy="4550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962F0-99A5-484E-A5B8-C06B477560A2}">
      <dsp:nvSpPr>
        <dsp:cNvPr id="0" name=""/>
        <dsp:cNvSpPr/>
      </dsp:nvSpPr>
      <dsp:spPr>
        <a:xfrm>
          <a:off x="137664" y="1241190"/>
          <a:ext cx="250299" cy="2502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06E706-72CC-4C7E-8CCD-9EFF348A043D}">
      <dsp:nvSpPr>
        <dsp:cNvPr id="0" name=""/>
        <dsp:cNvSpPr/>
      </dsp:nvSpPr>
      <dsp:spPr>
        <a:xfrm>
          <a:off x="525629" y="1138795"/>
          <a:ext cx="9304170" cy="455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164" tIns="48164" rIns="48164" bIns="48164" numCol="1" spcCol="1270" anchor="ctr" anchorCtr="0">
          <a:noAutofit/>
        </a:bodyPr>
        <a:lstStyle/>
        <a:p>
          <a:pPr marL="0" lvl="0" indent="0" algn="l" defTabSz="844550">
            <a:lnSpc>
              <a:spcPct val="100000"/>
            </a:lnSpc>
            <a:spcBef>
              <a:spcPct val="0"/>
            </a:spcBef>
            <a:spcAft>
              <a:spcPct val="35000"/>
            </a:spcAft>
            <a:buNone/>
          </a:pPr>
          <a:r>
            <a:rPr lang="en-US" sz="1900" kern="1200"/>
            <a:t>Port (the default port is </a:t>
          </a:r>
          <a:r>
            <a:rPr lang="en-US" sz="1900" b="1" kern="1200"/>
            <a:t>80</a:t>
          </a:r>
          <a:r>
            <a:rPr lang="en-US" sz="1900" kern="1200"/>
            <a:t>) – a number in range [0…65535]</a:t>
          </a:r>
        </a:p>
      </dsp:txBody>
      <dsp:txXfrm>
        <a:off x="525629" y="1138795"/>
        <a:ext cx="9304170" cy="455090"/>
      </dsp:txXfrm>
    </dsp:sp>
    <dsp:sp modelId="{D06FAF86-F349-45BC-BA14-6C9DC266FDE8}">
      <dsp:nvSpPr>
        <dsp:cNvPr id="0" name=""/>
        <dsp:cNvSpPr/>
      </dsp:nvSpPr>
      <dsp:spPr>
        <a:xfrm>
          <a:off x="0" y="1707658"/>
          <a:ext cx="9829800" cy="4550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6EF1C2-14A5-4863-8A28-64FE8F20D623}">
      <dsp:nvSpPr>
        <dsp:cNvPr id="0" name=""/>
        <dsp:cNvSpPr/>
      </dsp:nvSpPr>
      <dsp:spPr>
        <a:xfrm>
          <a:off x="137664" y="1810054"/>
          <a:ext cx="250299" cy="2502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64A9BF-C5D1-4D7A-B5D7-2B4A8035CC97}">
      <dsp:nvSpPr>
        <dsp:cNvPr id="0" name=""/>
        <dsp:cNvSpPr/>
      </dsp:nvSpPr>
      <dsp:spPr>
        <a:xfrm>
          <a:off x="525629" y="1707658"/>
          <a:ext cx="9304170" cy="455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164" tIns="48164" rIns="48164" bIns="48164" numCol="1" spcCol="1270" anchor="ctr" anchorCtr="0">
          <a:noAutofit/>
        </a:bodyPr>
        <a:lstStyle/>
        <a:p>
          <a:pPr marL="0" lvl="0" indent="0" algn="l" defTabSz="844550">
            <a:lnSpc>
              <a:spcPct val="100000"/>
            </a:lnSpc>
            <a:spcBef>
              <a:spcPct val="0"/>
            </a:spcBef>
            <a:spcAft>
              <a:spcPct val="35000"/>
            </a:spcAft>
            <a:buNone/>
          </a:pPr>
          <a:r>
            <a:rPr lang="en-US" sz="1900" kern="1200"/>
            <a:t>Path (</a:t>
          </a:r>
          <a:r>
            <a:rPr lang="en-US" sz="1900" b="1" kern="1200"/>
            <a:t>/forum</a:t>
          </a:r>
          <a:r>
            <a:rPr lang="en-US" sz="1900" kern="1200"/>
            <a:t>, </a:t>
          </a:r>
          <a:r>
            <a:rPr lang="en-US" sz="1900" b="1" kern="1200"/>
            <a:t>/path/index.html</a:t>
          </a:r>
          <a:r>
            <a:rPr lang="en-US" sz="1900" kern="1200"/>
            <a:t>)</a:t>
          </a:r>
        </a:p>
      </dsp:txBody>
      <dsp:txXfrm>
        <a:off x="525629" y="1707658"/>
        <a:ext cx="9304170" cy="455090"/>
      </dsp:txXfrm>
    </dsp:sp>
    <dsp:sp modelId="{3E942FF8-D19B-40E6-9A85-8B2C9934FF6C}">
      <dsp:nvSpPr>
        <dsp:cNvPr id="0" name=""/>
        <dsp:cNvSpPr/>
      </dsp:nvSpPr>
      <dsp:spPr>
        <a:xfrm>
          <a:off x="0" y="2276522"/>
          <a:ext cx="9829800" cy="4550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6D8A52-4A60-4CF1-92BA-9B06CA2000BF}">
      <dsp:nvSpPr>
        <dsp:cNvPr id="0" name=""/>
        <dsp:cNvSpPr/>
      </dsp:nvSpPr>
      <dsp:spPr>
        <a:xfrm>
          <a:off x="137664" y="2378917"/>
          <a:ext cx="250299" cy="2502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4E07DA-B5E1-4E78-875C-E2CFDA4A8B67}">
      <dsp:nvSpPr>
        <dsp:cNvPr id="0" name=""/>
        <dsp:cNvSpPr/>
      </dsp:nvSpPr>
      <dsp:spPr>
        <a:xfrm>
          <a:off x="525629" y="2276522"/>
          <a:ext cx="9304170" cy="455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164" tIns="48164" rIns="48164" bIns="48164" numCol="1" spcCol="1270" anchor="ctr" anchorCtr="0">
          <a:noAutofit/>
        </a:bodyPr>
        <a:lstStyle/>
        <a:p>
          <a:pPr marL="0" lvl="0" indent="0" algn="l" defTabSz="844550">
            <a:lnSpc>
              <a:spcPct val="100000"/>
            </a:lnSpc>
            <a:spcBef>
              <a:spcPct val="0"/>
            </a:spcBef>
            <a:spcAft>
              <a:spcPct val="35000"/>
            </a:spcAft>
            <a:buNone/>
          </a:pPr>
          <a:r>
            <a:rPr lang="en-US" sz="1900" kern="1200"/>
            <a:t>Query string (</a:t>
          </a:r>
          <a:r>
            <a:rPr lang="en-US" sz="1900" b="1" kern="1200"/>
            <a:t>?id=27&amp;lang=en</a:t>
          </a:r>
          <a:r>
            <a:rPr lang="en-US" sz="1900" kern="1200"/>
            <a:t>)</a:t>
          </a:r>
        </a:p>
      </dsp:txBody>
      <dsp:txXfrm>
        <a:off x="525629" y="2276522"/>
        <a:ext cx="9304170" cy="455090"/>
      </dsp:txXfrm>
    </dsp:sp>
    <dsp:sp modelId="{458DE28E-DB12-4A35-971B-D2F9557AACF6}">
      <dsp:nvSpPr>
        <dsp:cNvPr id="0" name=""/>
        <dsp:cNvSpPr/>
      </dsp:nvSpPr>
      <dsp:spPr>
        <a:xfrm>
          <a:off x="0" y="2845386"/>
          <a:ext cx="9829800" cy="4550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4D6155-37BA-441B-BF97-BB2A2594657C}">
      <dsp:nvSpPr>
        <dsp:cNvPr id="0" name=""/>
        <dsp:cNvSpPr/>
      </dsp:nvSpPr>
      <dsp:spPr>
        <a:xfrm>
          <a:off x="137664" y="2947781"/>
          <a:ext cx="250299" cy="2502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6F8423-3FE5-4759-AFD7-ECF08429F7E8}">
      <dsp:nvSpPr>
        <dsp:cNvPr id="0" name=""/>
        <dsp:cNvSpPr/>
      </dsp:nvSpPr>
      <dsp:spPr>
        <a:xfrm>
          <a:off x="525629" y="2845386"/>
          <a:ext cx="9304170" cy="455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164" tIns="48164" rIns="48164" bIns="48164" numCol="1" spcCol="1270" anchor="ctr" anchorCtr="0">
          <a:noAutofit/>
        </a:bodyPr>
        <a:lstStyle/>
        <a:p>
          <a:pPr marL="0" lvl="0" indent="0" algn="l" defTabSz="844550">
            <a:lnSpc>
              <a:spcPct val="100000"/>
            </a:lnSpc>
            <a:spcBef>
              <a:spcPct val="0"/>
            </a:spcBef>
            <a:spcAft>
              <a:spcPct val="35000"/>
            </a:spcAft>
            <a:buNone/>
          </a:pPr>
          <a:r>
            <a:rPr lang="en-US" sz="1900" kern="1200"/>
            <a:t>Fragment (</a:t>
          </a:r>
          <a:r>
            <a:rPr lang="en-US" sz="1900" b="1" kern="1200"/>
            <a:t>#lectures</a:t>
          </a:r>
          <a:r>
            <a:rPr lang="en-US" sz="1900" kern="1200"/>
            <a:t>) – used on the client to navigate to some section</a:t>
          </a:r>
        </a:p>
      </dsp:txBody>
      <dsp:txXfrm>
        <a:off x="525629" y="2845386"/>
        <a:ext cx="9304170" cy="455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A6F06-A5BB-234B-8D20-435349B6C29F}">
      <dsp:nvSpPr>
        <dsp:cNvPr id="0" name=""/>
        <dsp:cNvSpPr/>
      </dsp:nvSpPr>
      <dsp:spPr>
        <a:xfrm>
          <a:off x="3103" y="1522000"/>
          <a:ext cx="3113409" cy="1245363"/>
        </a:xfrm>
        <a:prstGeom prst="homePlat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Loads the servlet class</a:t>
          </a:r>
          <a:endParaRPr lang="en-US" sz="1600" kern="1200" dirty="0"/>
        </a:p>
      </dsp:txBody>
      <dsp:txXfrm>
        <a:off x="3103" y="1522000"/>
        <a:ext cx="2802068" cy="1245363"/>
      </dsp:txXfrm>
    </dsp:sp>
    <dsp:sp modelId="{BDD43928-9505-AA40-B211-D5885E0FFFFA}">
      <dsp:nvSpPr>
        <dsp:cNvPr id="0" name=""/>
        <dsp:cNvSpPr/>
      </dsp:nvSpPr>
      <dsp:spPr>
        <a:xfrm>
          <a:off x="2493831" y="1522000"/>
          <a:ext cx="3113409" cy="1245363"/>
        </a:xfrm>
        <a:prstGeom prst="chevron">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Creates an instance of the servlet class</a:t>
          </a:r>
          <a:endParaRPr lang="en-US" sz="1600" kern="1200" dirty="0"/>
        </a:p>
      </dsp:txBody>
      <dsp:txXfrm>
        <a:off x="3116513" y="1522000"/>
        <a:ext cx="1868046" cy="1245363"/>
      </dsp:txXfrm>
    </dsp:sp>
    <dsp:sp modelId="{CBFB5C64-AB8F-1D48-9D19-24FFEA11711C}">
      <dsp:nvSpPr>
        <dsp:cNvPr id="0" name=""/>
        <dsp:cNvSpPr/>
      </dsp:nvSpPr>
      <dsp:spPr>
        <a:xfrm>
          <a:off x="4984559" y="1522000"/>
          <a:ext cx="3113409" cy="1245363"/>
        </a:xfrm>
        <a:prstGeom prst="chevron">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kern="1200" dirty="0"/>
            <a:t>Initializes it by calling the </a:t>
          </a:r>
          <a:r>
            <a:rPr lang="en-GB" sz="1600" kern="1200" dirty="0" err="1"/>
            <a:t>init</a:t>
          </a:r>
          <a:r>
            <a:rPr lang="en-GB" sz="1600" kern="1200" dirty="0"/>
            <a:t> method</a:t>
          </a:r>
          <a:endParaRPr lang="en-US" sz="1600" kern="1200" dirty="0"/>
        </a:p>
      </dsp:txBody>
      <dsp:txXfrm>
        <a:off x="5607241" y="1522000"/>
        <a:ext cx="1868046" cy="1245363"/>
      </dsp:txXfrm>
    </dsp:sp>
    <dsp:sp modelId="{7050FB88-2B2E-EE42-AEA7-432C388E77C2}">
      <dsp:nvSpPr>
        <dsp:cNvPr id="0" name=""/>
        <dsp:cNvSpPr/>
      </dsp:nvSpPr>
      <dsp:spPr>
        <a:xfrm>
          <a:off x="7475286" y="1522000"/>
          <a:ext cx="3113409" cy="1245363"/>
        </a:xfrm>
        <a:prstGeom prst="chevron">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GB" sz="1600" b="0" i="0" kern="1200" dirty="0"/>
            <a:t>must complete successfully before the servlet can receive any requests</a:t>
          </a:r>
          <a:endParaRPr lang="en-US" sz="1600" kern="1200" dirty="0"/>
        </a:p>
      </dsp:txBody>
      <dsp:txXfrm>
        <a:off x="8097968" y="1522000"/>
        <a:ext cx="1868046" cy="12453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E0B6-2238-574E-967A-63F4A04C7C8F}">
      <dsp:nvSpPr>
        <dsp:cNvPr id="0" name=""/>
        <dsp:cNvSpPr/>
      </dsp:nvSpPr>
      <dsp:spPr>
        <a:xfrm>
          <a:off x="0" y="0"/>
          <a:ext cx="108190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D1AE3E-5F6B-C240-ABED-2B286D9277B6}">
      <dsp:nvSpPr>
        <dsp:cNvPr id="0" name=""/>
        <dsp:cNvSpPr/>
      </dsp:nvSpPr>
      <dsp:spPr>
        <a:xfrm>
          <a:off x="0" y="0"/>
          <a:ext cx="10819032" cy="1201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Definition: Small pieces of data stored on the client-side by the web browser.</a:t>
          </a:r>
        </a:p>
        <a:p>
          <a:pPr marL="0" lvl="0" indent="0" algn="l" defTabSz="1022350">
            <a:lnSpc>
              <a:spcPct val="90000"/>
            </a:lnSpc>
            <a:spcBef>
              <a:spcPct val="0"/>
            </a:spcBef>
            <a:spcAft>
              <a:spcPct val="35000"/>
            </a:spcAft>
            <a:buNone/>
          </a:pPr>
          <a:r>
            <a:rPr lang="en-GB" sz="2300" kern="1200" dirty="0"/>
            <a:t>Purpose: Used to remember information about the user (e.g., login status, preferences).</a:t>
          </a:r>
          <a:endParaRPr lang="en-US" sz="2300" kern="1200" dirty="0"/>
        </a:p>
      </dsp:txBody>
      <dsp:txXfrm>
        <a:off x="0" y="0"/>
        <a:ext cx="10819032" cy="1201340"/>
      </dsp:txXfrm>
    </dsp:sp>
    <dsp:sp modelId="{3B4FB7F7-B368-2545-9666-2E0829C37130}">
      <dsp:nvSpPr>
        <dsp:cNvPr id="0" name=""/>
        <dsp:cNvSpPr/>
      </dsp:nvSpPr>
      <dsp:spPr>
        <a:xfrm>
          <a:off x="0" y="1201340"/>
          <a:ext cx="108190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4A4381-4448-514B-9130-358633E98386}">
      <dsp:nvSpPr>
        <dsp:cNvPr id="0" name=""/>
        <dsp:cNvSpPr/>
      </dsp:nvSpPr>
      <dsp:spPr>
        <a:xfrm>
          <a:off x="0" y="1201340"/>
          <a:ext cx="10819032" cy="1201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dirty="0">
              <a:solidFill>
                <a:schemeClr val="accent1">
                  <a:lumMod val="75000"/>
                </a:schemeClr>
              </a:solidFill>
            </a:rPr>
            <a:t>Session cookies</a:t>
          </a:r>
          <a:r>
            <a:rPr lang="en-GB" sz="2300" b="1" kern="1200" dirty="0"/>
            <a:t>:</a:t>
          </a:r>
          <a:r>
            <a:rPr lang="en-GB" sz="2300" kern="1200" dirty="0"/>
            <a:t> Used to store the session ID and expire when the browser is closed.</a:t>
          </a:r>
          <a:endParaRPr lang="en-US" sz="2300" kern="1200" dirty="0"/>
        </a:p>
      </dsp:txBody>
      <dsp:txXfrm>
        <a:off x="0" y="1201340"/>
        <a:ext cx="10819032" cy="1201340"/>
      </dsp:txXfrm>
    </dsp:sp>
    <dsp:sp modelId="{C7DCFA12-38C0-034B-9FB7-164585FB01AC}">
      <dsp:nvSpPr>
        <dsp:cNvPr id="0" name=""/>
        <dsp:cNvSpPr/>
      </dsp:nvSpPr>
      <dsp:spPr>
        <a:xfrm>
          <a:off x="0" y="2402681"/>
          <a:ext cx="108190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1A708-3F69-304A-9E09-491CFFC9CA2E}">
      <dsp:nvSpPr>
        <dsp:cNvPr id="0" name=""/>
        <dsp:cNvSpPr/>
      </dsp:nvSpPr>
      <dsp:spPr>
        <a:xfrm>
          <a:off x="0" y="2402681"/>
          <a:ext cx="10819032" cy="1201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dirty="0">
              <a:solidFill>
                <a:schemeClr val="accent1">
                  <a:lumMod val="75000"/>
                </a:schemeClr>
              </a:solidFill>
            </a:rPr>
            <a:t>Persistent cookies</a:t>
          </a:r>
          <a:r>
            <a:rPr lang="en-GB" sz="2300" b="1" kern="1200" dirty="0"/>
            <a:t>:</a:t>
          </a:r>
          <a:r>
            <a:rPr lang="en-GB" sz="2300" kern="1200" dirty="0"/>
            <a:t> Store information that remains valid even after the browser is closed (e.g., "Remember Me" for login).</a:t>
          </a:r>
          <a:endParaRPr lang="en-US" sz="2300" kern="1200" dirty="0"/>
        </a:p>
      </dsp:txBody>
      <dsp:txXfrm>
        <a:off x="0" y="2402681"/>
        <a:ext cx="10819032" cy="1201340"/>
      </dsp:txXfrm>
    </dsp:sp>
    <dsp:sp modelId="{6A856EBD-F710-AF41-A347-85003770D5B0}">
      <dsp:nvSpPr>
        <dsp:cNvPr id="0" name=""/>
        <dsp:cNvSpPr/>
      </dsp:nvSpPr>
      <dsp:spPr>
        <a:xfrm>
          <a:off x="0" y="3604022"/>
          <a:ext cx="108190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7190B-BCC8-8548-AECB-DFC9A91D3AEA}">
      <dsp:nvSpPr>
        <dsp:cNvPr id="0" name=""/>
        <dsp:cNvSpPr/>
      </dsp:nvSpPr>
      <dsp:spPr>
        <a:xfrm>
          <a:off x="0" y="3604022"/>
          <a:ext cx="10819032" cy="1201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Common Use Cases: Session management, personalization, tracking.</a:t>
          </a:r>
          <a:endParaRPr lang="en-US" sz="2300" kern="1200" dirty="0"/>
        </a:p>
      </dsp:txBody>
      <dsp:txXfrm>
        <a:off x="0" y="3604022"/>
        <a:ext cx="10819032" cy="1201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C7275-7134-6543-BA67-C14DE57EC37F}">
      <dsp:nvSpPr>
        <dsp:cNvPr id="0" name=""/>
        <dsp:cNvSpPr/>
      </dsp:nvSpPr>
      <dsp:spPr>
        <a:xfrm>
          <a:off x="0" y="1672"/>
          <a:ext cx="1059043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428405-61F5-894B-BA3D-412593E767F7}">
      <dsp:nvSpPr>
        <dsp:cNvPr id="0" name=""/>
        <dsp:cNvSpPr/>
      </dsp:nvSpPr>
      <dsp:spPr>
        <a:xfrm>
          <a:off x="0" y="1672"/>
          <a:ext cx="10569756" cy="2464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dirty="0"/>
            <a:t>Session</a:t>
          </a:r>
          <a:r>
            <a:rPr lang="en-GB" sz="2100" kern="1200" dirty="0"/>
            <a:t>: </a:t>
          </a:r>
        </a:p>
        <a:p>
          <a:pPr marL="0" lvl="0" indent="0" algn="l" defTabSz="933450">
            <a:lnSpc>
              <a:spcPct val="90000"/>
            </a:lnSpc>
            <a:spcBef>
              <a:spcPct val="0"/>
            </a:spcBef>
            <a:spcAft>
              <a:spcPct val="35000"/>
            </a:spcAft>
            <a:buNone/>
          </a:pPr>
          <a:r>
            <a:rPr lang="en-GB" sz="2100" kern="1200" dirty="0"/>
            <a:t>A session is a server-side storage of information about a user's interaction with a web application. It is used to track user data across multiple requests and is primarily maintained on the server. Stored on the server. A unique session ID is generated and stored as a cookie on the client-side, which the server uses to retrieve session data. Considered more secure because sensitive data is stored on the server. The session ID is the only piece of information shared with the client, making it harder for sensitive data to be compromised.</a:t>
          </a:r>
          <a:endParaRPr lang="en-US" sz="2100" kern="1200" dirty="0"/>
        </a:p>
      </dsp:txBody>
      <dsp:txXfrm>
        <a:off x="0" y="1672"/>
        <a:ext cx="10569756" cy="2464145"/>
      </dsp:txXfrm>
    </dsp:sp>
    <dsp:sp modelId="{E079E844-AB29-2245-B3F3-432E056471F7}">
      <dsp:nvSpPr>
        <dsp:cNvPr id="0" name=""/>
        <dsp:cNvSpPr/>
      </dsp:nvSpPr>
      <dsp:spPr>
        <a:xfrm>
          <a:off x="0" y="2465818"/>
          <a:ext cx="1059043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176987-FDAC-5348-A7AA-560478ACD2BB}">
      <dsp:nvSpPr>
        <dsp:cNvPr id="0" name=""/>
        <dsp:cNvSpPr/>
      </dsp:nvSpPr>
      <dsp:spPr>
        <a:xfrm>
          <a:off x="0" y="2465818"/>
          <a:ext cx="10569756" cy="2185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dirty="0"/>
            <a:t>Cookie</a:t>
          </a:r>
          <a:r>
            <a:rPr lang="en-GB" sz="2100" kern="1200" dirty="0"/>
            <a:t>: A cookie is a small piece of data stored on the client-side (within the user's browser). It allows the server to identify returning users or store simple user preferences directly in the browser. Stored directly in the user's browser, associated with a particular domain. Less secure, as cookies can be intercepted or manipulated on the client side. Secure flags and HTTPS can help, but they’re generally less secure than sessions for storing sensitive data.</a:t>
          </a:r>
          <a:endParaRPr lang="en-US" sz="2100" kern="1200" dirty="0"/>
        </a:p>
      </dsp:txBody>
      <dsp:txXfrm>
        <a:off x="0" y="2465818"/>
        <a:ext cx="10569756" cy="21854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887D9-5454-654D-927E-CBDF1D0D1D0C}">
      <dsp:nvSpPr>
        <dsp:cNvPr id="0" name=""/>
        <dsp:cNvSpPr/>
      </dsp:nvSpPr>
      <dsp:spPr>
        <a:xfrm>
          <a:off x="0" y="0"/>
          <a:ext cx="689871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BD4517-1A66-F94E-8F7E-B14E8A9FF7B0}">
      <dsp:nvSpPr>
        <dsp:cNvPr id="0" name=""/>
        <dsp:cNvSpPr/>
      </dsp:nvSpPr>
      <dsp:spPr>
        <a:xfrm>
          <a:off x="0" y="0"/>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b="1" kern="1200"/>
            <a:t>HTTP/3 </a:t>
          </a:r>
          <a:r>
            <a:rPr lang="en-GB" sz="2700" kern="1200"/>
            <a:t>is a new standard in development that will affect how web browsers and servers communicate.</a:t>
          </a:r>
          <a:endParaRPr lang="en-US" sz="2700" kern="1200"/>
        </a:p>
      </dsp:txBody>
      <dsp:txXfrm>
        <a:off x="0" y="0"/>
        <a:ext cx="6898715" cy="1384035"/>
      </dsp:txXfrm>
    </dsp:sp>
    <dsp:sp modelId="{C45E7CD2-8084-914A-873F-451960A1128B}">
      <dsp:nvSpPr>
        <dsp:cNvPr id="0" name=""/>
        <dsp:cNvSpPr/>
      </dsp:nvSpPr>
      <dsp:spPr>
        <a:xfrm>
          <a:off x="0" y="1384035"/>
          <a:ext cx="689871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FE22D-D8D9-0E46-B0A2-5D865D72B292}">
      <dsp:nvSpPr>
        <dsp:cNvPr id="0" name=""/>
        <dsp:cNvSpPr/>
      </dsp:nvSpPr>
      <dsp:spPr>
        <a:xfrm>
          <a:off x="0" y="1384035"/>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dirty="0"/>
            <a:t>Significant upgrades for user experience</a:t>
          </a:r>
          <a:endParaRPr lang="en-US" sz="2700" kern="1200" dirty="0"/>
        </a:p>
      </dsp:txBody>
      <dsp:txXfrm>
        <a:off x="0" y="1384035"/>
        <a:ext cx="6898715" cy="1384035"/>
      </dsp:txXfrm>
    </dsp:sp>
    <dsp:sp modelId="{11E73E78-933B-0C4A-98CD-6DC4B1EB6188}">
      <dsp:nvSpPr>
        <dsp:cNvPr id="0" name=""/>
        <dsp:cNvSpPr/>
      </dsp:nvSpPr>
      <dsp:spPr>
        <a:xfrm>
          <a:off x="0" y="2768070"/>
          <a:ext cx="689871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3883CC-570F-6B4B-9F26-8B5D0F8513EF}">
      <dsp:nvSpPr>
        <dsp:cNvPr id="0" name=""/>
        <dsp:cNvSpPr/>
      </dsp:nvSpPr>
      <dsp:spPr>
        <a:xfrm>
          <a:off x="0" y="2768070"/>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b="1" kern="1200"/>
            <a:t>Performance</a:t>
          </a:r>
          <a:r>
            <a:rPr lang="en-GB" sz="2700" kern="1200"/>
            <a:t>, </a:t>
          </a:r>
          <a:r>
            <a:rPr lang="en-GB" sz="2700" b="1" kern="1200"/>
            <a:t>Reliability</a:t>
          </a:r>
          <a:r>
            <a:rPr lang="en-GB" sz="2700" kern="1200"/>
            <a:t>, and </a:t>
          </a:r>
          <a:r>
            <a:rPr lang="en-GB" sz="2700" b="1" kern="1200"/>
            <a:t>Security</a:t>
          </a:r>
          <a:endParaRPr lang="en-US" sz="2700" kern="1200"/>
        </a:p>
      </dsp:txBody>
      <dsp:txXfrm>
        <a:off x="0" y="2768070"/>
        <a:ext cx="6898715" cy="1384035"/>
      </dsp:txXfrm>
    </dsp:sp>
    <dsp:sp modelId="{7C065DC4-D885-8645-8AC4-E08D9EBD7A41}">
      <dsp:nvSpPr>
        <dsp:cNvPr id="0" name=""/>
        <dsp:cNvSpPr/>
      </dsp:nvSpPr>
      <dsp:spPr>
        <a:xfrm>
          <a:off x="0" y="4152105"/>
          <a:ext cx="689871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C753D5-EE73-0F49-8552-A95F1C5D6858}">
      <dsp:nvSpPr>
        <dsp:cNvPr id="0" name=""/>
        <dsp:cNvSpPr/>
      </dsp:nvSpPr>
      <dsp:spPr>
        <a:xfrm>
          <a:off x="0" y="4152105"/>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b="1" kern="1200"/>
            <a:t>HTTP/3 </a:t>
          </a:r>
          <a:r>
            <a:rPr lang="en-GB" sz="2700" kern="1200"/>
            <a:t>runs on </a:t>
          </a:r>
          <a:r>
            <a:rPr lang="en-GB" sz="2700" b="1" kern="1200"/>
            <a:t>QUIC</a:t>
          </a:r>
          <a:r>
            <a:rPr lang="en-GB" sz="2700" kern="1200"/>
            <a:t>, a new transport protocol designed for </a:t>
          </a:r>
          <a:r>
            <a:rPr lang="en-GB" sz="2700" b="1" kern="1200"/>
            <a:t>mobile-heavy </a:t>
          </a:r>
          <a:r>
            <a:rPr lang="en-GB" sz="2700" kern="1200"/>
            <a:t>Internet usage.</a:t>
          </a:r>
          <a:endParaRPr lang="en-US" sz="2700" kern="1200"/>
        </a:p>
      </dsp:txBody>
      <dsp:txXfrm>
        <a:off x="0" y="4152105"/>
        <a:ext cx="6898715" cy="1384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5103F-C2EF-6E48-9AD9-F1573FDA3837}">
      <dsp:nvSpPr>
        <dsp:cNvPr id="0" name=""/>
        <dsp:cNvSpPr/>
      </dsp:nvSpPr>
      <dsp:spPr>
        <a:xfrm>
          <a:off x="0" y="0"/>
          <a:ext cx="689871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3EA992-2E9E-6543-9710-36D594763620}">
      <dsp:nvSpPr>
        <dsp:cNvPr id="0" name=""/>
        <dsp:cNvSpPr/>
      </dsp:nvSpPr>
      <dsp:spPr>
        <a:xfrm>
          <a:off x="0" y="0"/>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b="1" kern="1200"/>
            <a:t>Based on QUIC Protocol (</a:t>
          </a:r>
          <a:r>
            <a:rPr lang="en-GB" sz="2600" b="1" i="0" kern="1200"/>
            <a:t>Quick UDP Internet Connections</a:t>
          </a:r>
          <a:r>
            <a:rPr lang="en-GB" sz="2600" b="0" i="0" kern="1200"/>
            <a:t>,)</a:t>
          </a:r>
          <a:r>
            <a:rPr lang="en-GB" sz="2600" b="1" kern="1200"/>
            <a:t> </a:t>
          </a:r>
          <a:r>
            <a:rPr lang="en-GB" sz="2600" kern="1200"/>
            <a:t>:</a:t>
          </a:r>
          <a:endParaRPr lang="en-US" sz="2600" kern="1200"/>
        </a:p>
      </dsp:txBody>
      <dsp:txXfrm>
        <a:off x="0" y="0"/>
        <a:ext cx="6898715" cy="1384035"/>
      </dsp:txXfrm>
    </dsp:sp>
    <dsp:sp modelId="{666E6C4A-BA35-AC42-93BF-0D282992BC39}">
      <dsp:nvSpPr>
        <dsp:cNvPr id="0" name=""/>
        <dsp:cNvSpPr/>
      </dsp:nvSpPr>
      <dsp:spPr>
        <a:xfrm>
          <a:off x="0" y="1384035"/>
          <a:ext cx="689871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B33132-8982-1D44-8276-B5AF25D0F9F3}">
      <dsp:nvSpPr>
        <dsp:cNvPr id="0" name=""/>
        <dsp:cNvSpPr/>
      </dsp:nvSpPr>
      <dsp:spPr>
        <a:xfrm>
          <a:off x="0" y="1384035"/>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Unlike previous HTTP versions, HTTP/3 uses the QUIC protocol instead of TCP (Transmission Control Protocol).</a:t>
          </a:r>
          <a:endParaRPr lang="en-US" sz="2600" kern="1200"/>
        </a:p>
      </dsp:txBody>
      <dsp:txXfrm>
        <a:off x="0" y="1384035"/>
        <a:ext cx="6898715" cy="1384035"/>
      </dsp:txXfrm>
    </dsp:sp>
    <dsp:sp modelId="{933EB8A2-6B71-F141-89A4-4DC5AB7B94A6}">
      <dsp:nvSpPr>
        <dsp:cNvPr id="0" name=""/>
        <dsp:cNvSpPr/>
      </dsp:nvSpPr>
      <dsp:spPr>
        <a:xfrm>
          <a:off x="0" y="2768070"/>
          <a:ext cx="689871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C9C220-DDC8-D24B-8832-B283441180FD}">
      <dsp:nvSpPr>
        <dsp:cNvPr id="0" name=""/>
        <dsp:cNvSpPr/>
      </dsp:nvSpPr>
      <dsp:spPr>
        <a:xfrm>
          <a:off x="0" y="2768070"/>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QUIC is a transport layer protocol developed by Google, designed for faster and more reliable connections.</a:t>
          </a:r>
          <a:endParaRPr lang="en-US" sz="2600" kern="1200"/>
        </a:p>
      </dsp:txBody>
      <dsp:txXfrm>
        <a:off x="0" y="2768070"/>
        <a:ext cx="6898715" cy="1384035"/>
      </dsp:txXfrm>
    </dsp:sp>
    <dsp:sp modelId="{196AE0F5-39F5-CC4F-9887-95CC05529D1A}">
      <dsp:nvSpPr>
        <dsp:cNvPr id="0" name=""/>
        <dsp:cNvSpPr/>
      </dsp:nvSpPr>
      <dsp:spPr>
        <a:xfrm>
          <a:off x="0" y="4152105"/>
          <a:ext cx="689871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A3B2A3-5CF3-B348-991D-1DF5E83DF214}">
      <dsp:nvSpPr>
        <dsp:cNvPr id="0" name=""/>
        <dsp:cNvSpPr/>
      </dsp:nvSpPr>
      <dsp:spPr>
        <a:xfrm>
          <a:off x="0" y="4152105"/>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It operates over </a:t>
          </a:r>
          <a:r>
            <a:rPr lang="en-GB" sz="2600" b="1" kern="1200"/>
            <a:t>UDP (User Datagram Protocol)</a:t>
          </a:r>
          <a:r>
            <a:rPr lang="en-GB" sz="2600" kern="1200"/>
            <a:t>, which enables faster and more resilient connections by avoiding some of TCP's overhead.</a:t>
          </a:r>
          <a:endParaRPr lang="en-US" sz="2600" kern="1200"/>
        </a:p>
      </dsp:txBody>
      <dsp:txXfrm>
        <a:off x="0" y="4152105"/>
        <a:ext cx="6898715" cy="13840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softuni.foundation/"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
        <p:nvSpPr>
          <p:cNvPr id="4" name="Footer Placeholder"/>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Created by the </a:t>
            </a:r>
            <a:r>
              <a:rPr lang="en-US" sz="1000" b="1" dirty="0"/>
              <a:t>Software University Foundation</a:t>
            </a:r>
            <a:r>
              <a:rPr lang="en-US" sz="1000" dirty="0"/>
              <a:t> – </a:t>
            </a:r>
            <a:r>
              <a:rPr lang="en-US" sz="1000" u="sng" dirty="0">
                <a:hlinkClick r:id="rId2"/>
              </a:rPr>
              <a:t>https://softuni.foundation</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3" name="Date Placeholder"/>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11/15/24</a:t>
            </a:fld>
            <a:endParaRPr dirty="0"/>
          </a:p>
        </p:txBody>
      </p:sp>
      <p:sp>
        <p:nvSpPr>
          <p:cNvPr id="2" name="Header Placeholder"/>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softuni.foundation/"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
        <p:nvSpPr>
          <p:cNvPr id="6" name="Footer Placeholde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2"/>
              </a:rPr>
              <a:t>https://softuni.foundation</a:t>
            </a:r>
            <a:endParaRPr lang="en-US" dirty="0"/>
          </a:p>
          <a:p>
            <a:r>
              <a:rPr lang="en-US" dirty="0"/>
              <a:t>This work is licensed under the </a:t>
            </a:r>
            <a:r>
              <a:rPr lang="en-US" u="sng" noProof="1">
                <a:hlinkClick r:id="rId3"/>
              </a:rPr>
              <a:t>Creative Commons Attribution-NonCommercial-ShareAlike</a:t>
            </a:r>
            <a:r>
              <a:rPr lang="en-US" noProof="1"/>
              <a:t> </a:t>
            </a:r>
            <a:r>
              <a:rPr lang="en-US" dirty="0"/>
              <a:t>license.</a:t>
            </a:r>
          </a:p>
        </p:txBody>
      </p:sp>
      <p:sp>
        <p:nvSpPr>
          <p:cNvPr id="5" name="Slide Notes Placeholder"/>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4" name="Slide Image Placeholde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3" name="Date Placeholder"/>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11/15/24</a:t>
            </a:fld>
            <a:endParaRPr lang="en-US" dirty="0"/>
          </a:p>
        </p:txBody>
      </p:sp>
      <p:sp>
        <p:nvSpPr>
          <p:cNvPr id="2" name="Header Placeholder"/>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foundation/"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foundation/"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found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foundation/"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foundation/"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foundation/"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a:extLst>
              <a:ext uri="{FF2B5EF4-FFF2-40B4-BE49-F238E27FC236}">
                <a16:creationId xmlns:a16="http://schemas.microsoft.com/office/drawing/2014/main" id="{DB4265E5-9772-491E-AF57-A9D0E13902F9}"/>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3"/>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159779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4" name="Footer Placeholder">
            <a:extLst>
              <a:ext uri="{FF2B5EF4-FFF2-40B4-BE49-F238E27FC236}">
                <a16:creationId xmlns:a16="http://schemas.microsoft.com/office/drawing/2014/main" id="{AF7C5B53-5612-4059-9512-DD4722585C60}"/>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3"/>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371289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3</a:t>
            </a:fld>
            <a:endParaRPr lang="en-US" dirty="0"/>
          </a:p>
        </p:txBody>
      </p:sp>
      <p:sp>
        <p:nvSpPr>
          <p:cNvPr id="6" name="Footer Placeholder">
            <a:extLst>
              <a:ext uri="{FF2B5EF4-FFF2-40B4-BE49-F238E27FC236}">
                <a16:creationId xmlns:a16="http://schemas.microsoft.com/office/drawing/2014/main" id="{BF58341E-B67D-4E1F-9C67-FE672894AA35}"/>
              </a:ext>
            </a:extLst>
          </p:cNvPr>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dirty="0"/>
              <a:t>Created by the </a:t>
            </a:r>
            <a:r>
              <a:rPr lang="en-US" b="1" dirty="0"/>
              <a:t>Software University Foundation</a:t>
            </a:r>
            <a:r>
              <a:rPr lang="en-US" dirty="0"/>
              <a:t> – </a:t>
            </a:r>
            <a:r>
              <a:rPr lang="en-US" u="sng" dirty="0">
                <a:hlinkClick r:id="rId3"/>
              </a:rPr>
              <a:t>https://softuni.foundation</a:t>
            </a:r>
            <a:endParaRPr lang="en-US" dirty="0"/>
          </a:p>
          <a:p>
            <a:r>
              <a:rPr lang="en-US" dirty="0"/>
              <a:t>This work is licensed under the </a:t>
            </a:r>
            <a:r>
              <a:rPr lang="en-US" u="sng" noProof="1">
                <a:hlinkClick r:id="rId4"/>
              </a:rPr>
              <a:t>Creative Commons Attribution-NonCommercial-ShareAlike</a:t>
            </a:r>
            <a:r>
              <a:rPr lang="en-US" noProof="1"/>
              <a:t> </a:t>
            </a:r>
            <a:r>
              <a:rPr lang="en-US" dirty="0"/>
              <a:t>license.</a:t>
            </a:r>
          </a:p>
        </p:txBody>
      </p:sp>
    </p:spTree>
    <p:extLst>
      <p:ext uri="{BB962C8B-B14F-4D97-AF65-F5344CB8AC3E}">
        <p14:creationId xmlns:p14="http://schemas.microsoft.com/office/powerpoint/2010/main" val="400037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G" dirty="0"/>
          </a:p>
        </p:txBody>
      </p:sp>
      <p:sp>
        <p:nvSpPr>
          <p:cNvPr id="4" name="Slide Number Placeholder 3"/>
          <p:cNvSpPr>
            <a:spLocks noGrp="1"/>
          </p:cNvSpPr>
          <p:nvPr>
            <p:ph type="sldNum" sz="quarter" idx="5"/>
          </p:nvPr>
        </p:nvSpPr>
        <p:spPr/>
        <p:txBody>
          <a:bodyPr/>
          <a:lstStyle/>
          <a:p>
            <a:fld id="{3EBA5BD7-F043-4D1B-AA17-CD412FC534DE}" type="slidenum">
              <a:rPr lang="en-US" smtClean="0"/>
              <a:pPr/>
              <a:t>77</a:t>
            </a:fld>
            <a:endParaRPr lang="en-US" dirty="0"/>
          </a:p>
        </p:txBody>
      </p:sp>
      <p:sp>
        <p:nvSpPr>
          <p:cNvPr id="5" name="Footer Placeholder 4"/>
          <p:cNvSpPr>
            <a:spLocks noGrp="1"/>
          </p:cNvSpPr>
          <p:nvPr>
            <p:ph type="ftr" sz="quarter" idx="4"/>
          </p:nvPr>
        </p:nvSpPr>
        <p:spPr/>
        <p:txBody>
          <a:bodyPr/>
          <a:lstStyle/>
          <a:p>
            <a:r>
              <a:rPr lang="en-US"/>
              <a:t>Created by the </a:t>
            </a:r>
            <a:r>
              <a:rPr lang="en-US" b="1"/>
              <a:t>Software University Foundation</a:t>
            </a:r>
            <a:r>
              <a:rPr lang="en-US"/>
              <a:t> – </a:t>
            </a:r>
            <a:r>
              <a:rPr lang="en-US" u="sng">
                <a:hlinkClick r:id="rId3"/>
              </a:rPr>
              <a:t>https://softuni.foundation</a:t>
            </a:r>
            <a:endParaRPr lang="en-US"/>
          </a:p>
          <a:p>
            <a:r>
              <a:rPr lang="en-US"/>
              <a:t>This work is licensed under the </a:t>
            </a:r>
            <a:r>
              <a:rPr lang="en-US" u="sng" noProof="1">
                <a:hlinkClick r:id="rId4"/>
              </a:rPr>
              <a:t>Creative Commons Attribution-NonCommercial-ShareAlike</a:t>
            </a:r>
            <a:r>
              <a:rPr lang="en-US" noProof="1"/>
              <a:t> </a:t>
            </a:r>
            <a:r>
              <a:rPr lang="en-US"/>
              <a:t>license.</a:t>
            </a:r>
            <a:endParaRPr lang="en-US" dirty="0"/>
          </a:p>
        </p:txBody>
      </p:sp>
    </p:spTree>
    <p:extLst>
      <p:ext uri="{BB962C8B-B14F-4D97-AF65-F5344CB8AC3E}">
        <p14:creationId xmlns:p14="http://schemas.microsoft.com/office/powerpoint/2010/main" val="938026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G" dirty="0"/>
          </a:p>
        </p:txBody>
      </p:sp>
      <p:sp>
        <p:nvSpPr>
          <p:cNvPr id="4" name="Slide Number Placeholder 3"/>
          <p:cNvSpPr>
            <a:spLocks noGrp="1"/>
          </p:cNvSpPr>
          <p:nvPr>
            <p:ph type="sldNum" sz="quarter" idx="5"/>
          </p:nvPr>
        </p:nvSpPr>
        <p:spPr/>
        <p:txBody>
          <a:bodyPr/>
          <a:lstStyle/>
          <a:p>
            <a:fld id="{3EBA5BD7-F043-4D1B-AA17-CD412FC534DE}" type="slidenum">
              <a:rPr lang="en-US" smtClean="0"/>
              <a:pPr/>
              <a:t>79</a:t>
            </a:fld>
            <a:endParaRPr lang="en-US" dirty="0"/>
          </a:p>
        </p:txBody>
      </p:sp>
      <p:sp>
        <p:nvSpPr>
          <p:cNvPr id="5" name="Footer Placeholder 4"/>
          <p:cNvSpPr>
            <a:spLocks noGrp="1"/>
          </p:cNvSpPr>
          <p:nvPr>
            <p:ph type="ftr" sz="quarter" idx="4"/>
          </p:nvPr>
        </p:nvSpPr>
        <p:spPr/>
        <p:txBody>
          <a:bodyPr/>
          <a:lstStyle/>
          <a:p>
            <a:r>
              <a:rPr lang="en-US"/>
              <a:t>Created by the </a:t>
            </a:r>
            <a:r>
              <a:rPr lang="en-US" b="1"/>
              <a:t>Software University Foundation</a:t>
            </a:r>
            <a:r>
              <a:rPr lang="en-US"/>
              <a:t> – </a:t>
            </a:r>
            <a:r>
              <a:rPr lang="en-US" u="sng">
                <a:hlinkClick r:id="rId3"/>
              </a:rPr>
              <a:t>https://softuni.foundation</a:t>
            </a:r>
            <a:endParaRPr lang="en-US"/>
          </a:p>
          <a:p>
            <a:r>
              <a:rPr lang="en-US"/>
              <a:t>This work is licensed under the </a:t>
            </a:r>
            <a:r>
              <a:rPr lang="en-US" u="sng" noProof="1">
                <a:hlinkClick r:id="rId4"/>
              </a:rPr>
              <a:t>Creative Commons Attribution-NonCommercial-ShareAlike</a:t>
            </a:r>
            <a:r>
              <a:rPr lang="en-US" noProof="1"/>
              <a:t> </a:t>
            </a:r>
            <a:r>
              <a:rPr lang="en-US"/>
              <a:t>license.</a:t>
            </a:r>
            <a:endParaRPr lang="en-US" dirty="0"/>
          </a:p>
        </p:txBody>
      </p:sp>
    </p:spTree>
    <p:extLst>
      <p:ext uri="{BB962C8B-B14F-4D97-AF65-F5344CB8AC3E}">
        <p14:creationId xmlns:p14="http://schemas.microsoft.com/office/powerpoint/2010/main" val="360453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G" dirty="0"/>
          </a:p>
        </p:txBody>
      </p:sp>
      <p:sp>
        <p:nvSpPr>
          <p:cNvPr id="4" name="Slide Number Placeholder 3"/>
          <p:cNvSpPr>
            <a:spLocks noGrp="1"/>
          </p:cNvSpPr>
          <p:nvPr>
            <p:ph type="sldNum" sz="quarter" idx="5"/>
          </p:nvPr>
        </p:nvSpPr>
        <p:spPr/>
        <p:txBody>
          <a:bodyPr/>
          <a:lstStyle/>
          <a:p>
            <a:fld id="{3EBA5BD7-F043-4D1B-AA17-CD412FC534DE}" type="slidenum">
              <a:rPr lang="en-US" smtClean="0"/>
              <a:pPr/>
              <a:t>103</a:t>
            </a:fld>
            <a:endParaRPr lang="en-US" dirty="0"/>
          </a:p>
        </p:txBody>
      </p:sp>
      <p:sp>
        <p:nvSpPr>
          <p:cNvPr id="5" name="Footer Placeholder 4"/>
          <p:cNvSpPr>
            <a:spLocks noGrp="1"/>
          </p:cNvSpPr>
          <p:nvPr>
            <p:ph type="ftr" sz="quarter" idx="4"/>
          </p:nvPr>
        </p:nvSpPr>
        <p:spPr/>
        <p:txBody>
          <a:bodyPr/>
          <a:lstStyle/>
          <a:p>
            <a:r>
              <a:rPr lang="en-US"/>
              <a:t>Created by the </a:t>
            </a:r>
            <a:r>
              <a:rPr lang="en-US" b="1"/>
              <a:t>Software University Foundation</a:t>
            </a:r>
            <a:r>
              <a:rPr lang="en-US"/>
              <a:t> – </a:t>
            </a:r>
            <a:r>
              <a:rPr lang="en-US" u="sng">
                <a:hlinkClick r:id="rId3"/>
              </a:rPr>
              <a:t>https://softuni.foundation</a:t>
            </a:r>
            <a:endParaRPr lang="en-US"/>
          </a:p>
          <a:p>
            <a:r>
              <a:rPr lang="en-US"/>
              <a:t>This work is licensed under the </a:t>
            </a:r>
            <a:r>
              <a:rPr lang="en-US" u="sng" noProof="1">
                <a:hlinkClick r:id="rId4"/>
              </a:rPr>
              <a:t>Creative Commons Attribution-NonCommercial-ShareAlike</a:t>
            </a:r>
            <a:r>
              <a:rPr lang="en-US" noProof="1"/>
              <a:t> </a:t>
            </a:r>
            <a:r>
              <a:rPr lang="en-US"/>
              <a:t>license.</a:t>
            </a:r>
            <a:endParaRPr lang="en-US" dirty="0"/>
          </a:p>
        </p:txBody>
      </p:sp>
    </p:spTree>
    <p:extLst>
      <p:ext uri="{BB962C8B-B14F-4D97-AF65-F5344CB8AC3E}">
        <p14:creationId xmlns:p14="http://schemas.microsoft.com/office/powerpoint/2010/main" val="150501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GB"/>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11/15/24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3943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Tree>
    <p:extLst>
      <p:ext uri="{BB962C8B-B14F-4D97-AF65-F5344CB8AC3E}">
        <p14:creationId xmlns:p14="http://schemas.microsoft.com/office/powerpoint/2010/main" val="18412914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11/15/24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Tree>
    <p:extLst>
      <p:ext uri="{BB962C8B-B14F-4D97-AF65-F5344CB8AC3E}">
        <p14:creationId xmlns:p14="http://schemas.microsoft.com/office/powerpoint/2010/main" val="416111041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sentation Title Slide">
    <p:bg bwMode="grayWhite">
      <p:bgPr>
        <a:blipFill dpi="0" rotWithShape="1">
          <a:blip>
            <a:lum/>
          </a:blip>
          <a:srcRect/>
          <a:stretch>
            <a:fillRect/>
          </a:stretch>
        </a:blipFill>
        <a:effectLst/>
      </p:bgPr>
    </p:bg>
    <p:spTree>
      <p:nvGrpSpPr>
        <p:cNvPr id="1" name=""/>
        <p:cNvGrpSpPr/>
        <p:nvPr/>
      </p:nvGrpSpPr>
      <p:grpSpPr>
        <a:xfrm>
          <a:off x="0" y="0"/>
          <a:ext cx="0" cy="0"/>
          <a:chOff x="0" y="0"/>
          <a:chExt cx="0" cy="0"/>
        </a:xfrm>
      </p:grpSpPr>
      <p:sp>
        <p:nvSpPr>
          <p:cNvPr id="35" name="Company Web Site Placeholder"/>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
        <p:nvSpPr>
          <p:cNvPr id="34" name="Company Name Placeholder"/>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3" name="Author Web Site Placeholder"/>
          <p:cNvSpPr>
            <a:spLocks noGrp="1"/>
          </p:cNvSpPr>
          <p:nvPr>
            <p:ph type="body" sz="quarter" idx="14" hasCustomPrompt="1"/>
          </p:nvPr>
        </p:nvSpPr>
        <p:spPr bwMode="auto">
          <a:xfrm>
            <a:off x="760412" y="5024988"/>
            <a:ext cx="3187613" cy="369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2" name="Author Position Placeholder"/>
          <p:cNvSpPr>
            <a:spLocks noGrp="1"/>
          </p:cNvSpPr>
          <p:nvPr>
            <p:ph type="body" sz="quarter" idx="13" hasCustomPrompt="1"/>
          </p:nvPr>
        </p:nvSpPr>
        <p:spPr bwMode="auto">
          <a:xfrm>
            <a:off x="760413" y="4668556"/>
            <a:ext cx="3187614" cy="37519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25" name="Author Name Placeholder"/>
          <p:cNvSpPr>
            <a:spLocks noGrp="1"/>
          </p:cNvSpPr>
          <p:nvPr>
            <p:ph type="body" sz="quarter" idx="10" hasCustomPrompt="1"/>
          </p:nvPr>
        </p:nvSpPr>
        <p:spPr bwMode="auto">
          <a:xfrm>
            <a:off x="760412" y="4176826"/>
            <a:ext cx="3187613" cy="499649"/>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Slide Picture Placeholder"/>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 name="Presentation Subtitle"/>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Presentation Subtitle</a:t>
            </a:r>
            <a:endParaRPr dirty="0"/>
          </a:p>
        </p:txBody>
      </p:sp>
      <p:sp>
        <p:nvSpPr>
          <p:cNvPr id="2" name="Presentation Title"/>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Tree>
    <p:extLst>
      <p:ext uri="{BB962C8B-B14F-4D97-AF65-F5344CB8AC3E}">
        <p14:creationId xmlns:p14="http://schemas.microsoft.com/office/powerpoint/2010/main" val="1065454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a:lum/>
          </a:blip>
          <a:srcRect/>
          <a:stretch>
            <a:fillRect/>
          </a:stretch>
        </a:blipFill>
        <a:effectLst/>
      </p:bgPr>
    </p:bg>
    <p:spTree>
      <p:nvGrpSpPr>
        <p:cNvPr id="1" name=""/>
        <p:cNvGrpSpPr/>
        <p:nvPr/>
      </p:nvGrpSpPr>
      <p:grpSpPr>
        <a:xfrm>
          <a:off x="0" y="0"/>
          <a:ext cx="0" cy="0"/>
          <a:chOff x="0" y="0"/>
          <a:chExt cx="0" cy="0"/>
        </a:xfrm>
      </p:grpSpPr>
      <p:sp>
        <p:nvSpPr>
          <p:cNvPr id="20" name="Slide Number Placeholder"/>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Slide Content Placeholder"/>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Slide Title"/>
          <p:cNvSpPr>
            <a:spLocks noGrp="1"/>
          </p:cNvSpPr>
          <p:nvPr>
            <p:ph type="title" hasCustomPrompt="1"/>
          </p:nvPr>
        </p:nvSpPr>
        <p:spPr>
          <a:xfrm>
            <a:off x="188815" y="40341"/>
            <a:ext cx="11804822" cy="1110780"/>
          </a:xfrm>
        </p:spPr>
        <p:txBody>
          <a:bodyPr/>
          <a:lstStyle>
            <a:lvl1pPr>
              <a:defRPr>
                <a:solidFill>
                  <a:srgbClr val="F3BE60"/>
                </a:solidFill>
                <a:effectLst/>
              </a:defRPr>
            </a:lvl1pPr>
          </a:lstStyle>
          <a:p>
            <a:r>
              <a:rPr lang="en-US" dirty="0"/>
              <a:t>Slide Title</a:t>
            </a:r>
            <a:endParaRPr dirty="0"/>
          </a:p>
        </p:txBody>
      </p:sp>
    </p:spTree>
    <p:extLst>
      <p:ext uri="{BB962C8B-B14F-4D97-AF65-F5344CB8AC3E}">
        <p14:creationId xmlns:p14="http://schemas.microsoft.com/office/powerpoint/2010/main" val="3479958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72101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8"/>
            <a:ext cx="10512862" cy="2852737"/>
          </a:xfrm>
        </p:spPr>
        <p:txBody>
          <a:bodyPr anchor="b"/>
          <a:lstStyle>
            <a:lvl1pPr>
              <a:defRPr sz="5998"/>
            </a:lvl1pPr>
          </a:lstStyle>
          <a:p>
            <a:r>
              <a:rPr lang="en-GB"/>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Tree>
    <p:extLst>
      <p:ext uri="{BB962C8B-B14F-4D97-AF65-F5344CB8AC3E}">
        <p14:creationId xmlns:p14="http://schemas.microsoft.com/office/powerpoint/2010/main" val="1744770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Tree>
    <p:extLst>
      <p:ext uri="{BB962C8B-B14F-4D97-AF65-F5344CB8AC3E}">
        <p14:creationId xmlns:p14="http://schemas.microsoft.com/office/powerpoint/2010/main" val="5902210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11/15/24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Tree>
    <p:extLst>
      <p:ext uri="{BB962C8B-B14F-4D97-AF65-F5344CB8AC3E}">
        <p14:creationId xmlns:p14="http://schemas.microsoft.com/office/powerpoint/2010/main" val="251539387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11/15/24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Tree>
    <p:extLst>
      <p:ext uri="{BB962C8B-B14F-4D97-AF65-F5344CB8AC3E}">
        <p14:creationId xmlns:p14="http://schemas.microsoft.com/office/powerpoint/2010/main" val="199947536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11/15/24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Tree>
    <p:extLst>
      <p:ext uri="{BB962C8B-B14F-4D97-AF65-F5344CB8AC3E}">
        <p14:creationId xmlns:p14="http://schemas.microsoft.com/office/powerpoint/2010/main" val="47778897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GB"/>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Tree>
    <p:extLst>
      <p:ext uri="{BB962C8B-B14F-4D97-AF65-F5344CB8AC3E}">
        <p14:creationId xmlns:p14="http://schemas.microsoft.com/office/powerpoint/2010/main" val="364621985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GB"/>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Tree>
    <p:extLst>
      <p:ext uri="{BB962C8B-B14F-4D97-AF65-F5344CB8AC3E}">
        <p14:creationId xmlns:p14="http://schemas.microsoft.com/office/powerpoint/2010/main" val="175041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11/15/24</a:t>
            </a:fld>
            <a:endParaRPr lang="en-US" dirty="0"/>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8565"/>
            <a:fld id="{C014DD1E-5D91-48A3-AD6D-45FBA980D106}" type="slidenum">
              <a:rPr lang="en-US" smtClean="0">
                <a:solidFill>
                  <a:prstClr val="white">
                    <a:tint val="75000"/>
                  </a:prstClr>
                </a:solidFill>
              </a:rPr>
              <a:pPr defTabSz="1218565"/>
              <a:t>‹#›</a:t>
            </a:fld>
            <a:endParaRPr lang="en-US" dirty="0">
              <a:solidFill>
                <a:prstClr val="white">
                  <a:tint val="75000"/>
                </a:prstClr>
              </a:solidFill>
            </a:endParaRPr>
          </a:p>
        </p:txBody>
      </p:sp>
    </p:spTree>
    <p:extLst>
      <p:ext uri="{BB962C8B-B14F-4D97-AF65-F5344CB8AC3E}">
        <p14:creationId xmlns:p14="http://schemas.microsoft.com/office/powerpoint/2010/main" val="3548495728"/>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3672" r:id="rId13"/>
  </p:sldLayoutIdLst>
  <p:hf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localhost:8080/demo/index.html?id=27&amp;lang=en#lecture"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n.wikipedia.org/wiki/Uniform_resource_name" TargetMode="Externa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w3schools.com/tags/ref_urlencode.ASP"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google.bg/search?&amp;q=C" TargetMode="External"/><Relationship Id="rId2" Type="http://schemas.openxmlformats.org/officeDocument/2006/relationships/hyperlink" Target="http://www.google.bg/search?sourceid=navclient&amp;ie=UTF-" TargetMode="External"/><Relationship Id="rId1" Type="http://schemas.openxmlformats.org/officeDocument/2006/relationships/slideLayout" Target="../slideLayouts/slideLayout2.xml"/><Relationship Id="rId4" Type="http://schemas.openxmlformats.org/officeDocument/2006/relationships/hyperlink" Target="http://www.google.bg/search?&amp;q=&#1073;&#1080;&#1088;&#1072;"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ikipedia.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en.wikipedia.org/wiki/MIM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hyperlink" Target="https://developer.chrome.com/devtools"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docs.oracle.com/javaee/7/api/javax/servlet/http/HttpServlet.html" TargetMode="External"/><Relationship Id="rId2" Type="http://schemas.openxmlformats.org/officeDocument/2006/relationships/hyperlink" Target="http://docs.oracle.com/javaee/6/api/javax/servlet/annotation/WebServlet.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softuni.bg/"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http.dev/cookie"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http.dev/authentication"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4">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7024"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1709"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4"/>
          <p:cNvSpPr txBox="1">
            <a:spLocks/>
          </p:cNvSpPr>
          <p:nvPr/>
        </p:nvSpPr>
        <p:spPr>
          <a:xfrm>
            <a:off x="488969" y="1106034"/>
            <a:ext cx="6165579" cy="3133172"/>
          </a:xfrm>
          <a:prstGeom prst="rect">
            <a:avLst/>
          </a:prstGeom>
        </p:spPr>
        <p:txBody>
          <a:bodyPr vert="horz" lIns="91440" tIns="45720" rIns="91440" bIns="45720" rtlCol="0" anchor="b" anchorCtr="0">
            <a:normAutofit/>
          </a:bodyPr>
          <a:lstStyle>
            <a:lvl1pPr algn="r" defTabSz="1218987" rtl="0" eaLnBrk="1" latinLnBrk="0" hangingPunct="1">
              <a:lnSpc>
                <a:spcPct val="90000"/>
              </a:lnSpc>
              <a:spcBef>
                <a:spcPct val="0"/>
              </a:spcBef>
              <a:buNone/>
              <a:defRPr sz="5400" b="1" kern="1200">
                <a:solidFill>
                  <a:srgbClr val="F6D18E"/>
                </a:solidFill>
                <a:latin typeface="+mj-lt"/>
                <a:ea typeface="+mj-ea"/>
                <a:cs typeface="+mj-cs"/>
              </a:defRPr>
            </a:lvl1pPr>
          </a:lstStyle>
          <a:p>
            <a:pPr algn="l" defTabSz="914400">
              <a:spcAft>
                <a:spcPts val="600"/>
              </a:spcAft>
            </a:pPr>
            <a:r>
              <a:rPr lang="en-GB" sz="5400" dirty="0">
                <a:solidFill>
                  <a:srgbClr val="224464"/>
                </a:solidFill>
              </a:rPr>
              <a:t>HTTP</a:t>
            </a:r>
            <a:r>
              <a:rPr lang="en-GB" sz="5400" spc="35" dirty="0">
                <a:solidFill>
                  <a:srgbClr val="224464"/>
                </a:solidFill>
              </a:rPr>
              <a:t> </a:t>
            </a:r>
            <a:r>
              <a:rPr lang="en-GB" sz="5400" spc="-10" dirty="0">
                <a:solidFill>
                  <a:srgbClr val="224464"/>
                </a:solidFill>
              </a:rPr>
              <a:t>Protocol</a:t>
            </a:r>
          </a:p>
          <a:p>
            <a:pPr algn="l" defTabSz="914400">
              <a:spcAft>
                <a:spcPts val="600"/>
              </a:spcAft>
            </a:pPr>
            <a:r>
              <a:rPr lang="en-GB" sz="2000" b="0" dirty="0">
                <a:solidFill>
                  <a:srgbClr val="224464"/>
                </a:solidFill>
                <a:latin typeface="Calibri"/>
                <a:cs typeface="Calibri"/>
              </a:rPr>
              <a:t>Handling</a:t>
            </a:r>
            <a:r>
              <a:rPr lang="en-GB" sz="2000" b="0" spc="-70" dirty="0">
                <a:solidFill>
                  <a:srgbClr val="224464"/>
                </a:solidFill>
                <a:latin typeface="Calibri"/>
                <a:cs typeface="Calibri"/>
              </a:rPr>
              <a:t> </a:t>
            </a:r>
            <a:r>
              <a:rPr lang="en-GB" sz="2000" b="0" spc="-10" dirty="0">
                <a:solidFill>
                  <a:srgbClr val="224464"/>
                </a:solidFill>
                <a:latin typeface="Calibri"/>
                <a:cs typeface="Calibri"/>
              </a:rPr>
              <a:t>Requests,</a:t>
            </a:r>
          </a:p>
          <a:p>
            <a:pPr algn="l" defTabSz="914400">
              <a:spcAft>
                <a:spcPts val="600"/>
              </a:spcAft>
            </a:pPr>
            <a:r>
              <a:rPr lang="en-GB" sz="2000" b="0" dirty="0">
                <a:solidFill>
                  <a:srgbClr val="224464"/>
                </a:solidFill>
                <a:latin typeface="Calibri"/>
                <a:cs typeface="Calibri"/>
              </a:rPr>
              <a:t>Constructing</a:t>
            </a:r>
            <a:r>
              <a:rPr lang="en-GB" sz="2000" b="0" spc="-204" dirty="0">
                <a:solidFill>
                  <a:srgbClr val="224464"/>
                </a:solidFill>
                <a:latin typeface="Calibri"/>
                <a:cs typeface="Calibri"/>
              </a:rPr>
              <a:t> </a:t>
            </a:r>
            <a:r>
              <a:rPr lang="en-GB" sz="2000" b="0" dirty="0">
                <a:solidFill>
                  <a:srgbClr val="224464"/>
                </a:solidFill>
                <a:latin typeface="Calibri"/>
                <a:cs typeface="Calibri"/>
              </a:rPr>
              <a:t>Responses,</a:t>
            </a:r>
            <a:r>
              <a:rPr lang="en-GB" sz="2000" b="0" spc="-160" dirty="0">
                <a:solidFill>
                  <a:srgbClr val="224464"/>
                </a:solidFill>
                <a:latin typeface="Calibri"/>
                <a:cs typeface="Calibri"/>
              </a:rPr>
              <a:t> </a:t>
            </a:r>
            <a:r>
              <a:rPr lang="en-GB" sz="2000" b="0" spc="-10" dirty="0">
                <a:solidFill>
                  <a:srgbClr val="224464"/>
                </a:solidFill>
                <a:latin typeface="Calibri"/>
                <a:cs typeface="Calibri"/>
              </a:rPr>
              <a:t>HTTP/2</a:t>
            </a:r>
          </a:p>
          <a:p>
            <a:pPr algn="l" defTabSz="914400">
              <a:spcAft>
                <a:spcPts val="600"/>
              </a:spcAft>
            </a:pPr>
            <a:endParaRPr lang="en-US" sz="5300" dirty="0">
              <a:solidFill>
                <a:schemeClr val="tx1"/>
              </a:solidFill>
            </a:endParaRP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770" y="346883"/>
            <a:ext cx="146304" cy="703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99FBE05F-4CD5-F030-2F11-DE9E88DAFC1A}"/>
              </a:ext>
            </a:extLst>
          </p:cNvPr>
          <p:cNvPicPr>
            <a:picLocks noChangeAspect="1"/>
          </p:cNvPicPr>
          <p:nvPr/>
        </p:nvPicPr>
        <p:blipFill>
          <a:blip r:embed="rId3"/>
          <a:stretch>
            <a:fillRect/>
          </a:stretch>
        </p:blipFill>
        <p:spPr>
          <a:xfrm>
            <a:off x="7604337" y="625683"/>
            <a:ext cx="3483428" cy="2743200"/>
          </a:xfrm>
          <a:prstGeom prst="rect">
            <a:avLst/>
          </a:prstGeom>
        </p:spPr>
      </p:pic>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8970" y="4546920"/>
            <a:ext cx="501776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Subtitle 5"/>
          <p:cNvSpPr txBox="1">
            <a:spLocks/>
          </p:cNvSpPr>
          <p:nvPr/>
        </p:nvSpPr>
        <p:spPr>
          <a:xfrm>
            <a:off x="3503612" y="1915602"/>
            <a:ext cx="8062699" cy="1335052"/>
          </a:xfrm>
          <a:prstGeom prst="rect">
            <a:avLst/>
          </a:prstGeom>
        </p:spPr>
        <p:txBody>
          <a:bodyPr vert="horz" lIns="0" tIns="0" rIns="0" bIns="0" rtlCol="0">
            <a:normAutofit/>
          </a:bodyPr>
          <a:lstStyle>
            <a:lvl1pPr marL="0" indent="0" algn="r" defTabSz="1218987" rtl="0" eaLnBrk="1" latinLnBrk="0" hangingPunct="1">
              <a:lnSpc>
                <a:spcPct val="105000"/>
              </a:lnSpc>
              <a:spcBef>
                <a:spcPts val="0"/>
              </a:spcBef>
              <a:spcAft>
                <a:spcPts val="600"/>
              </a:spcAft>
              <a:buClr>
                <a:srgbClr val="F2B254"/>
              </a:buClr>
              <a:buSzPct val="100000"/>
              <a:buFont typeface="Wingdings" panose="05000000000000000000" pitchFamily="2" charset="2"/>
              <a:buNone/>
              <a:defRPr sz="4000" b="0" kern="1200" cap="none" spc="200" baseline="0">
                <a:solidFill>
                  <a:schemeClr val="accent1"/>
                </a:solidFill>
                <a:latin typeface="+mn-lt"/>
                <a:ea typeface="+mn-ea"/>
                <a:cs typeface="+mn-cs"/>
              </a:defRPr>
            </a:lvl1pPr>
            <a:lvl2pPr marL="609493" indent="0" algn="ctr"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None/>
              <a:defRPr sz="3200" b="0" kern="1200">
                <a:solidFill>
                  <a:schemeClr val="tx1">
                    <a:tint val="75000"/>
                  </a:schemeClr>
                </a:solidFill>
                <a:latin typeface="+mn-lt"/>
                <a:ea typeface="+mn-ea"/>
                <a:cs typeface="+mn-cs"/>
              </a:defRPr>
            </a:lvl2pPr>
            <a:lvl3pPr marL="1218987" indent="0" algn="ctr"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None/>
              <a:defRPr sz="3000" b="0" kern="1200">
                <a:solidFill>
                  <a:schemeClr val="tx1">
                    <a:tint val="75000"/>
                  </a:schemeClr>
                </a:solidFill>
                <a:latin typeface="+mn-lt"/>
                <a:ea typeface="+mn-ea"/>
                <a:cs typeface="+mn-cs"/>
              </a:defRPr>
            </a:lvl3pPr>
            <a:lvl4pPr marL="1828480" indent="0" algn="ctr"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None/>
              <a:defRPr sz="2800" b="0" kern="1200">
                <a:solidFill>
                  <a:schemeClr val="tx1">
                    <a:tint val="75000"/>
                  </a:schemeClr>
                </a:solidFill>
                <a:latin typeface="+mn-lt"/>
                <a:ea typeface="+mn-ea"/>
                <a:cs typeface="+mn-cs"/>
              </a:defRPr>
            </a:lvl4pPr>
            <a:lvl5pPr marL="2437972" indent="0" algn="ctr"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None/>
              <a:defRPr sz="2600" b="0" kern="1200">
                <a:solidFill>
                  <a:schemeClr val="tx1">
                    <a:tint val="75000"/>
                  </a:schemeClr>
                </a:solidFill>
                <a:latin typeface="+mn-lt"/>
                <a:ea typeface="+mn-ea"/>
                <a:cs typeface="+mn-cs"/>
              </a:defRPr>
            </a:lvl5pPr>
            <a:lvl6pPr marL="3047466"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pPr>
              <a:lnSpc>
                <a:spcPct val="110000"/>
              </a:lnSpc>
            </a:pPr>
            <a:endParaRPr lang="en-US" dirty="0"/>
          </a:p>
        </p:txBody>
      </p:sp>
      <p:grpSp>
        <p:nvGrpSpPr>
          <p:cNvPr id="23" name="Group 22">
            <a:extLst>
              <a:ext uri="{FF2B5EF4-FFF2-40B4-BE49-F238E27FC236}">
                <a16:creationId xmlns:a16="http://schemas.microsoft.com/office/drawing/2014/main" id="{A0ADD6E4-664D-4B27-BE61-5A56E60D9702}"/>
              </a:ext>
            </a:extLst>
          </p:cNvPr>
          <p:cNvGrpSpPr/>
          <p:nvPr/>
        </p:nvGrpSpPr>
        <p:grpSpPr>
          <a:xfrm>
            <a:off x="6992249" y="4158416"/>
            <a:ext cx="4707605" cy="1526985"/>
            <a:chOff x="760412" y="3624633"/>
            <a:chExt cx="6664953" cy="2161880"/>
          </a:xfrm>
        </p:grpSpPr>
        <p:pic>
          <p:nvPicPr>
            <p:cNvPr id="24" name="Picture 23" descr="http://softuni.bg">
              <a:extLst>
                <a:ext uri="{FF2B5EF4-FFF2-40B4-BE49-F238E27FC236}">
                  <a16:creationId xmlns:a16="http://schemas.microsoft.com/office/drawing/2014/main" id="{09FAB067-40A6-4A38-93D1-07FB4AB7C7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960812" y="3624633"/>
              <a:ext cx="1828798" cy="2006988"/>
            </a:xfrm>
            <a:prstGeom prst="rect">
              <a:avLst/>
            </a:prstGeom>
          </p:spPr>
        </p:pic>
        <p:sp>
          <p:nvSpPr>
            <p:cNvPr id="25" name="TextBox 24">
              <a:extLst>
                <a:ext uri="{FF2B5EF4-FFF2-40B4-BE49-F238E27FC236}">
                  <a16:creationId xmlns:a16="http://schemas.microsoft.com/office/drawing/2014/main" id="{4F5A4366-F5D6-4393-BD7A-141ED3660C17}"/>
                </a:ext>
              </a:extLst>
            </p:cNvPr>
            <p:cNvSpPr txBox="1"/>
            <p:nvPr/>
          </p:nvSpPr>
          <p:spPr>
            <a:xfrm rot="1323314">
              <a:off x="4564133" y="3666668"/>
              <a:ext cx="2861232" cy="356251"/>
            </a:xfrm>
            <a:prstGeom prst="rect">
              <a:avLst/>
            </a:prstGeom>
            <a:noFill/>
          </p:spPr>
          <p:txBody>
            <a:bodyPr wrap="none" rtlCol="0">
              <a:spAutoFit/>
            </a:bodyPr>
            <a:lstStyle/>
            <a:p>
              <a:pPr algn="ctr" defTabSz="320040">
                <a:lnSpc>
                  <a:spcPct val="85000"/>
                </a:lnSpc>
                <a:spcAft>
                  <a:spcPts val="600"/>
                </a:spcAft>
              </a:pPr>
              <a:r>
                <a:rPr lang="bg-BG" sz="1400" b="1" kern="1200" spc="35">
                  <a:ln w="9525" cmpd="sng">
                    <a:solidFill>
                      <a:srgbClr val="FFA72A"/>
                    </a:solidFill>
                    <a:prstDash val="solid"/>
                  </a:ln>
                  <a:solidFill>
                    <a:srgbClr val="FFF0D9"/>
                  </a:solidFill>
                  <a:effectLst>
                    <a:glow rad="38100">
                      <a:srgbClr val="F0A22E">
                        <a:alpha val="40000"/>
                      </a:srgbClr>
                    </a:glow>
                  </a:effectLst>
                  <a:latin typeface="+mn-lt"/>
                  <a:ea typeface="+mn-ea"/>
                  <a:cs typeface="+mn-cs"/>
                </a:rPr>
                <a:t>Разработка на софтуер</a:t>
              </a:r>
              <a:endParaRPr lang="en-US" sz="2000" b="1" spc="50">
                <a:ln w="9525" cmpd="sng">
                  <a:solidFill>
                    <a:srgbClr val="FFA72A"/>
                  </a:solidFill>
                  <a:prstDash val="solid"/>
                </a:ln>
                <a:solidFill>
                  <a:srgbClr val="FFF0D9"/>
                </a:solidFill>
                <a:effectLst>
                  <a:glow rad="38100">
                    <a:srgbClr val="F0A22E">
                      <a:alpha val="40000"/>
                    </a:srgbClr>
                  </a:glow>
                </a:effectLst>
              </a:endParaRPr>
            </a:p>
          </p:txBody>
        </p:sp>
        <p:sp>
          <p:nvSpPr>
            <p:cNvPr id="28" name="Text Placeholder 10">
              <a:extLst>
                <a:ext uri="{FF2B5EF4-FFF2-40B4-BE49-F238E27FC236}">
                  <a16:creationId xmlns:a16="http://schemas.microsoft.com/office/drawing/2014/main" id="{6B9D00F6-6C28-4C4E-8777-DB21EB7CFB3A}"/>
                </a:ext>
              </a:extLst>
            </p:cNvPr>
            <p:cNvSpPr txBox="1">
              <a:spLocks/>
            </p:cNvSpPr>
            <p:nvPr/>
          </p:nvSpPr>
          <p:spPr bwMode="auto">
            <a:xfrm>
              <a:off x="760412" y="5403725"/>
              <a:ext cx="3187613" cy="382788"/>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2000" b="1" kern="1200" dirty="0" smtClean="0">
                  <a:solidFill>
                    <a:schemeClr val="accent1">
                      <a:lumMod val="40000"/>
                      <a:lumOff val="60000"/>
                    </a:schemeClr>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defTabSz="853291">
                <a:spcAft>
                  <a:spcPts val="600"/>
                </a:spcAft>
              </a:pPr>
              <a:r>
                <a:rPr lang="bg-BG" sz="1400" b="1" kern="1200" dirty="0">
                  <a:solidFill>
                    <a:schemeClr val="accent1">
                      <a:lumMod val="40000"/>
                      <a:lumOff val="60000"/>
                    </a:schemeClr>
                  </a:solidFill>
                  <a:effectLst/>
                  <a:latin typeface="+mn-lt"/>
                  <a:ea typeface="+mn-ea"/>
                  <a:cs typeface="+mn-cs"/>
                </a:rPr>
                <a:t>          ТУЕС,2024</a:t>
              </a:r>
              <a:endParaRPr lang="bg-BG"/>
            </a:p>
          </p:txBody>
        </p:sp>
      </p:grpSp>
      <p:pic>
        <p:nvPicPr>
          <p:cNvPr id="3" name="Picture 2">
            <a:extLst>
              <a:ext uri="{FF2B5EF4-FFF2-40B4-BE49-F238E27FC236}">
                <a16:creationId xmlns:a16="http://schemas.microsoft.com/office/drawing/2014/main" id="{52D63F32-323E-4095-2A46-A5FFBA5A7E81}"/>
              </a:ext>
            </a:extLst>
          </p:cNvPr>
          <p:cNvPicPr>
            <a:picLocks noChangeAspect="1"/>
          </p:cNvPicPr>
          <p:nvPr/>
        </p:nvPicPr>
        <p:blipFill>
          <a:blip r:embed="rId5"/>
          <a:stretch>
            <a:fillRect/>
          </a:stretch>
        </p:blipFill>
        <p:spPr>
          <a:xfrm>
            <a:off x="1065212" y="4744147"/>
            <a:ext cx="3238500" cy="1663700"/>
          </a:xfrm>
          <a:prstGeom prst="rect">
            <a:avLst/>
          </a:prstGeom>
        </p:spPr>
      </p:pic>
    </p:spTree>
    <p:extLst>
      <p:ext uri="{BB962C8B-B14F-4D97-AF65-F5344CB8AC3E}">
        <p14:creationId xmlns:p14="http://schemas.microsoft.com/office/powerpoint/2010/main" val="607831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7871-3472-FBDA-6A9A-7B2F2A2D6033}"/>
              </a:ext>
            </a:extLst>
          </p:cNvPr>
          <p:cNvSpPr>
            <a:spLocks noGrp="1"/>
          </p:cNvSpPr>
          <p:nvPr>
            <p:ph type="title"/>
          </p:nvPr>
        </p:nvSpPr>
        <p:spPr/>
        <p:txBody>
          <a:bodyPr/>
          <a:lstStyle/>
          <a:p>
            <a:r>
              <a:rPr lang="en-BG" dirty="0"/>
              <a:t>Examples</a:t>
            </a:r>
          </a:p>
        </p:txBody>
      </p:sp>
      <p:sp>
        <p:nvSpPr>
          <p:cNvPr id="3" name="Content Placeholder 2">
            <a:extLst>
              <a:ext uri="{FF2B5EF4-FFF2-40B4-BE49-F238E27FC236}">
                <a16:creationId xmlns:a16="http://schemas.microsoft.com/office/drawing/2014/main" id="{70E1BD3B-F442-1A9B-82DD-C04243D77308}"/>
              </a:ext>
            </a:extLst>
          </p:cNvPr>
          <p:cNvSpPr>
            <a:spLocks noGrp="1"/>
          </p:cNvSpPr>
          <p:nvPr>
            <p:ph idx="1"/>
          </p:nvPr>
        </p:nvSpPr>
        <p:spPr/>
        <p:txBody>
          <a:bodyPr/>
          <a:lstStyle/>
          <a:p>
            <a:r>
              <a:rPr lang="en-GB" dirty="0"/>
              <a:t>GET</a:t>
            </a:r>
            <a:r>
              <a:rPr lang="en-GB" b="0" i="0" dirty="0">
                <a:solidFill>
                  <a:srgbClr val="475467"/>
                </a:solidFill>
                <a:effectLst/>
                <a:latin typeface="Source Serif 4"/>
              </a:rPr>
              <a:t> request for retrieving user details</a:t>
            </a:r>
          </a:p>
          <a:p>
            <a:endParaRPr lang="en-BG" dirty="0"/>
          </a:p>
        </p:txBody>
      </p:sp>
      <p:sp>
        <p:nvSpPr>
          <p:cNvPr id="4" name="Slide Number Placeholder 3">
            <a:extLst>
              <a:ext uri="{FF2B5EF4-FFF2-40B4-BE49-F238E27FC236}">
                <a16:creationId xmlns:a16="http://schemas.microsoft.com/office/drawing/2014/main" id="{C04F7DB2-8296-0EC0-1166-5EA9C5515ECD}"/>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10</a:t>
            </a:fld>
            <a:endParaRPr lang="en-US" dirty="0">
              <a:solidFill>
                <a:prstClr val="white">
                  <a:tint val="75000"/>
                </a:prstClr>
              </a:solidFill>
            </a:endParaRPr>
          </a:p>
        </p:txBody>
      </p:sp>
      <p:pic>
        <p:nvPicPr>
          <p:cNvPr id="5" name="Picture 4">
            <a:extLst>
              <a:ext uri="{FF2B5EF4-FFF2-40B4-BE49-F238E27FC236}">
                <a16:creationId xmlns:a16="http://schemas.microsoft.com/office/drawing/2014/main" id="{E8BEAF57-CDFD-CDE7-49BE-08B185C1AD6F}"/>
              </a:ext>
            </a:extLst>
          </p:cNvPr>
          <p:cNvPicPr>
            <a:picLocks noChangeAspect="1"/>
          </p:cNvPicPr>
          <p:nvPr/>
        </p:nvPicPr>
        <p:blipFill>
          <a:blip r:embed="rId2"/>
          <a:stretch>
            <a:fillRect/>
          </a:stretch>
        </p:blipFill>
        <p:spPr>
          <a:xfrm>
            <a:off x="989012" y="2362200"/>
            <a:ext cx="8991600" cy="1363894"/>
          </a:xfrm>
          <a:prstGeom prst="rect">
            <a:avLst/>
          </a:prstGeom>
        </p:spPr>
      </p:pic>
      <p:sp>
        <p:nvSpPr>
          <p:cNvPr id="7" name="TextBox 6">
            <a:extLst>
              <a:ext uri="{FF2B5EF4-FFF2-40B4-BE49-F238E27FC236}">
                <a16:creationId xmlns:a16="http://schemas.microsoft.com/office/drawing/2014/main" id="{C4D54354-0A7C-0C5B-58DF-C9451EBC3FA8}"/>
              </a:ext>
            </a:extLst>
          </p:cNvPr>
          <p:cNvSpPr txBox="1"/>
          <p:nvPr/>
        </p:nvSpPr>
        <p:spPr>
          <a:xfrm>
            <a:off x="1013244" y="3905482"/>
            <a:ext cx="9500768" cy="369332"/>
          </a:xfrm>
          <a:prstGeom prst="rect">
            <a:avLst/>
          </a:prstGeom>
          <a:noFill/>
        </p:spPr>
        <p:txBody>
          <a:bodyPr wrap="square">
            <a:spAutoFit/>
          </a:bodyPr>
          <a:lstStyle/>
          <a:p>
            <a:r>
              <a:rPr lang="en-GB" dirty="0"/>
              <a:t>POST</a:t>
            </a:r>
            <a:r>
              <a:rPr lang="en-GB" b="0" i="0" dirty="0">
                <a:solidFill>
                  <a:srgbClr val="475467"/>
                </a:solidFill>
                <a:effectLst/>
                <a:latin typeface="Source Serif 4"/>
              </a:rPr>
              <a:t> request for creating a new user:</a:t>
            </a:r>
            <a:endParaRPr lang="en-BG" dirty="0"/>
          </a:p>
        </p:txBody>
      </p:sp>
      <p:pic>
        <p:nvPicPr>
          <p:cNvPr id="8" name="Picture 7">
            <a:extLst>
              <a:ext uri="{FF2B5EF4-FFF2-40B4-BE49-F238E27FC236}">
                <a16:creationId xmlns:a16="http://schemas.microsoft.com/office/drawing/2014/main" id="{D713DCAD-5CF0-AA6F-0E90-8C4580236E39}"/>
              </a:ext>
            </a:extLst>
          </p:cNvPr>
          <p:cNvPicPr>
            <a:picLocks noChangeAspect="1"/>
          </p:cNvPicPr>
          <p:nvPr/>
        </p:nvPicPr>
        <p:blipFill>
          <a:blip r:embed="rId3"/>
          <a:stretch>
            <a:fillRect/>
          </a:stretch>
        </p:blipFill>
        <p:spPr>
          <a:xfrm>
            <a:off x="989012" y="4260406"/>
            <a:ext cx="6019800" cy="2141498"/>
          </a:xfrm>
          <a:prstGeom prst="rect">
            <a:avLst/>
          </a:prstGeom>
        </p:spPr>
      </p:pic>
    </p:spTree>
    <p:extLst>
      <p:ext uri="{BB962C8B-B14F-4D97-AF65-F5344CB8AC3E}">
        <p14:creationId xmlns:p14="http://schemas.microsoft.com/office/powerpoint/2010/main" val="3427058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6225-53F3-8F99-7F0F-F7B57EAD5B70}"/>
              </a:ext>
            </a:extLst>
          </p:cNvPr>
          <p:cNvSpPr>
            <a:spLocks noGrp="1"/>
          </p:cNvSpPr>
          <p:nvPr>
            <p:ph type="title"/>
          </p:nvPr>
        </p:nvSpPr>
        <p:spPr>
          <a:xfrm>
            <a:off x="989012" y="681037"/>
            <a:ext cx="10361832" cy="45719"/>
          </a:xfrm>
        </p:spPr>
        <p:txBody>
          <a:bodyPr>
            <a:normAutofit fontScale="90000"/>
          </a:bodyPr>
          <a:lstStyle/>
          <a:p>
            <a:br>
              <a:rPr lang="en-GB" sz="4400" b="1" spc="-10" dirty="0">
                <a:solidFill>
                  <a:srgbClr val="224464"/>
                </a:solidFill>
                <a:latin typeface="Calibri"/>
                <a:cs typeface="Calibri"/>
              </a:rPr>
            </a:br>
            <a:br>
              <a:rPr lang="en-GB" sz="4400" b="1" spc="-10" dirty="0">
                <a:solidFill>
                  <a:srgbClr val="224464"/>
                </a:solidFill>
                <a:latin typeface="Calibri"/>
                <a:cs typeface="Calibri"/>
              </a:rPr>
            </a:br>
            <a:br>
              <a:rPr lang="en-GB" sz="4400" b="1" spc="-10" dirty="0">
                <a:solidFill>
                  <a:srgbClr val="224464"/>
                </a:solidFill>
                <a:latin typeface="Calibri"/>
                <a:cs typeface="Calibri"/>
              </a:rPr>
            </a:br>
            <a:r>
              <a:rPr lang="en-GB" sz="4400" b="1" spc="-10" dirty="0">
                <a:solidFill>
                  <a:srgbClr val="224464"/>
                </a:solidFill>
                <a:latin typeface="Calibri"/>
                <a:cs typeface="Calibri"/>
              </a:rPr>
              <a:t>HTTP/2  </a:t>
            </a:r>
            <a:r>
              <a:rPr lang="en-GB" sz="4400" dirty="0">
                <a:solidFill>
                  <a:srgbClr val="224464"/>
                </a:solidFill>
                <a:latin typeface="Calibri"/>
                <a:cs typeface="Calibri"/>
              </a:rPr>
              <a:t>What's</a:t>
            </a:r>
            <a:r>
              <a:rPr lang="en-GB" sz="4400" spc="-114" dirty="0">
                <a:solidFill>
                  <a:srgbClr val="224464"/>
                </a:solidFill>
                <a:latin typeface="Calibri"/>
                <a:cs typeface="Calibri"/>
              </a:rPr>
              <a:t> </a:t>
            </a:r>
            <a:r>
              <a:rPr lang="en-GB" sz="4400" dirty="0">
                <a:solidFill>
                  <a:srgbClr val="224464"/>
                </a:solidFill>
                <a:latin typeface="Calibri"/>
                <a:cs typeface="Calibri"/>
              </a:rPr>
              <a:t>New?</a:t>
            </a:r>
            <a:r>
              <a:rPr lang="en-GB" sz="4400" spc="-120" dirty="0">
                <a:solidFill>
                  <a:srgbClr val="224464"/>
                </a:solidFill>
                <a:latin typeface="Calibri"/>
                <a:cs typeface="Calibri"/>
              </a:rPr>
              <a:t> </a:t>
            </a:r>
            <a:r>
              <a:rPr lang="en-GB" sz="4400" dirty="0">
                <a:solidFill>
                  <a:srgbClr val="224464"/>
                </a:solidFill>
                <a:latin typeface="Calibri"/>
                <a:cs typeface="Calibri"/>
              </a:rPr>
              <a:t>What's</a:t>
            </a:r>
            <a:r>
              <a:rPr lang="en-GB" sz="4400" spc="-110" dirty="0">
                <a:solidFill>
                  <a:srgbClr val="224464"/>
                </a:solidFill>
                <a:latin typeface="Calibri"/>
                <a:cs typeface="Calibri"/>
              </a:rPr>
              <a:t> </a:t>
            </a:r>
            <a:r>
              <a:rPr lang="en-GB" sz="4400" spc="-10" dirty="0">
                <a:solidFill>
                  <a:srgbClr val="224464"/>
                </a:solidFill>
                <a:latin typeface="Calibri"/>
                <a:cs typeface="Calibri"/>
              </a:rPr>
              <a:t>Better?</a:t>
            </a:r>
            <a:r>
              <a:rPr lang="en-GB" sz="4400" spc="-120" dirty="0">
                <a:solidFill>
                  <a:srgbClr val="224464"/>
                </a:solidFill>
                <a:latin typeface="Calibri"/>
                <a:cs typeface="Calibri"/>
              </a:rPr>
              <a:t> </a:t>
            </a:r>
            <a:r>
              <a:rPr lang="en-GB" sz="4400" dirty="0">
                <a:solidFill>
                  <a:srgbClr val="224464"/>
                </a:solidFill>
                <a:latin typeface="Calibri"/>
                <a:cs typeface="Calibri"/>
              </a:rPr>
              <a:t>What’s</a:t>
            </a:r>
            <a:r>
              <a:rPr lang="en-GB" sz="4400" spc="-114" dirty="0">
                <a:solidFill>
                  <a:srgbClr val="224464"/>
                </a:solidFill>
                <a:latin typeface="Calibri"/>
                <a:cs typeface="Calibri"/>
              </a:rPr>
              <a:t> </a:t>
            </a:r>
            <a:br>
              <a:rPr lang="en-GB" sz="4400" dirty="0">
                <a:latin typeface="Calibri"/>
                <a:cs typeface="Calibri"/>
              </a:rPr>
            </a:br>
            <a:br>
              <a:rPr lang="en-GB" sz="4400" dirty="0">
                <a:latin typeface="Calibri"/>
                <a:cs typeface="Calibri"/>
              </a:rPr>
            </a:br>
            <a:endParaRPr lang="en-BG" dirty="0"/>
          </a:p>
        </p:txBody>
      </p:sp>
      <p:sp>
        <p:nvSpPr>
          <p:cNvPr id="3" name="Content Placeholder 2">
            <a:extLst>
              <a:ext uri="{FF2B5EF4-FFF2-40B4-BE49-F238E27FC236}">
                <a16:creationId xmlns:a16="http://schemas.microsoft.com/office/drawing/2014/main" id="{A101D37D-9AD8-1427-11D3-3051B1B28B87}"/>
              </a:ext>
            </a:extLst>
          </p:cNvPr>
          <p:cNvSpPr>
            <a:spLocks noGrp="1"/>
          </p:cNvSpPr>
          <p:nvPr>
            <p:ph idx="1"/>
          </p:nvPr>
        </p:nvSpPr>
        <p:spPr>
          <a:xfrm>
            <a:off x="912812" y="1676400"/>
            <a:ext cx="10438032" cy="4500563"/>
          </a:xfrm>
        </p:spPr>
        <p:txBody>
          <a:bodyPr/>
          <a:lstStyle/>
          <a:p>
            <a:r>
              <a:rPr lang="en-GB" sz="2800" b="1" dirty="0">
                <a:solidFill>
                  <a:srgbClr val="FF9F00"/>
                </a:solidFill>
                <a:latin typeface="Calibri"/>
                <a:cs typeface="Calibri"/>
              </a:rPr>
              <a:t>HTTP/2</a:t>
            </a:r>
            <a:r>
              <a:rPr lang="en-GB" sz="2800" b="1" spc="-55" dirty="0">
                <a:solidFill>
                  <a:srgbClr val="FF9F00"/>
                </a:solidFill>
                <a:latin typeface="Calibri"/>
                <a:cs typeface="Calibri"/>
              </a:rPr>
              <a:t> </a:t>
            </a:r>
            <a:r>
              <a:rPr lang="en-GB" sz="2800" dirty="0">
                <a:solidFill>
                  <a:srgbClr val="224464"/>
                </a:solidFill>
                <a:latin typeface="Calibri"/>
                <a:cs typeface="Calibri"/>
              </a:rPr>
              <a:t>(originally</a:t>
            </a:r>
            <a:r>
              <a:rPr lang="en-GB" sz="2800" spc="-65" dirty="0">
                <a:solidFill>
                  <a:srgbClr val="224464"/>
                </a:solidFill>
                <a:latin typeface="Calibri"/>
                <a:cs typeface="Calibri"/>
              </a:rPr>
              <a:t> </a:t>
            </a:r>
            <a:r>
              <a:rPr lang="en-GB" sz="2800" dirty="0">
                <a:solidFill>
                  <a:srgbClr val="224464"/>
                </a:solidFill>
                <a:latin typeface="Calibri"/>
                <a:cs typeface="Calibri"/>
              </a:rPr>
              <a:t>named</a:t>
            </a:r>
            <a:r>
              <a:rPr lang="en-GB" sz="2800" spc="-65" dirty="0">
                <a:solidFill>
                  <a:srgbClr val="224464"/>
                </a:solidFill>
                <a:latin typeface="Calibri"/>
                <a:cs typeface="Calibri"/>
              </a:rPr>
              <a:t> </a:t>
            </a:r>
            <a:r>
              <a:rPr lang="en-GB" sz="2800" b="1" spc="-10" dirty="0">
                <a:solidFill>
                  <a:srgbClr val="FF9F00"/>
                </a:solidFill>
                <a:latin typeface="Calibri"/>
                <a:cs typeface="Calibri"/>
              </a:rPr>
              <a:t>HTTP/2.0</a:t>
            </a:r>
            <a:r>
              <a:rPr lang="en-GB" sz="2800" spc="-10" dirty="0">
                <a:solidFill>
                  <a:srgbClr val="224464"/>
                </a:solidFill>
                <a:latin typeface="Calibri"/>
                <a:cs typeface="Calibri"/>
              </a:rPr>
              <a:t>)</a:t>
            </a:r>
            <a:r>
              <a:rPr lang="en-GB" sz="2800" spc="-35" dirty="0">
                <a:solidFill>
                  <a:srgbClr val="224464"/>
                </a:solidFill>
                <a:latin typeface="Calibri"/>
                <a:cs typeface="Calibri"/>
              </a:rPr>
              <a:t> </a:t>
            </a:r>
            <a:r>
              <a:rPr lang="en-GB" sz="2800" dirty="0">
                <a:solidFill>
                  <a:srgbClr val="224464"/>
                </a:solidFill>
                <a:latin typeface="Calibri"/>
                <a:cs typeface="Calibri"/>
              </a:rPr>
              <a:t>major</a:t>
            </a:r>
            <a:r>
              <a:rPr lang="en-GB" sz="2800" spc="-65" dirty="0">
                <a:solidFill>
                  <a:srgbClr val="224464"/>
                </a:solidFill>
                <a:latin typeface="Calibri"/>
                <a:cs typeface="Calibri"/>
              </a:rPr>
              <a:t> </a:t>
            </a:r>
            <a:r>
              <a:rPr lang="en-GB" sz="2800" dirty="0">
                <a:solidFill>
                  <a:srgbClr val="224464"/>
                </a:solidFill>
                <a:latin typeface="Calibri"/>
                <a:cs typeface="Calibri"/>
              </a:rPr>
              <a:t>revision</a:t>
            </a:r>
            <a:r>
              <a:rPr lang="en-GB" sz="2800" spc="-55" dirty="0">
                <a:solidFill>
                  <a:srgbClr val="224464"/>
                </a:solidFill>
                <a:latin typeface="Calibri"/>
                <a:cs typeface="Calibri"/>
              </a:rPr>
              <a:t> </a:t>
            </a:r>
            <a:r>
              <a:rPr lang="en-GB" sz="2800" dirty="0">
                <a:solidFill>
                  <a:srgbClr val="224464"/>
                </a:solidFill>
                <a:latin typeface="Calibri"/>
                <a:cs typeface="Calibri"/>
              </a:rPr>
              <a:t>of</a:t>
            </a:r>
            <a:r>
              <a:rPr lang="en-GB" sz="2800" spc="-75" dirty="0">
                <a:solidFill>
                  <a:srgbClr val="224464"/>
                </a:solidFill>
                <a:latin typeface="Calibri"/>
                <a:cs typeface="Calibri"/>
              </a:rPr>
              <a:t> </a:t>
            </a:r>
            <a:r>
              <a:rPr lang="en-GB" sz="2800" dirty="0">
                <a:solidFill>
                  <a:srgbClr val="224464"/>
                </a:solidFill>
                <a:latin typeface="Calibri"/>
                <a:cs typeface="Calibri"/>
              </a:rPr>
              <a:t>the</a:t>
            </a:r>
            <a:r>
              <a:rPr lang="en-GB" sz="2800" spc="-70" dirty="0">
                <a:solidFill>
                  <a:srgbClr val="224464"/>
                </a:solidFill>
                <a:latin typeface="Calibri"/>
                <a:cs typeface="Calibri"/>
              </a:rPr>
              <a:t> </a:t>
            </a:r>
            <a:r>
              <a:rPr lang="en-GB" sz="2800" b="1" dirty="0">
                <a:solidFill>
                  <a:srgbClr val="FF9F00"/>
                </a:solidFill>
                <a:latin typeface="Calibri"/>
                <a:cs typeface="Calibri"/>
              </a:rPr>
              <a:t>HTTP</a:t>
            </a:r>
            <a:r>
              <a:rPr lang="en-GB" sz="2800" b="1" spc="-60" dirty="0">
                <a:solidFill>
                  <a:srgbClr val="FF9F00"/>
                </a:solidFill>
                <a:latin typeface="Calibri"/>
                <a:cs typeface="Calibri"/>
              </a:rPr>
              <a:t> </a:t>
            </a:r>
            <a:r>
              <a:rPr lang="en-GB" sz="2800" spc="-10" dirty="0">
                <a:solidFill>
                  <a:srgbClr val="224464"/>
                </a:solidFill>
                <a:latin typeface="Calibri"/>
                <a:cs typeface="Calibri"/>
              </a:rPr>
              <a:t>network protocol</a:t>
            </a:r>
            <a:r>
              <a:rPr lang="en-GB" sz="2800" spc="-80" dirty="0">
                <a:solidFill>
                  <a:srgbClr val="224464"/>
                </a:solidFill>
                <a:latin typeface="Calibri"/>
                <a:cs typeface="Calibri"/>
              </a:rPr>
              <a:t> </a:t>
            </a:r>
            <a:r>
              <a:rPr lang="en-GB" sz="2800" dirty="0">
                <a:solidFill>
                  <a:srgbClr val="224464"/>
                </a:solidFill>
                <a:latin typeface="Calibri"/>
                <a:cs typeface="Calibri"/>
              </a:rPr>
              <a:t>used</a:t>
            </a:r>
            <a:r>
              <a:rPr lang="en-GB" sz="2800" spc="-50" dirty="0">
                <a:solidFill>
                  <a:srgbClr val="224464"/>
                </a:solidFill>
                <a:latin typeface="Calibri"/>
                <a:cs typeface="Calibri"/>
              </a:rPr>
              <a:t> </a:t>
            </a:r>
            <a:r>
              <a:rPr lang="en-GB" sz="2800" dirty="0">
                <a:solidFill>
                  <a:srgbClr val="224464"/>
                </a:solidFill>
                <a:latin typeface="Calibri"/>
                <a:cs typeface="Calibri"/>
              </a:rPr>
              <a:t>by</a:t>
            </a:r>
            <a:r>
              <a:rPr lang="en-GB" sz="2800" spc="-70" dirty="0">
                <a:solidFill>
                  <a:srgbClr val="224464"/>
                </a:solidFill>
                <a:latin typeface="Calibri"/>
                <a:cs typeface="Calibri"/>
              </a:rPr>
              <a:t> </a:t>
            </a:r>
            <a:r>
              <a:rPr lang="en-GB" sz="2800" dirty="0">
                <a:solidFill>
                  <a:srgbClr val="224464"/>
                </a:solidFill>
                <a:latin typeface="Calibri"/>
                <a:cs typeface="Calibri"/>
              </a:rPr>
              <a:t>the</a:t>
            </a:r>
            <a:r>
              <a:rPr lang="en-GB" sz="2800" spc="-80" dirty="0">
                <a:solidFill>
                  <a:srgbClr val="224464"/>
                </a:solidFill>
                <a:latin typeface="Calibri"/>
                <a:cs typeface="Calibri"/>
              </a:rPr>
              <a:t> </a:t>
            </a:r>
            <a:r>
              <a:rPr lang="en-GB" sz="2800" b="1" dirty="0">
                <a:solidFill>
                  <a:srgbClr val="FF9F00"/>
                </a:solidFill>
                <a:latin typeface="Calibri"/>
                <a:cs typeface="Calibri"/>
              </a:rPr>
              <a:t>World</a:t>
            </a:r>
            <a:r>
              <a:rPr lang="en-GB" sz="2800" b="1" spc="-60" dirty="0">
                <a:solidFill>
                  <a:srgbClr val="FF9F00"/>
                </a:solidFill>
                <a:latin typeface="Calibri"/>
                <a:cs typeface="Calibri"/>
              </a:rPr>
              <a:t> </a:t>
            </a:r>
            <a:r>
              <a:rPr lang="en-GB" sz="2800" b="1" dirty="0">
                <a:solidFill>
                  <a:srgbClr val="FF9F00"/>
                </a:solidFill>
                <a:latin typeface="Calibri"/>
                <a:cs typeface="Calibri"/>
              </a:rPr>
              <a:t>Wide</a:t>
            </a:r>
            <a:r>
              <a:rPr lang="en-GB" sz="2800" b="1" spc="-70" dirty="0">
                <a:solidFill>
                  <a:srgbClr val="FF9F00"/>
                </a:solidFill>
                <a:latin typeface="Calibri"/>
                <a:cs typeface="Calibri"/>
              </a:rPr>
              <a:t> </a:t>
            </a:r>
            <a:r>
              <a:rPr lang="en-GB" sz="2800" b="1" spc="-20" dirty="0">
                <a:solidFill>
                  <a:srgbClr val="FF9F00"/>
                </a:solidFill>
                <a:latin typeface="Calibri"/>
                <a:cs typeface="Calibri"/>
              </a:rPr>
              <a:t>Web</a:t>
            </a:r>
            <a:r>
              <a:rPr lang="en-GB" sz="2800" spc="-20" dirty="0">
                <a:solidFill>
                  <a:srgbClr val="224464"/>
                </a:solidFill>
                <a:latin typeface="Calibri"/>
                <a:cs typeface="Calibri"/>
              </a:rPr>
              <a:t>. 2015</a:t>
            </a:r>
            <a:endParaRPr lang="en-GB" sz="2800" dirty="0">
              <a:latin typeface="Calibri"/>
              <a:cs typeface="Calibri"/>
            </a:endParaRPr>
          </a:p>
          <a:p>
            <a:pPr marL="1002665" lvl="1" indent="-380365">
              <a:lnSpc>
                <a:spcPct val="100000"/>
              </a:lnSpc>
              <a:spcBef>
                <a:spcPts val="1375"/>
              </a:spcBef>
              <a:buFont typeface="Wingdings"/>
              <a:buChar char=""/>
              <a:tabLst>
                <a:tab pos="1002665" algn="l"/>
              </a:tabLst>
            </a:pPr>
            <a:r>
              <a:rPr lang="en-GB" sz="2800" dirty="0">
                <a:solidFill>
                  <a:srgbClr val="224464"/>
                </a:solidFill>
                <a:latin typeface="Calibri"/>
                <a:cs typeface="Calibri"/>
              </a:rPr>
              <a:t>Supported</a:t>
            </a:r>
            <a:r>
              <a:rPr lang="en-GB" sz="2800" spc="-80" dirty="0">
                <a:solidFill>
                  <a:srgbClr val="224464"/>
                </a:solidFill>
                <a:latin typeface="Calibri"/>
                <a:cs typeface="Calibri"/>
              </a:rPr>
              <a:t> </a:t>
            </a:r>
            <a:r>
              <a:rPr lang="en-GB" sz="2800" dirty="0">
                <a:solidFill>
                  <a:srgbClr val="224464"/>
                </a:solidFill>
                <a:latin typeface="Calibri"/>
                <a:cs typeface="Calibri"/>
              </a:rPr>
              <a:t>by</a:t>
            </a:r>
            <a:r>
              <a:rPr lang="en-GB" sz="2800" spc="-70" dirty="0">
                <a:solidFill>
                  <a:srgbClr val="224464"/>
                </a:solidFill>
                <a:latin typeface="Calibri"/>
                <a:cs typeface="Calibri"/>
              </a:rPr>
              <a:t> </a:t>
            </a:r>
            <a:r>
              <a:rPr lang="en-GB" sz="2800" dirty="0">
                <a:solidFill>
                  <a:srgbClr val="224464"/>
                </a:solidFill>
                <a:latin typeface="Calibri"/>
                <a:cs typeface="Calibri"/>
              </a:rPr>
              <a:t>most</a:t>
            </a:r>
            <a:r>
              <a:rPr lang="en-GB" sz="2800" spc="-60" dirty="0">
                <a:solidFill>
                  <a:srgbClr val="224464"/>
                </a:solidFill>
                <a:latin typeface="Calibri"/>
                <a:cs typeface="Calibri"/>
              </a:rPr>
              <a:t> </a:t>
            </a:r>
            <a:r>
              <a:rPr lang="en-GB" sz="2800" dirty="0">
                <a:solidFill>
                  <a:srgbClr val="224464"/>
                </a:solidFill>
                <a:latin typeface="Calibri"/>
                <a:cs typeface="Calibri"/>
              </a:rPr>
              <a:t>of</a:t>
            </a:r>
            <a:r>
              <a:rPr lang="en-GB" sz="2800" spc="-50" dirty="0">
                <a:solidFill>
                  <a:srgbClr val="224464"/>
                </a:solidFill>
                <a:latin typeface="Calibri"/>
                <a:cs typeface="Calibri"/>
              </a:rPr>
              <a:t> </a:t>
            </a:r>
            <a:r>
              <a:rPr lang="en-GB" sz="2800" dirty="0">
                <a:solidFill>
                  <a:srgbClr val="224464"/>
                </a:solidFill>
                <a:latin typeface="Calibri"/>
                <a:cs typeface="Calibri"/>
              </a:rPr>
              <a:t>the</a:t>
            </a:r>
            <a:r>
              <a:rPr lang="en-GB" sz="2800" spc="-80" dirty="0">
                <a:solidFill>
                  <a:srgbClr val="224464"/>
                </a:solidFill>
                <a:latin typeface="Calibri"/>
                <a:cs typeface="Calibri"/>
              </a:rPr>
              <a:t> </a:t>
            </a:r>
            <a:r>
              <a:rPr lang="en-GB" sz="2800" dirty="0">
                <a:solidFill>
                  <a:srgbClr val="224464"/>
                </a:solidFill>
                <a:latin typeface="Calibri"/>
                <a:cs typeface="Calibri"/>
              </a:rPr>
              <a:t>popular</a:t>
            </a:r>
            <a:r>
              <a:rPr lang="en-GB" sz="2800" spc="-55" dirty="0">
                <a:solidFill>
                  <a:srgbClr val="224464"/>
                </a:solidFill>
                <a:latin typeface="Calibri"/>
                <a:cs typeface="Calibri"/>
              </a:rPr>
              <a:t> </a:t>
            </a:r>
            <a:r>
              <a:rPr lang="en-GB" sz="2800" dirty="0">
                <a:solidFill>
                  <a:srgbClr val="224464"/>
                </a:solidFill>
                <a:latin typeface="Calibri"/>
                <a:cs typeface="Calibri"/>
              </a:rPr>
              <a:t>web</a:t>
            </a:r>
            <a:r>
              <a:rPr lang="en-GB" sz="2800" spc="-65" dirty="0">
                <a:solidFill>
                  <a:srgbClr val="224464"/>
                </a:solidFill>
                <a:latin typeface="Calibri"/>
                <a:cs typeface="Calibri"/>
              </a:rPr>
              <a:t> </a:t>
            </a:r>
            <a:r>
              <a:rPr lang="en-GB" sz="2800" spc="-10" dirty="0">
                <a:solidFill>
                  <a:srgbClr val="224464"/>
                </a:solidFill>
                <a:latin typeface="Calibri"/>
                <a:cs typeface="Calibri"/>
              </a:rPr>
              <a:t>browsers</a:t>
            </a:r>
            <a:r>
              <a:rPr lang="en-GB" sz="2800" spc="-80" dirty="0">
                <a:solidFill>
                  <a:srgbClr val="224464"/>
                </a:solidFill>
                <a:latin typeface="Calibri"/>
                <a:cs typeface="Calibri"/>
              </a:rPr>
              <a:t> </a:t>
            </a:r>
            <a:r>
              <a:rPr lang="en-GB" sz="2800" dirty="0">
                <a:solidFill>
                  <a:srgbClr val="224464"/>
                </a:solidFill>
                <a:latin typeface="Calibri"/>
                <a:cs typeface="Calibri"/>
              </a:rPr>
              <a:t>(Chrome,</a:t>
            </a:r>
            <a:r>
              <a:rPr lang="en-GB" sz="2800" spc="-75" dirty="0">
                <a:solidFill>
                  <a:srgbClr val="224464"/>
                </a:solidFill>
                <a:latin typeface="Calibri"/>
                <a:cs typeface="Calibri"/>
              </a:rPr>
              <a:t> </a:t>
            </a:r>
            <a:r>
              <a:rPr lang="en-GB" sz="2800" dirty="0">
                <a:solidFill>
                  <a:srgbClr val="224464"/>
                </a:solidFill>
                <a:latin typeface="Calibri"/>
                <a:cs typeface="Calibri"/>
              </a:rPr>
              <a:t>Mozilla,</a:t>
            </a:r>
            <a:r>
              <a:rPr lang="en-GB" sz="2800" spc="-60" dirty="0">
                <a:solidFill>
                  <a:srgbClr val="224464"/>
                </a:solidFill>
                <a:latin typeface="Calibri"/>
                <a:cs typeface="Calibri"/>
              </a:rPr>
              <a:t> </a:t>
            </a:r>
            <a:r>
              <a:rPr lang="en-GB" sz="2800" spc="-10" dirty="0">
                <a:solidFill>
                  <a:srgbClr val="224464"/>
                </a:solidFill>
                <a:latin typeface="Calibri"/>
                <a:cs typeface="Calibri"/>
              </a:rPr>
              <a:t>Opera...)</a:t>
            </a:r>
            <a:endParaRPr lang="en-GB" sz="2800" dirty="0">
              <a:latin typeface="Calibri"/>
              <a:cs typeface="Calibri"/>
            </a:endParaRPr>
          </a:p>
          <a:p>
            <a:pPr marL="1002665" lvl="1" indent="-380365">
              <a:lnSpc>
                <a:spcPct val="100000"/>
              </a:lnSpc>
              <a:spcBef>
                <a:spcPts val="1355"/>
              </a:spcBef>
              <a:buFont typeface="Wingdings"/>
              <a:buChar char=""/>
              <a:tabLst>
                <a:tab pos="1002665" algn="l"/>
              </a:tabLst>
            </a:pPr>
            <a:r>
              <a:rPr lang="en-GB" sz="2800" dirty="0">
                <a:solidFill>
                  <a:srgbClr val="224464"/>
                </a:solidFill>
                <a:latin typeface="Calibri"/>
                <a:cs typeface="Calibri"/>
              </a:rPr>
              <a:t>Fast</a:t>
            </a:r>
            <a:r>
              <a:rPr lang="en-GB" sz="2800" spc="-55" dirty="0">
                <a:solidFill>
                  <a:srgbClr val="224464"/>
                </a:solidFill>
                <a:latin typeface="Calibri"/>
                <a:cs typeface="Calibri"/>
              </a:rPr>
              <a:t> </a:t>
            </a:r>
            <a:r>
              <a:rPr lang="en-GB" sz="2800" dirty="0">
                <a:solidFill>
                  <a:srgbClr val="224464"/>
                </a:solidFill>
                <a:latin typeface="Calibri"/>
                <a:cs typeface="Calibri"/>
              </a:rPr>
              <a:t>&amp;</a:t>
            </a:r>
            <a:r>
              <a:rPr lang="en-GB" sz="2800" spc="-55" dirty="0">
                <a:solidFill>
                  <a:srgbClr val="224464"/>
                </a:solidFill>
                <a:latin typeface="Calibri"/>
                <a:cs typeface="Calibri"/>
              </a:rPr>
              <a:t> </a:t>
            </a:r>
            <a:r>
              <a:rPr lang="en-GB" sz="2800" spc="-10" dirty="0">
                <a:solidFill>
                  <a:srgbClr val="224464"/>
                </a:solidFill>
                <a:latin typeface="Calibri"/>
                <a:cs typeface="Calibri"/>
              </a:rPr>
              <a:t>Optimized.</a:t>
            </a:r>
            <a:r>
              <a:rPr lang="en-GB" sz="2800" spc="-60" dirty="0">
                <a:solidFill>
                  <a:srgbClr val="224464"/>
                </a:solidFill>
                <a:latin typeface="Calibri"/>
                <a:cs typeface="Calibri"/>
              </a:rPr>
              <a:t> </a:t>
            </a:r>
            <a:r>
              <a:rPr lang="en-GB" sz="2800" dirty="0">
                <a:solidFill>
                  <a:srgbClr val="224464"/>
                </a:solidFill>
                <a:latin typeface="Calibri"/>
                <a:cs typeface="Calibri"/>
              </a:rPr>
              <a:t>Meets</a:t>
            </a:r>
            <a:r>
              <a:rPr lang="en-GB" sz="2800" spc="-80" dirty="0">
                <a:solidFill>
                  <a:srgbClr val="224464"/>
                </a:solidFill>
                <a:latin typeface="Calibri"/>
                <a:cs typeface="Calibri"/>
              </a:rPr>
              <a:t> </a:t>
            </a:r>
            <a:r>
              <a:rPr lang="en-GB" sz="2800" dirty="0">
                <a:solidFill>
                  <a:srgbClr val="224464"/>
                </a:solidFill>
                <a:latin typeface="Calibri"/>
                <a:cs typeface="Calibri"/>
              </a:rPr>
              <a:t>modern</a:t>
            </a:r>
            <a:r>
              <a:rPr lang="en-GB" sz="2800" spc="-60" dirty="0">
                <a:solidFill>
                  <a:srgbClr val="224464"/>
                </a:solidFill>
                <a:latin typeface="Calibri"/>
                <a:cs typeface="Calibri"/>
              </a:rPr>
              <a:t> </a:t>
            </a:r>
            <a:r>
              <a:rPr lang="en-GB" sz="2800" dirty="0">
                <a:solidFill>
                  <a:srgbClr val="224464"/>
                </a:solidFill>
                <a:latin typeface="Calibri"/>
                <a:cs typeface="Calibri"/>
              </a:rPr>
              <a:t>web</a:t>
            </a:r>
            <a:r>
              <a:rPr lang="en-GB" sz="2800" spc="-60" dirty="0">
                <a:solidFill>
                  <a:srgbClr val="224464"/>
                </a:solidFill>
                <a:latin typeface="Calibri"/>
                <a:cs typeface="Calibri"/>
              </a:rPr>
              <a:t> </a:t>
            </a:r>
            <a:r>
              <a:rPr lang="en-GB" sz="2800" dirty="0">
                <a:solidFill>
                  <a:srgbClr val="224464"/>
                </a:solidFill>
                <a:latin typeface="Calibri"/>
                <a:cs typeface="Calibri"/>
              </a:rPr>
              <a:t>usage</a:t>
            </a:r>
            <a:r>
              <a:rPr lang="en-GB" sz="2800" spc="-65" dirty="0">
                <a:solidFill>
                  <a:srgbClr val="224464"/>
                </a:solidFill>
                <a:latin typeface="Calibri"/>
                <a:cs typeface="Calibri"/>
              </a:rPr>
              <a:t> </a:t>
            </a:r>
            <a:r>
              <a:rPr lang="en-GB" sz="2800" spc="-10" dirty="0">
                <a:solidFill>
                  <a:srgbClr val="224464"/>
                </a:solidFill>
                <a:latin typeface="Calibri"/>
                <a:cs typeface="Calibri"/>
              </a:rPr>
              <a:t>requirements.</a:t>
            </a:r>
            <a:endParaRPr lang="en-GB" sz="2800" dirty="0">
              <a:latin typeface="Calibri"/>
              <a:cs typeface="Calibri"/>
            </a:endParaRPr>
          </a:p>
          <a:p>
            <a:pPr marL="1002665" lvl="1" indent="-380365">
              <a:lnSpc>
                <a:spcPct val="100000"/>
              </a:lnSpc>
              <a:spcBef>
                <a:spcPts val="1355"/>
              </a:spcBef>
              <a:buFont typeface="Wingdings"/>
              <a:buChar char=""/>
              <a:tabLst>
                <a:tab pos="1002665" algn="l"/>
              </a:tabLst>
            </a:pPr>
            <a:r>
              <a:rPr lang="en-GB" sz="2800" dirty="0">
                <a:solidFill>
                  <a:srgbClr val="224464"/>
                </a:solidFill>
                <a:latin typeface="Calibri"/>
                <a:cs typeface="Calibri"/>
              </a:rPr>
              <a:t>Completely</a:t>
            </a:r>
            <a:r>
              <a:rPr lang="en-GB" sz="2800" spc="-60" dirty="0">
                <a:solidFill>
                  <a:srgbClr val="224464"/>
                </a:solidFill>
                <a:latin typeface="Calibri"/>
                <a:cs typeface="Calibri"/>
              </a:rPr>
              <a:t> </a:t>
            </a:r>
            <a:r>
              <a:rPr lang="en-GB" sz="2800" spc="-20" dirty="0">
                <a:solidFill>
                  <a:srgbClr val="224464"/>
                </a:solidFill>
                <a:latin typeface="Calibri"/>
                <a:cs typeface="Calibri"/>
              </a:rPr>
              <a:t>Backwards-</a:t>
            </a:r>
            <a:r>
              <a:rPr lang="en-GB" sz="2800" spc="-10" dirty="0">
                <a:solidFill>
                  <a:srgbClr val="224464"/>
                </a:solidFill>
                <a:latin typeface="Calibri"/>
                <a:cs typeface="Calibri"/>
              </a:rPr>
              <a:t>Compatible.</a:t>
            </a:r>
            <a:endParaRPr lang="en-GB" sz="2800" dirty="0">
              <a:latin typeface="Calibri"/>
              <a:cs typeface="Calibri"/>
            </a:endParaRPr>
          </a:p>
          <a:p>
            <a:r>
              <a:rPr lang="en-GB" sz="2800" dirty="0">
                <a:solidFill>
                  <a:srgbClr val="224464"/>
                </a:solidFill>
                <a:latin typeface="Calibri"/>
                <a:cs typeface="Calibri"/>
              </a:rPr>
              <a:t>As</a:t>
            </a:r>
            <a:r>
              <a:rPr lang="en-GB" sz="2800" spc="-20" dirty="0">
                <a:solidFill>
                  <a:srgbClr val="224464"/>
                </a:solidFill>
                <a:latin typeface="Calibri"/>
                <a:cs typeface="Calibri"/>
              </a:rPr>
              <a:t> </a:t>
            </a:r>
            <a:r>
              <a:rPr lang="en-GB" sz="2800" dirty="0">
                <a:solidFill>
                  <a:srgbClr val="224464"/>
                </a:solidFill>
                <a:latin typeface="Calibri"/>
                <a:cs typeface="Calibri"/>
              </a:rPr>
              <a:t>of</a:t>
            </a:r>
            <a:r>
              <a:rPr lang="en-GB" sz="2800" spc="-30" dirty="0">
                <a:solidFill>
                  <a:srgbClr val="224464"/>
                </a:solidFill>
                <a:latin typeface="Calibri"/>
                <a:cs typeface="Calibri"/>
              </a:rPr>
              <a:t> </a:t>
            </a:r>
            <a:r>
              <a:rPr lang="en-GB" sz="2800" dirty="0">
                <a:solidFill>
                  <a:srgbClr val="224464"/>
                </a:solidFill>
                <a:latin typeface="Calibri"/>
                <a:cs typeface="Calibri"/>
              </a:rPr>
              <a:t>Jan</a:t>
            </a:r>
            <a:r>
              <a:rPr lang="en-GB" sz="2800" spc="-20" dirty="0">
                <a:solidFill>
                  <a:srgbClr val="224464"/>
                </a:solidFill>
                <a:latin typeface="Calibri"/>
                <a:cs typeface="Calibri"/>
              </a:rPr>
              <a:t> </a:t>
            </a:r>
            <a:r>
              <a:rPr lang="en-GB" sz="2800" dirty="0">
                <a:solidFill>
                  <a:srgbClr val="224464"/>
                </a:solidFill>
                <a:latin typeface="Calibri"/>
                <a:cs typeface="Calibri"/>
              </a:rPr>
              <a:t>2021,</a:t>
            </a:r>
            <a:r>
              <a:rPr lang="en-GB" sz="2800" spc="5" dirty="0">
                <a:solidFill>
                  <a:srgbClr val="224464"/>
                </a:solidFill>
                <a:latin typeface="Calibri"/>
                <a:cs typeface="Calibri"/>
              </a:rPr>
              <a:t> </a:t>
            </a:r>
            <a:r>
              <a:rPr lang="en-GB" sz="2800" b="1" dirty="0">
                <a:solidFill>
                  <a:srgbClr val="FF9F00"/>
                </a:solidFill>
                <a:latin typeface="Calibri"/>
                <a:cs typeface="Calibri"/>
              </a:rPr>
              <a:t>50%</a:t>
            </a:r>
            <a:r>
              <a:rPr lang="en-GB" sz="2800" b="1" spc="-15" dirty="0">
                <a:solidFill>
                  <a:srgbClr val="FF9F00"/>
                </a:solidFill>
                <a:latin typeface="Calibri"/>
                <a:cs typeface="Calibri"/>
              </a:rPr>
              <a:t> </a:t>
            </a:r>
            <a:r>
              <a:rPr lang="en-GB" sz="2800" dirty="0">
                <a:solidFill>
                  <a:srgbClr val="224464"/>
                </a:solidFill>
                <a:latin typeface="Calibri"/>
                <a:cs typeface="Calibri"/>
              </a:rPr>
              <a:t>of</a:t>
            </a:r>
            <a:r>
              <a:rPr lang="en-GB" sz="2800" spc="-30" dirty="0">
                <a:solidFill>
                  <a:srgbClr val="224464"/>
                </a:solidFill>
                <a:latin typeface="Calibri"/>
                <a:cs typeface="Calibri"/>
              </a:rPr>
              <a:t> </a:t>
            </a:r>
            <a:r>
              <a:rPr lang="en-GB" sz="2800" dirty="0">
                <a:solidFill>
                  <a:srgbClr val="224464"/>
                </a:solidFill>
                <a:latin typeface="Calibri"/>
                <a:cs typeface="Calibri"/>
              </a:rPr>
              <a:t>all</a:t>
            </a:r>
            <a:r>
              <a:rPr lang="en-GB" sz="2800" spc="-40" dirty="0">
                <a:solidFill>
                  <a:srgbClr val="224464"/>
                </a:solidFill>
                <a:latin typeface="Calibri"/>
                <a:cs typeface="Calibri"/>
              </a:rPr>
              <a:t> </a:t>
            </a:r>
            <a:r>
              <a:rPr lang="en-GB" sz="2800" spc="-25" dirty="0">
                <a:solidFill>
                  <a:srgbClr val="224464"/>
                </a:solidFill>
                <a:latin typeface="Calibri"/>
                <a:cs typeface="Calibri"/>
              </a:rPr>
              <a:t>the </a:t>
            </a:r>
            <a:r>
              <a:rPr lang="en-GB" sz="2800" dirty="0">
                <a:solidFill>
                  <a:srgbClr val="224464"/>
                </a:solidFill>
                <a:latin typeface="Calibri"/>
                <a:cs typeface="Calibri"/>
              </a:rPr>
              <a:t>websites</a:t>
            </a:r>
            <a:r>
              <a:rPr lang="en-GB" sz="2800" spc="-114" dirty="0">
                <a:solidFill>
                  <a:srgbClr val="224464"/>
                </a:solidFill>
                <a:latin typeface="Calibri"/>
                <a:cs typeface="Calibri"/>
              </a:rPr>
              <a:t> </a:t>
            </a:r>
            <a:r>
              <a:rPr lang="en-GB" sz="2800" dirty="0">
                <a:solidFill>
                  <a:srgbClr val="224464"/>
                </a:solidFill>
                <a:latin typeface="Calibri"/>
                <a:cs typeface="Calibri"/>
              </a:rPr>
              <a:t>support</a:t>
            </a:r>
            <a:r>
              <a:rPr lang="en-GB" sz="2800" spc="-85" dirty="0">
                <a:solidFill>
                  <a:srgbClr val="224464"/>
                </a:solidFill>
                <a:latin typeface="Calibri"/>
                <a:cs typeface="Calibri"/>
              </a:rPr>
              <a:t> </a:t>
            </a:r>
            <a:r>
              <a:rPr lang="en-GB" sz="2800" b="1" spc="-10" dirty="0">
                <a:solidFill>
                  <a:srgbClr val="FF9F00"/>
                </a:solidFill>
                <a:latin typeface="Calibri"/>
                <a:cs typeface="Calibri"/>
              </a:rPr>
              <a:t>HTTP/2 </a:t>
            </a:r>
            <a:r>
              <a:rPr lang="en-GB" sz="2800" spc="-30" dirty="0">
                <a:solidFill>
                  <a:srgbClr val="224464"/>
                </a:solidFill>
                <a:latin typeface="Calibri"/>
                <a:cs typeface="Calibri"/>
              </a:rPr>
              <a:t>(W3Techs</a:t>
            </a:r>
            <a:r>
              <a:rPr lang="en-GB" sz="2800" spc="-95" dirty="0">
                <a:solidFill>
                  <a:srgbClr val="224464"/>
                </a:solidFill>
                <a:latin typeface="Calibri"/>
                <a:cs typeface="Calibri"/>
              </a:rPr>
              <a:t> </a:t>
            </a:r>
            <a:r>
              <a:rPr lang="en-GB" sz="2800" spc="-10" dirty="0">
                <a:solidFill>
                  <a:srgbClr val="224464"/>
                </a:solidFill>
                <a:latin typeface="Calibri"/>
                <a:cs typeface="Calibri"/>
              </a:rPr>
              <a:t>statistics).</a:t>
            </a:r>
            <a:endParaRPr lang="en-GB" sz="2800" dirty="0">
              <a:latin typeface="Calibri"/>
              <a:cs typeface="Calibri"/>
            </a:endParaRPr>
          </a:p>
          <a:p>
            <a:endParaRPr lang="en-BG" dirty="0"/>
          </a:p>
        </p:txBody>
      </p:sp>
      <p:sp>
        <p:nvSpPr>
          <p:cNvPr id="4" name="Slide Number Placeholder 3">
            <a:extLst>
              <a:ext uri="{FF2B5EF4-FFF2-40B4-BE49-F238E27FC236}">
                <a16:creationId xmlns:a16="http://schemas.microsoft.com/office/drawing/2014/main" id="{350575FF-7B60-2B90-993F-97C5CFAABBBF}"/>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100</a:t>
            </a:fld>
            <a:endParaRPr lang="en-US" dirty="0">
              <a:solidFill>
                <a:prstClr val="white">
                  <a:tint val="75000"/>
                </a:prstClr>
              </a:solidFill>
            </a:endParaRPr>
          </a:p>
        </p:txBody>
      </p:sp>
    </p:spTree>
    <p:extLst>
      <p:ext uri="{BB962C8B-B14F-4D97-AF65-F5344CB8AC3E}">
        <p14:creationId xmlns:p14="http://schemas.microsoft.com/office/powerpoint/2010/main" val="12873711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109A-C7DA-C5A6-6EB7-92916840C7AF}"/>
              </a:ext>
            </a:extLst>
          </p:cNvPr>
          <p:cNvSpPr>
            <a:spLocks noGrp="1"/>
          </p:cNvSpPr>
          <p:nvPr>
            <p:ph type="title"/>
          </p:nvPr>
        </p:nvSpPr>
        <p:spPr/>
        <p:txBody>
          <a:bodyPr/>
          <a:lstStyle/>
          <a:p>
            <a:r>
              <a:rPr lang="en-BG" dirty="0"/>
              <a:t>Increase in desktop and mobile</a:t>
            </a:r>
          </a:p>
        </p:txBody>
      </p:sp>
      <p:pic>
        <p:nvPicPr>
          <p:cNvPr id="5" name="Content Placeholder 4">
            <a:extLst>
              <a:ext uri="{FF2B5EF4-FFF2-40B4-BE49-F238E27FC236}">
                <a16:creationId xmlns:a16="http://schemas.microsoft.com/office/drawing/2014/main" id="{75012820-02D8-A5DC-D6A7-E224F85657B2}"/>
              </a:ext>
            </a:extLst>
          </p:cNvPr>
          <p:cNvPicPr>
            <a:picLocks noGrp="1" noChangeAspect="1"/>
          </p:cNvPicPr>
          <p:nvPr>
            <p:ph idx="1"/>
          </p:nvPr>
        </p:nvPicPr>
        <p:blipFill>
          <a:blip r:embed="rId2"/>
          <a:stretch>
            <a:fillRect/>
          </a:stretch>
        </p:blipFill>
        <p:spPr>
          <a:xfrm>
            <a:off x="1960641" y="1825625"/>
            <a:ext cx="8267542" cy="4351338"/>
          </a:xfrm>
          <a:prstGeom prst="rect">
            <a:avLst/>
          </a:prstGeom>
        </p:spPr>
      </p:pic>
      <p:sp>
        <p:nvSpPr>
          <p:cNvPr id="4" name="Slide Number Placeholder 3">
            <a:extLst>
              <a:ext uri="{FF2B5EF4-FFF2-40B4-BE49-F238E27FC236}">
                <a16:creationId xmlns:a16="http://schemas.microsoft.com/office/drawing/2014/main" id="{BF5577AD-70D5-003F-F639-9F5079584DE2}"/>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101</a:t>
            </a:fld>
            <a:endParaRPr lang="en-US" dirty="0">
              <a:solidFill>
                <a:prstClr val="white">
                  <a:tint val="75000"/>
                </a:prstClr>
              </a:solidFill>
            </a:endParaRPr>
          </a:p>
        </p:txBody>
      </p:sp>
    </p:spTree>
    <p:extLst>
      <p:ext uri="{BB962C8B-B14F-4D97-AF65-F5344CB8AC3E}">
        <p14:creationId xmlns:p14="http://schemas.microsoft.com/office/powerpoint/2010/main" val="2237674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2283-F9BF-F88C-0516-188BED137F0C}"/>
              </a:ext>
            </a:extLst>
          </p:cNvPr>
          <p:cNvSpPr>
            <a:spLocks noGrp="1"/>
          </p:cNvSpPr>
          <p:nvPr>
            <p:ph type="title"/>
          </p:nvPr>
        </p:nvSpPr>
        <p:spPr/>
        <p:txBody>
          <a:bodyPr/>
          <a:lstStyle/>
          <a:p>
            <a:r>
              <a:rPr lang="en-BG" dirty="0"/>
              <a:t>HTTP/2</a:t>
            </a:r>
          </a:p>
        </p:txBody>
      </p:sp>
      <p:sp>
        <p:nvSpPr>
          <p:cNvPr id="3" name="Content Placeholder 2">
            <a:extLst>
              <a:ext uri="{FF2B5EF4-FFF2-40B4-BE49-F238E27FC236}">
                <a16:creationId xmlns:a16="http://schemas.microsoft.com/office/drawing/2014/main" id="{F6858C8E-FF35-ECCE-D99C-FD0CACF0A254}"/>
              </a:ext>
            </a:extLst>
          </p:cNvPr>
          <p:cNvSpPr>
            <a:spLocks noGrp="1"/>
          </p:cNvSpPr>
          <p:nvPr>
            <p:ph idx="1"/>
          </p:nvPr>
        </p:nvSpPr>
        <p:spPr/>
        <p:txBody>
          <a:bodyPr>
            <a:normAutofit fontScale="85000" lnSpcReduction="20000"/>
          </a:bodyPr>
          <a:lstStyle/>
          <a:p>
            <a:pPr marL="469900" marR="5080" indent="-457200">
              <a:lnSpc>
                <a:spcPts val="4029"/>
              </a:lnSpc>
              <a:spcBef>
                <a:spcPts val="80"/>
              </a:spcBef>
              <a:buClr>
                <a:srgbClr val="224464"/>
              </a:buClr>
              <a:buFont typeface="Wingdings"/>
              <a:buChar char=""/>
              <a:tabLst>
                <a:tab pos="469900" algn="l"/>
              </a:tabLst>
            </a:pPr>
            <a:r>
              <a:rPr lang="en-GB" sz="3200" b="1" dirty="0">
                <a:solidFill>
                  <a:srgbClr val="FF9F00"/>
                </a:solidFill>
                <a:latin typeface="Calibri"/>
                <a:cs typeface="Calibri"/>
              </a:rPr>
              <a:t>HTTP/2</a:t>
            </a:r>
            <a:r>
              <a:rPr lang="en-GB" sz="3200" b="1" spc="-65" dirty="0">
                <a:solidFill>
                  <a:srgbClr val="FF9F00"/>
                </a:solidFill>
                <a:latin typeface="Calibri"/>
                <a:cs typeface="Calibri"/>
              </a:rPr>
              <a:t> </a:t>
            </a:r>
            <a:r>
              <a:rPr lang="en-GB" sz="3200" dirty="0">
                <a:solidFill>
                  <a:srgbClr val="224464"/>
                </a:solidFill>
                <a:latin typeface="Calibri"/>
                <a:cs typeface="Calibri"/>
              </a:rPr>
              <a:t>is</a:t>
            </a:r>
            <a:r>
              <a:rPr lang="en-GB" sz="3200" spc="-75" dirty="0">
                <a:solidFill>
                  <a:srgbClr val="224464"/>
                </a:solidFill>
                <a:latin typeface="Calibri"/>
                <a:cs typeface="Calibri"/>
              </a:rPr>
              <a:t> </a:t>
            </a:r>
            <a:r>
              <a:rPr lang="en-GB" sz="3200" dirty="0">
                <a:solidFill>
                  <a:srgbClr val="224464"/>
                </a:solidFill>
                <a:latin typeface="Calibri"/>
                <a:cs typeface="Calibri"/>
              </a:rPr>
              <a:t>meant</a:t>
            </a:r>
            <a:r>
              <a:rPr lang="en-GB" sz="3200" spc="-80" dirty="0">
                <a:solidFill>
                  <a:srgbClr val="224464"/>
                </a:solidFill>
                <a:latin typeface="Calibri"/>
                <a:cs typeface="Calibri"/>
              </a:rPr>
              <a:t> </a:t>
            </a:r>
            <a:r>
              <a:rPr lang="en-GB" sz="3200" dirty="0">
                <a:solidFill>
                  <a:srgbClr val="224464"/>
                </a:solidFill>
                <a:latin typeface="Calibri"/>
                <a:cs typeface="Calibri"/>
              </a:rPr>
              <a:t>to</a:t>
            </a:r>
            <a:r>
              <a:rPr lang="en-GB" sz="3200" spc="-70" dirty="0">
                <a:solidFill>
                  <a:srgbClr val="224464"/>
                </a:solidFill>
                <a:latin typeface="Calibri"/>
                <a:cs typeface="Calibri"/>
              </a:rPr>
              <a:t> </a:t>
            </a:r>
            <a:r>
              <a:rPr lang="en-GB" sz="3200" dirty="0">
                <a:solidFill>
                  <a:srgbClr val="224464"/>
                </a:solidFill>
                <a:latin typeface="Calibri"/>
                <a:cs typeface="Calibri"/>
              </a:rPr>
              <a:t>erase</a:t>
            </a:r>
            <a:r>
              <a:rPr lang="en-GB" sz="3200" spc="-105" dirty="0">
                <a:solidFill>
                  <a:srgbClr val="224464"/>
                </a:solidFill>
                <a:latin typeface="Calibri"/>
                <a:cs typeface="Calibri"/>
              </a:rPr>
              <a:t> </a:t>
            </a:r>
            <a:r>
              <a:rPr lang="en-GB" sz="3200" dirty="0">
                <a:solidFill>
                  <a:srgbClr val="224464"/>
                </a:solidFill>
                <a:latin typeface="Calibri"/>
                <a:cs typeface="Calibri"/>
              </a:rPr>
              <a:t>the</a:t>
            </a:r>
            <a:r>
              <a:rPr lang="en-GB" sz="3200" spc="-70" dirty="0">
                <a:solidFill>
                  <a:srgbClr val="224464"/>
                </a:solidFill>
                <a:latin typeface="Calibri"/>
                <a:cs typeface="Calibri"/>
              </a:rPr>
              <a:t> </a:t>
            </a:r>
            <a:r>
              <a:rPr lang="en-GB" sz="3200" dirty="0">
                <a:solidFill>
                  <a:srgbClr val="224464"/>
                </a:solidFill>
                <a:latin typeface="Calibri"/>
                <a:cs typeface="Calibri"/>
              </a:rPr>
              <a:t>need</a:t>
            </a:r>
            <a:r>
              <a:rPr lang="en-GB" sz="3200" spc="-85" dirty="0">
                <a:solidFill>
                  <a:srgbClr val="224464"/>
                </a:solidFill>
                <a:latin typeface="Calibri"/>
                <a:cs typeface="Calibri"/>
              </a:rPr>
              <a:t> </a:t>
            </a:r>
            <a:r>
              <a:rPr lang="en-GB" sz="3200" dirty="0">
                <a:solidFill>
                  <a:srgbClr val="224464"/>
                </a:solidFill>
                <a:latin typeface="Calibri"/>
                <a:cs typeface="Calibri"/>
              </a:rPr>
              <a:t>of</a:t>
            </a:r>
            <a:r>
              <a:rPr lang="en-GB" sz="3200" spc="-75" dirty="0">
                <a:solidFill>
                  <a:srgbClr val="224464"/>
                </a:solidFill>
                <a:latin typeface="Calibri"/>
                <a:cs typeface="Calibri"/>
              </a:rPr>
              <a:t> </a:t>
            </a:r>
            <a:r>
              <a:rPr lang="en-GB" sz="3200" spc="-10" dirty="0">
                <a:solidFill>
                  <a:srgbClr val="224464"/>
                </a:solidFill>
                <a:latin typeface="Calibri"/>
                <a:cs typeface="Calibri"/>
              </a:rPr>
              <a:t>maintaining</a:t>
            </a:r>
            <a:r>
              <a:rPr lang="en-GB" sz="3200" spc="-35" dirty="0">
                <a:solidFill>
                  <a:srgbClr val="224464"/>
                </a:solidFill>
                <a:latin typeface="Calibri"/>
                <a:cs typeface="Calibri"/>
              </a:rPr>
              <a:t> </a:t>
            </a:r>
            <a:r>
              <a:rPr lang="en-GB" sz="3200" dirty="0">
                <a:solidFill>
                  <a:srgbClr val="224464"/>
                </a:solidFill>
                <a:latin typeface="Calibri"/>
                <a:cs typeface="Calibri"/>
              </a:rPr>
              <a:t>complex</a:t>
            </a:r>
            <a:r>
              <a:rPr lang="en-GB" sz="3200" spc="-80" dirty="0">
                <a:solidFill>
                  <a:srgbClr val="224464"/>
                </a:solidFill>
                <a:latin typeface="Calibri"/>
                <a:cs typeface="Calibri"/>
              </a:rPr>
              <a:t> </a:t>
            </a:r>
            <a:r>
              <a:rPr lang="en-GB" sz="3200" spc="-10" dirty="0">
                <a:solidFill>
                  <a:srgbClr val="224464"/>
                </a:solidFill>
                <a:latin typeface="Calibri"/>
                <a:cs typeface="Calibri"/>
              </a:rPr>
              <a:t>server infrastructures</a:t>
            </a:r>
            <a:r>
              <a:rPr lang="en-GB" sz="3200" spc="-65" dirty="0">
                <a:solidFill>
                  <a:srgbClr val="224464"/>
                </a:solidFill>
                <a:latin typeface="Calibri"/>
                <a:cs typeface="Calibri"/>
              </a:rPr>
              <a:t> </a:t>
            </a:r>
            <a:r>
              <a:rPr lang="en-GB" sz="3200" dirty="0">
                <a:solidFill>
                  <a:srgbClr val="224464"/>
                </a:solidFill>
                <a:latin typeface="Calibri"/>
                <a:cs typeface="Calibri"/>
              </a:rPr>
              <a:t>in</a:t>
            </a:r>
            <a:r>
              <a:rPr lang="en-GB" sz="3200" spc="-60" dirty="0">
                <a:solidFill>
                  <a:srgbClr val="224464"/>
                </a:solidFill>
                <a:latin typeface="Calibri"/>
                <a:cs typeface="Calibri"/>
              </a:rPr>
              <a:t> </a:t>
            </a:r>
            <a:r>
              <a:rPr lang="en-GB" sz="3200" dirty="0">
                <a:solidFill>
                  <a:srgbClr val="224464"/>
                </a:solidFill>
                <a:latin typeface="Calibri"/>
                <a:cs typeface="Calibri"/>
              </a:rPr>
              <a:t>order</a:t>
            </a:r>
            <a:r>
              <a:rPr lang="en-GB" sz="3200" spc="-90" dirty="0">
                <a:solidFill>
                  <a:srgbClr val="224464"/>
                </a:solidFill>
                <a:latin typeface="Calibri"/>
                <a:cs typeface="Calibri"/>
              </a:rPr>
              <a:t> </a:t>
            </a:r>
            <a:r>
              <a:rPr lang="en-GB" sz="3200" dirty="0">
                <a:solidFill>
                  <a:srgbClr val="224464"/>
                </a:solidFill>
                <a:latin typeface="Calibri"/>
                <a:cs typeface="Calibri"/>
              </a:rPr>
              <a:t>to</a:t>
            </a:r>
            <a:r>
              <a:rPr lang="en-GB" sz="3200" spc="-70" dirty="0">
                <a:solidFill>
                  <a:srgbClr val="224464"/>
                </a:solidFill>
                <a:latin typeface="Calibri"/>
                <a:cs typeface="Calibri"/>
              </a:rPr>
              <a:t> </a:t>
            </a:r>
            <a:r>
              <a:rPr lang="en-GB" sz="3200" dirty="0">
                <a:solidFill>
                  <a:srgbClr val="224464"/>
                </a:solidFill>
                <a:latin typeface="Calibri"/>
                <a:cs typeface="Calibri"/>
              </a:rPr>
              <a:t>perform</a:t>
            </a:r>
            <a:r>
              <a:rPr lang="en-GB" sz="3200" spc="-75" dirty="0">
                <a:solidFill>
                  <a:srgbClr val="224464"/>
                </a:solidFill>
                <a:latin typeface="Calibri"/>
                <a:cs typeface="Calibri"/>
              </a:rPr>
              <a:t> </a:t>
            </a:r>
            <a:r>
              <a:rPr lang="en-GB" sz="3200" spc="-10" dirty="0">
                <a:solidFill>
                  <a:srgbClr val="224464"/>
                </a:solidFill>
                <a:latin typeface="Calibri"/>
                <a:cs typeface="Calibri"/>
              </a:rPr>
              <a:t>well.</a:t>
            </a:r>
            <a:endParaRPr lang="en-GB" sz="3200" dirty="0">
              <a:latin typeface="Calibri"/>
              <a:cs typeface="Calibri"/>
            </a:endParaRPr>
          </a:p>
          <a:p>
            <a:pPr marL="469265" indent="-456565">
              <a:lnSpc>
                <a:spcPct val="100000"/>
              </a:lnSpc>
              <a:spcBef>
                <a:spcPts val="1225"/>
              </a:spcBef>
              <a:buClr>
                <a:srgbClr val="224464"/>
              </a:buClr>
              <a:buFont typeface="Wingdings"/>
              <a:buChar char=""/>
              <a:tabLst>
                <a:tab pos="469265" algn="l"/>
              </a:tabLst>
            </a:pPr>
            <a:r>
              <a:rPr lang="en-GB" sz="3200" b="1" dirty="0">
                <a:solidFill>
                  <a:srgbClr val="FF9F00"/>
                </a:solidFill>
                <a:latin typeface="Calibri"/>
                <a:cs typeface="Calibri"/>
              </a:rPr>
              <a:t>HTTP/2</a:t>
            </a:r>
            <a:r>
              <a:rPr lang="en-GB" sz="3200" b="1" spc="-100" dirty="0">
                <a:solidFill>
                  <a:srgbClr val="FF9F00"/>
                </a:solidFill>
                <a:latin typeface="Calibri"/>
                <a:cs typeface="Calibri"/>
              </a:rPr>
              <a:t> </a:t>
            </a:r>
            <a:r>
              <a:rPr lang="en-GB" sz="3200" spc="-10" dirty="0">
                <a:solidFill>
                  <a:srgbClr val="224464"/>
                </a:solidFill>
                <a:latin typeface="Calibri"/>
                <a:cs typeface="Calibri"/>
              </a:rPr>
              <a:t>communicates</a:t>
            </a:r>
            <a:r>
              <a:rPr lang="en-GB" sz="3200" spc="-114" dirty="0">
                <a:solidFill>
                  <a:srgbClr val="224464"/>
                </a:solidFill>
                <a:latin typeface="Calibri"/>
                <a:cs typeface="Calibri"/>
              </a:rPr>
              <a:t> </a:t>
            </a:r>
            <a:r>
              <a:rPr lang="en-GB" sz="3200" dirty="0">
                <a:solidFill>
                  <a:srgbClr val="224464"/>
                </a:solidFill>
                <a:latin typeface="Calibri"/>
                <a:cs typeface="Calibri"/>
              </a:rPr>
              <a:t>in</a:t>
            </a:r>
            <a:r>
              <a:rPr lang="en-GB" sz="3200" spc="-110" dirty="0">
                <a:solidFill>
                  <a:srgbClr val="224464"/>
                </a:solidFill>
                <a:latin typeface="Calibri"/>
                <a:cs typeface="Calibri"/>
              </a:rPr>
              <a:t> </a:t>
            </a:r>
            <a:r>
              <a:rPr lang="en-GB" sz="3200" dirty="0">
                <a:solidFill>
                  <a:srgbClr val="224464"/>
                </a:solidFill>
                <a:latin typeface="Calibri"/>
                <a:cs typeface="Calibri"/>
              </a:rPr>
              <a:t>binary</a:t>
            </a:r>
            <a:r>
              <a:rPr lang="en-GB" sz="3200" spc="-95" dirty="0">
                <a:solidFill>
                  <a:srgbClr val="224464"/>
                </a:solidFill>
                <a:latin typeface="Calibri"/>
                <a:cs typeface="Calibri"/>
              </a:rPr>
              <a:t> </a:t>
            </a:r>
            <a:r>
              <a:rPr lang="en-GB" sz="3200" dirty="0">
                <a:solidFill>
                  <a:srgbClr val="224464"/>
                </a:solidFill>
                <a:latin typeface="Calibri"/>
                <a:cs typeface="Calibri"/>
              </a:rPr>
              <a:t>data</a:t>
            </a:r>
            <a:r>
              <a:rPr lang="en-GB" sz="3200" spc="-95" dirty="0">
                <a:solidFill>
                  <a:srgbClr val="224464"/>
                </a:solidFill>
                <a:latin typeface="Calibri"/>
                <a:cs typeface="Calibri"/>
              </a:rPr>
              <a:t> </a:t>
            </a:r>
            <a:r>
              <a:rPr lang="en-GB" sz="3200" spc="-10" dirty="0">
                <a:solidFill>
                  <a:srgbClr val="224464"/>
                </a:solidFill>
                <a:latin typeface="Calibri"/>
                <a:cs typeface="Calibri"/>
              </a:rPr>
              <a:t>frames-</a:t>
            </a:r>
            <a:r>
              <a:rPr lang="en-US" sz="3200" spc="-10" dirty="0">
                <a:solidFill>
                  <a:srgbClr val="224464"/>
                </a:solidFill>
                <a:latin typeface="Calibri"/>
                <a:cs typeface="Calibri"/>
              </a:rPr>
              <a:t>send/encode data in</a:t>
            </a:r>
            <a:r>
              <a:rPr lang="bg-BG" sz="3200" spc="-10" dirty="0">
                <a:solidFill>
                  <a:srgbClr val="224464"/>
                </a:solidFill>
                <a:latin typeface="Calibri"/>
                <a:cs typeface="Calibri"/>
              </a:rPr>
              <a:t> </a:t>
            </a:r>
            <a:r>
              <a:rPr lang="en-US" sz="3200" spc="-10" dirty="0">
                <a:solidFill>
                  <a:srgbClr val="224464"/>
                </a:solidFill>
                <a:latin typeface="Calibri"/>
                <a:cs typeface="Calibri"/>
              </a:rPr>
              <a:t>binary format(compact error prone),not in plain </a:t>
            </a:r>
            <a:r>
              <a:rPr lang="en-US" sz="3200" spc="-10" dirty="0" err="1">
                <a:solidFill>
                  <a:srgbClr val="224464"/>
                </a:solidFill>
                <a:latin typeface="Calibri"/>
                <a:cs typeface="Calibri"/>
              </a:rPr>
              <a:t>text,frames</a:t>
            </a:r>
            <a:r>
              <a:rPr lang="en-US" sz="3200" spc="-10" dirty="0">
                <a:solidFill>
                  <a:srgbClr val="224464"/>
                </a:solidFill>
                <a:latin typeface="Calibri"/>
                <a:cs typeface="Calibri"/>
              </a:rPr>
              <a:t> can be send parallel, without blocking</a:t>
            </a:r>
            <a:endParaRPr lang="en-GB" sz="3200" dirty="0">
              <a:latin typeface="Calibri"/>
              <a:cs typeface="Calibri"/>
            </a:endParaRPr>
          </a:p>
          <a:p>
            <a:pPr marL="469265" indent="-456565">
              <a:lnSpc>
                <a:spcPct val="100000"/>
              </a:lnSpc>
              <a:spcBef>
                <a:spcPts val="1395"/>
              </a:spcBef>
              <a:buClr>
                <a:srgbClr val="224464"/>
              </a:buClr>
              <a:buFont typeface="Wingdings"/>
              <a:buChar char=""/>
              <a:tabLst>
                <a:tab pos="469265" algn="l"/>
              </a:tabLst>
            </a:pPr>
            <a:r>
              <a:rPr lang="en-GB" sz="3200" b="1" dirty="0">
                <a:solidFill>
                  <a:srgbClr val="FF9F00"/>
                </a:solidFill>
                <a:latin typeface="Calibri"/>
                <a:cs typeface="Calibri"/>
              </a:rPr>
              <a:t>HTTP/2</a:t>
            </a:r>
            <a:r>
              <a:rPr lang="en-GB" sz="3200" b="1" spc="-105" dirty="0">
                <a:solidFill>
                  <a:srgbClr val="FF9F00"/>
                </a:solidFill>
                <a:latin typeface="Calibri"/>
                <a:cs typeface="Calibri"/>
              </a:rPr>
              <a:t> </a:t>
            </a:r>
            <a:r>
              <a:rPr lang="en-GB" sz="3200" spc="-10" dirty="0">
                <a:solidFill>
                  <a:srgbClr val="224464"/>
                </a:solidFill>
                <a:latin typeface="Calibri"/>
                <a:cs typeface="Calibri"/>
              </a:rPr>
              <a:t>introduces</a:t>
            </a:r>
            <a:r>
              <a:rPr lang="en-GB" sz="3200" spc="-130" dirty="0">
                <a:solidFill>
                  <a:srgbClr val="224464"/>
                </a:solidFill>
                <a:latin typeface="Calibri"/>
                <a:cs typeface="Calibri"/>
              </a:rPr>
              <a:t> </a:t>
            </a:r>
            <a:r>
              <a:rPr lang="en-GB" sz="3200" spc="-10" dirty="0">
                <a:solidFill>
                  <a:srgbClr val="224464"/>
                </a:solidFill>
                <a:latin typeface="Calibri"/>
                <a:cs typeface="Calibri"/>
              </a:rPr>
              <a:t>several</a:t>
            </a:r>
            <a:r>
              <a:rPr lang="en-GB" sz="3200" spc="-135" dirty="0">
                <a:solidFill>
                  <a:srgbClr val="224464"/>
                </a:solidFill>
                <a:latin typeface="Calibri"/>
                <a:cs typeface="Calibri"/>
              </a:rPr>
              <a:t> </a:t>
            </a:r>
            <a:r>
              <a:rPr lang="en-GB" sz="3200" dirty="0">
                <a:solidFill>
                  <a:srgbClr val="224464"/>
                </a:solidFill>
                <a:latin typeface="Calibri"/>
                <a:cs typeface="Calibri"/>
              </a:rPr>
              <a:t>new</a:t>
            </a:r>
            <a:r>
              <a:rPr lang="en-GB" sz="3200" spc="-125" dirty="0">
                <a:solidFill>
                  <a:srgbClr val="224464"/>
                </a:solidFill>
                <a:latin typeface="Calibri"/>
                <a:cs typeface="Calibri"/>
              </a:rPr>
              <a:t> </a:t>
            </a:r>
            <a:r>
              <a:rPr lang="en-GB" sz="3200" dirty="0">
                <a:solidFill>
                  <a:srgbClr val="224464"/>
                </a:solidFill>
                <a:latin typeface="Calibri"/>
                <a:cs typeface="Calibri"/>
              </a:rPr>
              <a:t>important</a:t>
            </a:r>
            <a:r>
              <a:rPr lang="en-GB" sz="3200" spc="-95" dirty="0">
                <a:solidFill>
                  <a:srgbClr val="224464"/>
                </a:solidFill>
                <a:latin typeface="Calibri"/>
                <a:cs typeface="Calibri"/>
              </a:rPr>
              <a:t> </a:t>
            </a:r>
            <a:r>
              <a:rPr lang="en-GB" sz="3200" spc="-10" dirty="0">
                <a:solidFill>
                  <a:srgbClr val="224464"/>
                </a:solidFill>
                <a:latin typeface="Calibri"/>
                <a:cs typeface="Calibri"/>
              </a:rPr>
              <a:t>elements</a:t>
            </a:r>
            <a:endParaRPr lang="en-GB" sz="3200" dirty="0">
              <a:latin typeface="Calibri"/>
              <a:cs typeface="Calibri"/>
            </a:endParaRPr>
          </a:p>
          <a:p>
            <a:pPr marL="1002665" lvl="1" indent="-380365">
              <a:lnSpc>
                <a:spcPct val="100000"/>
              </a:lnSpc>
              <a:spcBef>
                <a:spcPts val="1400"/>
              </a:spcBef>
              <a:buFont typeface="Wingdings"/>
              <a:buChar char=""/>
              <a:tabLst>
                <a:tab pos="1002665" algn="l"/>
              </a:tabLst>
            </a:pPr>
            <a:r>
              <a:rPr lang="en-GB" sz="3000" spc="-10" dirty="0">
                <a:solidFill>
                  <a:srgbClr val="224464"/>
                </a:solidFill>
                <a:latin typeface="Calibri"/>
                <a:cs typeface="Calibri"/>
              </a:rPr>
              <a:t>HTTP/2</a:t>
            </a:r>
            <a:r>
              <a:rPr lang="en-GB" sz="3000" spc="-150" dirty="0">
                <a:solidFill>
                  <a:srgbClr val="224464"/>
                </a:solidFill>
                <a:latin typeface="Calibri"/>
                <a:cs typeface="Calibri"/>
              </a:rPr>
              <a:t> </a:t>
            </a:r>
            <a:r>
              <a:rPr lang="en-GB" sz="3000" spc="-10" dirty="0">
                <a:solidFill>
                  <a:srgbClr val="224464"/>
                </a:solidFill>
                <a:latin typeface="Calibri"/>
                <a:cs typeface="Calibri"/>
              </a:rPr>
              <a:t>Multiplexing</a:t>
            </a:r>
            <a:endParaRPr lang="en-GB" sz="3000" dirty="0">
              <a:latin typeface="Calibri"/>
              <a:cs typeface="Calibri"/>
            </a:endParaRPr>
          </a:p>
          <a:p>
            <a:pPr marL="1002665" lvl="1" indent="-380365">
              <a:lnSpc>
                <a:spcPct val="100000"/>
              </a:lnSpc>
              <a:spcBef>
                <a:spcPts val="1380"/>
              </a:spcBef>
              <a:buFont typeface="Wingdings"/>
              <a:buChar char=""/>
              <a:tabLst>
                <a:tab pos="1002665" algn="l"/>
              </a:tabLst>
            </a:pPr>
            <a:r>
              <a:rPr lang="en-GB" sz="3000" spc="-10" dirty="0">
                <a:solidFill>
                  <a:srgbClr val="224464"/>
                </a:solidFill>
                <a:latin typeface="Calibri"/>
                <a:cs typeface="Calibri"/>
              </a:rPr>
              <a:t>HTTP/2</a:t>
            </a:r>
            <a:r>
              <a:rPr lang="en-GB" sz="3000" spc="-105" dirty="0">
                <a:solidFill>
                  <a:srgbClr val="224464"/>
                </a:solidFill>
                <a:latin typeface="Calibri"/>
                <a:cs typeface="Calibri"/>
              </a:rPr>
              <a:t> </a:t>
            </a:r>
            <a:r>
              <a:rPr lang="en-GB" sz="3000" dirty="0">
                <a:solidFill>
                  <a:srgbClr val="224464"/>
                </a:solidFill>
                <a:latin typeface="Calibri"/>
                <a:cs typeface="Calibri"/>
              </a:rPr>
              <a:t>Header</a:t>
            </a:r>
            <a:r>
              <a:rPr lang="en-GB" sz="3000" spc="-100" dirty="0">
                <a:solidFill>
                  <a:srgbClr val="224464"/>
                </a:solidFill>
                <a:latin typeface="Calibri"/>
                <a:cs typeface="Calibri"/>
              </a:rPr>
              <a:t> </a:t>
            </a:r>
            <a:r>
              <a:rPr lang="en-GB" sz="3000" spc="-10" dirty="0">
                <a:solidFill>
                  <a:srgbClr val="224464"/>
                </a:solidFill>
                <a:latin typeface="Calibri"/>
                <a:cs typeface="Calibri"/>
              </a:rPr>
              <a:t>Compression</a:t>
            </a:r>
            <a:endParaRPr lang="en-GB" sz="3000" dirty="0">
              <a:latin typeface="Calibri"/>
              <a:cs typeface="Calibri"/>
            </a:endParaRPr>
          </a:p>
          <a:p>
            <a:pPr marL="1002665" lvl="1" indent="-380365">
              <a:lnSpc>
                <a:spcPct val="100000"/>
              </a:lnSpc>
              <a:spcBef>
                <a:spcPts val="1380"/>
              </a:spcBef>
              <a:buFont typeface="Wingdings"/>
              <a:buChar char=""/>
              <a:tabLst>
                <a:tab pos="1002665" algn="l"/>
              </a:tabLst>
            </a:pPr>
            <a:r>
              <a:rPr lang="en-GB" sz="3000" spc="-10" dirty="0">
                <a:solidFill>
                  <a:srgbClr val="224464"/>
                </a:solidFill>
                <a:latin typeface="Calibri"/>
                <a:cs typeface="Calibri"/>
              </a:rPr>
              <a:t>HTTP/2</a:t>
            </a:r>
            <a:r>
              <a:rPr lang="en-GB" sz="3000" spc="-90" dirty="0">
                <a:solidFill>
                  <a:srgbClr val="224464"/>
                </a:solidFill>
                <a:latin typeface="Calibri"/>
                <a:cs typeface="Calibri"/>
              </a:rPr>
              <a:t> </a:t>
            </a:r>
            <a:r>
              <a:rPr lang="en-GB" sz="3000" dirty="0">
                <a:solidFill>
                  <a:srgbClr val="224464"/>
                </a:solidFill>
                <a:latin typeface="Calibri"/>
                <a:cs typeface="Calibri"/>
              </a:rPr>
              <a:t>Server</a:t>
            </a:r>
            <a:r>
              <a:rPr lang="en-GB" sz="3000" spc="-105" dirty="0">
                <a:solidFill>
                  <a:srgbClr val="224464"/>
                </a:solidFill>
                <a:latin typeface="Calibri"/>
                <a:cs typeface="Calibri"/>
              </a:rPr>
              <a:t> </a:t>
            </a:r>
            <a:r>
              <a:rPr lang="en-GB" sz="3000" spc="-20" dirty="0">
                <a:solidFill>
                  <a:srgbClr val="224464"/>
                </a:solidFill>
                <a:latin typeface="Calibri"/>
                <a:cs typeface="Calibri"/>
              </a:rPr>
              <a:t>Push</a:t>
            </a:r>
            <a:endParaRPr lang="en-GB" sz="3000" dirty="0">
              <a:latin typeface="Calibri"/>
              <a:cs typeface="Calibri"/>
            </a:endParaRPr>
          </a:p>
          <a:p>
            <a:endParaRPr lang="en-BG" dirty="0"/>
          </a:p>
        </p:txBody>
      </p:sp>
      <p:sp>
        <p:nvSpPr>
          <p:cNvPr id="4" name="Slide Number Placeholder 3">
            <a:extLst>
              <a:ext uri="{FF2B5EF4-FFF2-40B4-BE49-F238E27FC236}">
                <a16:creationId xmlns:a16="http://schemas.microsoft.com/office/drawing/2014/main" id="{34339BD6-D482-9620-57FA-9B46F0DA3CBC}"/>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102</a:t>
            </a:fld>
            <a:endParaRPr lang="en-US" dirty="0">
              <a:solidFill>
                <a:prstClr val="white">
                  <a:tint val="75000"/>
                </a:prstClr>
              </a:solidFill>
            </a:endParaRPr>
          </a:p>
        </p:txBody>
      </p:sp>
    </p:spTree>
    <p:extLst>
      <p:ext uri="{BB962C8B-B14F-4D97-AF65-F5344CB8AC3E}">
        <p14:creationId xmlns:p14="http://schemas.microsoft.com/office/powerpoint/2010/main" val="19334831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FF1B-6949-3AD9-ED31-6AE333007207}"/>
              </a:ext>
            </a:extLst>
          </p:cNvPr>
          <p:cNvSpPr>
            <a:spLocks noGrp="1"/>
          </p:cNvSpPr>
          <p:nvPr>
            <p:ph type="title"/>
          </p:nvPr>
        </p:nvSpPr>
        <p:spPr/>
        <p:txBody>
          <a:bodyPr/>
          <a:lstStyle/>
          <a:p>
            <a:r>
              <a:rPr lang="en-GB" dirty="0"/>
              <a:t>HTTP/2</a:t>
            </a:r>
            <a:r>
              <a:rPr lang="en-GB" spc="-200" dirty="0"/>
              <a:t> </a:t>
            </a:r>
            <a:r>
              <a:rPr lang="en-GB" spc="-10" dirty="0"/>
              <a:t>Multiplexing</a:t>
            </a:r>
            <a:endParaRPr lang="en-BG" dirty="0"/>
          </a:p>
        </p:txBody>
      </p:sp>
      <p:sp>
        <p:nvSpPr>
          <p:cNvPr id="3" name="Content Placeholder 2">
            <a:extLst>
              <a:ext uri="{FF2B5EF4-FFF2-40B4-BE49-F238E27FC236}">
                <a16:creationId xmlns:a16="http://schemas.microsoft.com/office/drawing/2014/main" id="{0D4118AF-7229-2661-0544-5DB770D5B3DB}"/>
              </a:ext>
            </a:extLst>
          </p:cNvPr>
          <p:cNvSpPr>
            <a:spLocks noGrp="1"/>
          </p:cNvSpPr>
          <p:nvPr>
            <p:ph idx="1"/>
          </p:nvPr>
        </p:nvSpPr>
        <p:spPr/>
        <p:txBody>
          <a:bodyPr/>
          <a:lstStyle/>
          <a:p>
            <a:r>
              <a:rPr lang="en-GB" sz="2800" dirty="0">
                <a:solidFill>
                  <a:srgbClr val="224464"/>
                </a:solidFill>
                <a:latin typeface="Calibri"/>
                <a:cs typeface="Calibri"/>
              </a:rPr>
              <a:t>The</a:t>
            </a:r>
            <a:r>
              <a:rPr lang="en-GB" sz="2800" spc="-60" dirty="0">
                <a:solidFill>
                  <a:srgbClr val="224464"/>
                </a:solidFill>
                <a:latin typeface="Calibri"/>
                <a:cs typeface="Calibri"/>
              </a:rPr>
              <a:t> </a:t>
            </a:r>
            <a:r>
              <a:rPr lang="en-GB" sz="2800" dirty="0">
                <a:solidFill>
                  <a:srgbClr val="224464"/>
                </a:solidFill>
                <a:latin typeface="Calibri"/>
                <a:cs typeface="Calibri"/>
              </a:rPr>
              <a:t>art</a:t>
            </a:r>
            <a:r>
              <a:rPr lang="en-GB" sz="2800" spc="-70" dirty="0">
                <a:solidFill>
                  <a:srgbClr val="224464"/>
                </a:solidFill>
                <a:latin typeface="Calibri"/>
                <a:cs typeface="Calibri"/>
              </a:rPr>
              <a:t> </a:t>
            </a:r>
            <a:r>
              <a:rPr lang="en-GB" sz="2800" dirty="0">
                <a:solidFill>
                  <a:srgbClr val="224464"/>
                </a:solidFill>
                <a:latin typeface="Calibri"/>
                <a:cs typeface="Calibri"/>
              </a:rPr>
              <a:t>of</a:t>
            </a:r>
            <a:r>
              <a:rPr lang="en-GB" sz="2800" spc="-60" dirty="0">
                <a:solidFill>
                  <a:srgbClr val="224464"/>
                </a:solidFill>
                <a:latin typeface="Calibri"/>
                <a:cs typeface="Calibri"/>
              </a:rPr>
              <a:t> </a:t>
            </a:r>
            <a:r>
              <a:rPr lang="en-GB" sz="2800" dirty="0">
                <a:solidFill>
                  <a:srgbClr val="224464"/>
                </a:solidFill>
                <a:latin typeface="Calibri"/>
                <a:cs typeface="Calibri"/>
              </a:rPr>
              <a:t>handling</a:t>
            </a:r>
            <a:r>
              <a:rPr lang="en-GB" sz="2800" spc="-15" dirty="0">
                <a:solidFill>
                  <a:srgbClr val="224464"/>
                </a:solidFill>
                <a:latin typeface="Calibri"/>
                <a:cs typeface="Calibri"/>
              </a:rPr>
              <a:t> </a:t>
            </a:r>
            <a:r>
              <a:rPr lang="en-GB" sz="2800" dirty="0">
                <a:solidFill>
                  <a:srgbClr val="224464"/>
                </a:solidFill>
                <a:latin typeface="Calibri"/>
                <a:cs typeface="Calibri"/>
              </a:rPr>
              <a:t>multiple</a:t>
            </a:r>
            <a:r>
              <a:rPr lang="en-GB" sz="2800" spc="-35" dirty="0">
                <a:solidFill>
                  <a:srgbClr val="224464"/>
                </a:solidFill>
                <a:latin typeface="Calibri"/>
                <a:cs typeface="Calibri"/>
              </a:rPr>
              <a:t> </a:t>
            </a:r>
            <a:r>
              <a:rPr lang="en-GB" sz="2800" dirty="0">
                <a:solidFill>
                  <a:srgbClr val="224464"/>
                </a:solidFill>
                <a:latin typeface="Calibri"/>
                <a:cs typeface="Calibri"/>
              </a:rPr>
              <a:t>streams</a:t>
            </a:r>
            <a:r>
              <a:rPr lang="en-GB" sz="2800" spc="-60" dirty="0">
                <a:solidFill>
                  <a:srgbClr val="224464"/>
                </a:solidFill>
                <a:latin typeface="Calibri"/>
                <a:cs typeface="Calibri"/>
              </a:rPr>
              <a:t> </a:t>
            </a:r>
            <a:r>
              <a:rPr lang="en-GB" sz="2800" dirty="0">
                <a:solidFill>
                  <a:srgbClr val="224464"/>
                </a:solidFill>
                <a:latin typeface="Calibri"/>
                <a:cs typeface="Calibri"/>
              </a:rPr>
              <a:t>over</a:t>
            </a:r>
            <a:r>
              <a:rPr lang="en-GB" sz="2800" spc="-80" dirty="0">
                <a:solidFill>
                  <a:srgbClr val="224464"/>
                </a:solidFill>
                <a:latin typeface="Calibri"/>
                <a:cs typeface="Calibri"/>
              </a:rPr>
              <a:t> </a:t>
            </a:r>
            <a:r>
              <a:rPr lang="en-GB" sz="2800" dirty="0">
                <a:solidFill>
                  <a:srgbClr val="224464"/>
                </a:solidFill>
                <a:latin typeface="Calibri"/>
                <a:cs typeface="Calibri"/>
              </a:rPr>
              <a:t>a</a:t>
            </a:r>
            <a:r>
              <a:rPr lang="en-GB" sz="2800" spc="-70" dirty="0">
                <a:solidFill>
                  <a:srgbClr val="224464"/>
                </a:solidFill>
                <a:latin typeface="Calibri"/>
                <a:cs typeface="Calibri"/>
              </a:rPr>
              <a:t> </a:t>
            </a:r>
            <a:r>
              <a:rPr lang="en-GB" sz="2800" b="1" dirty="0">
                <a:solidFill>
                  <a:srgbClr val="FF9F00"/>
                </a:solidFill>
                <a:latin typeface="Calibri"/>
                <a:cs typeface="Calibri"/>
              </a:rPr>
              <a:t>single</a:t>
            </a:r>
            <a:r>
              <a:rPr lang="en-GB" sz="2800" b="1" spc="-95" dirty="0">
                <a:solidFill>
                  <a:srgbClr val="FF9F00"/>
                </a:solidFill>
                <a:latin typeface="Calibri"/>
                <a:cs typeface="Calibri"/>
              </a:rPr>
              <a:t> </a:t>
            </a:r>
            <a:r>
              <a:rPr lang="en-GB" sz="2800" dirty="0">
                <a:solidFill>
                  <a:srgbClr val="224464"/>
                </a:solidFill>
                <a:latin typeface="Calibri"/>
                <a:cs typeface="Calibri"/>
              </a:rPr>
              <a:t>TCP</a:t>
            </a:r>
            <a:r>
              <a:rPr lang="en-GB" sz="2800" spc="-55" dirty="0">
                <a:solidFill>
                  <a:srgbClr val="224464"/>
                </a:solidFill>
                <a:latin typeface="Calibri"/>
                <a:cs typeface="Calibri"/>
              </a:rPr>
              <a:t> </a:t>
            </a:r>
            <a:r>
              <a:rPr lang="en-GB" sz="2800" spc="-10" dirty="0">
                <a:solidFill>
                  <a:srgbClr val="224464"/>
                </a:solidFill>
                <a:latin typeface="Calibri"/>
                <a:cs typeface="Calibri"/>
              </a:rPr>
              <a:t>connection.</a:t>
            </a:r>
            <a:endParaRPr lang="en-GB" sz="2800" dirty="0">
              <a:latin typeface="Calibri"/>
              <a:cs typeface="Calibri"/>
            </a:endParaRPr>
          </a:p>
          <a:p>
            <a:endParaRPr lang="en-BG" dirty="0"/>
          </a:p>
        </p:txBody>
      </p:sp>
      <p:sp>
        <p:nvSpPr>
          <p:cNvPr id="4" name="Slide Number Placeholder 3">
            <a:extLst>
              <a:ext uri="{FF2B5EF4-FFF2-40B4-BE49-F238E27FC236}">
                <a16:creationId xmlns:a16="http://schemas.microsoft.com/office/drawing/2014/main" id="{802E2F3F-DE92-8ECE-7257-61E417245439}"/>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103</a:t>
            </a:fld>
            <a:endParaRPr lang="en-US" dirty="0">
              <a:solidFill>
                <a:prstClr val="white">
                  <a:tint val="75000"/>
                </a:prstClr>
              </a:solidFill>
            </a:endParaRPr>
          </a:p>
        </p:txBody>
      </p:sp>
      <p:pic>
        <p:nvPicPr>
          <p:cNvPr id="5" name="object 7">
            <a:extLst>
              <a:ext uri="{FF2B5EF4-FFF2-40B4-BE49-F238E27FC236}">
                <a16:creationId xmlns:a16="http://schemas.microsoft.com/office/drawing/2014/main" id="{0943CCF7-8FAE-CDF7-CD56-B20B4FC0E790}"/>
              </a:ext>
            </a:extLst>
          </p:cNvPr>
          <p:cNvPicPr/>
          <p:nvPr/>
        </p:nvPicPr>
        <p:blipFill>
          <a:blip r:embed="rId3" cstate="print"/>
          <a:stretch>
            <a:fillRect/>
          </a:stretch>
        </p:blipFill>
        <p:spPr>
          <a:xfrm>
            <a:off x="2817812" y="2667001"/>
            <a:ext cx="7161788" cy="3276600"/>
          </a:xfrm>
          <a:prstGeom prst="rect">
            <a:avLst/>
          </a:prstGeom>
        </p:spPr>
      </p:pic>
    </p:spTree>
    <p:extLst>
      <p:ext uri="{BB962C8B-B14F-4D97-AF65-F5344CB8AC3E}">
        <p14:creationId xmlns:p14="http://schemas.microsoft.com/office/powerpoint/2010/main" val="40667877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7260-325C-BF3C-49C5-8FE1EEA3E958}"/>
              </a:ext>
            </a:extLst>
          </p:cNvPr>
          <p:cNvSpPr>
            <a:spLocks noGrp="1"/>
          </p:cNvSpPr>
          <p:nvPr>
            <p:ph type="title"/>
          </p:nvPr>
        </p:nvSpPr>
        <p:spPr/>
        <p:txBody>
          <a:bodyPr/>
          <a:lstStyle/>
          <a:p>
            <a:r>
              <a:rPr lang="en-BG" dirty="0"/>
              <a:t>HTTP1 vs HTTP2</a:t>
            </a:r>
          </a:p>
        </p:txBody>
      </p:sp>
      <p:pic>
        <p:nvPicPr>
          <p:cNvPr id="5" name="Content Placeholder 4">
            <a:extLst>
              <a:ext uri="{FF2B5EF4-FFF2-40B4-BE49-F238E27FC236}">
                <a16:creationId xmlns:a16="http://schemas.microsoft.com/office/drawing/2014/main" id="{482D71F8-6F3C-DB8F-38CE-178F4E43FA23}"/>
              </a:ext>
            </a:extLst>
          </p:cNvPr>
          <p:cNvPicPr>
            <a:picLocks noGrp="1" noChangeAspect="1"/>
          </p:cNvPicPr>
          <p:nvPr>
            <p:ph idx="1"/>
          </p:nvPr>
        </p:nvPicPr>
        <p:blipFill>
          <a:blip r:embed="rId2"/>
          <a:stretch>
            <a:fillRect/>
          </a:stretch>
        </p:blipFill>
        <p:spPr>
          <a:xfrm>
            <a:off x="4295143" y="1825625"/>
            <a:ext cx="3598539" cy="4351338"/>
          </a:xfrm>
          <a:prstGeom prst="rect">
            <a:avLst/>
          </a:prstGeom>
        </p:spPr>
      </p:pic>
      <p:sp>
        <p:nvSpPr>
          <p:cNvPr id="4" name="Slide Number Placeholder 3">
            <a:extLst>
              <a:ext uri="{FF2B5EF4-FFF2-40B4-BE49-F238E27FC236}">
                <a16:creationId xmlns:a16="http://schemas.microsoft.com/office/drawing/2014/main" id="{C74E9BAA-03B6-5F23-9EC0-80A2468EC20E}"/>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104</a:t>
            </a:fld>
            <a:endParaRPr lang="en-US" dirty="0">
              <a:solidFill>
                <a:prstClr val="white">
                  <a:tint val="75000"/>
                </a:prstClr>
              </a:solidFill>
            </a:endParaRPr>
          </a:p>
        </p:txBody>
      </p:sp>
    </p:spTree>
    <p:extLst>
      <p:ext uri="{BB962C8B-B14F-4D97-AF65-F5344CB8AC3E}">
        <p14:creationId xmlns:p14="http://schemas.microsoft.com/office/powerpoint/2010/main" val="13820277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7E9CC-13F3-52BD-EE8E-305F46C36691}"/>
              </a:ext>
            </a:extLst>
          </p:cNvPr>
          <p:cNvSpPr>
            <a:spLocks noGrp="1"/>
          </p:cNvSpPr>
          <p:nvPr>
            <p:ph type="title"/>
          </p:nvPr>
        </p:nvSpPr>
        <p:spPr/>
        <p:txBody>
          <a:bodyPr/>
          <a:lstStyle/>
          <a:p>
            <a:r>
              <a:rPr lang="en-GB" spc="-20" dirty="0"/>
              <a:t>HTTP/2</a:t>
            </a:r>
            <a:endParaRPr lang="en-BG" dirty="0"/>
          </a:p>
        </p:txBody>
      </p:sp>
      <p:sp>
        <p:nvSpPr>
          <p:cNvPr id="3" name="Content Placeholder 2">
            <a:extLst>
              <a:ext uri="{FF2B5EF4-FFF2-40B4-BE49-F238E27FC236}">
                <a16:creationId xmlns:a16="http://schemas.microsoft.com/office/drawing/2014/main" id="{6B6F8970-22AC-3E5D-D0FC-EFFEA248CF1B}"/>
              </a:ext>
            </a:extLst>
          </p:cNvPr>
          <p:cNvSpPr>
            <a:spLocks noGrp="1"/>
          </p:cNvSpPr>
          <p:nvPr>
            <p:ph idx="1"/>
          </p:nvPr>
        </p:nvSpPr>
        <p:spPr/>
        <p:txBody>
          <a:bodyPr/>
          <a:lstStyle/>
          <a:p>
            <a:r>
              <a:rPr lang="en-GB" sz="2800" b="1" dirty="0">
                <a:solidFill>
                  <a:srgbClr val="FF9F00"/>
                </a:solidFill>
                <a:latin typeface="Calibri"/>
                <a:cs typeface="Calibri"/>
              </a:rPr>
              <a:t>HTTP/2</a:t>
            </a:r>
            <a:r>
              <a:rPr lang="en-GB" sz="2800" b="1" spc="-105" dirty="0">
                <a:solidFill>
                  <a:srgbClr val="FF9F00"/>
                </a:solidFill>
                <a:latin typeface="Calibri"/>
                <a:cs typeface="Calibri"/>
              </a:rPr>
              <a:t> </a:t>
            </a:r>
            <a:r>
              <a:rPr lang="en-GB" sz="2800" dirty="0">
                <a:solidFill>
                  <a:srgbClr val="224464"/>
                </a:solidFill>
                <a:latin typeface="Calibri"/>
                <a:cs typeface="Calibri"/>
              </a:rPr>
              <a:t>maintains</a:t>
            </a:r>
            <a:r>
              <a:rPr lang="en-GB" sz="2800" spc="-105" dirty="0">
                <a:solidFill>
                  <a:srgbClr val="224464"/>
                </a:solidFill>
                <a:latin typeface="Calibri"/>
                <a:cs typeface="Calibri"/>
              </a:rPr>
              <a:t> </a:t>
            </a:r>
            <a:r>
              <a:rPr lang="en-GB" sz="2800" dirty="0">
                <a:solidFill>
                  <a:srgbClr val="224464"/>
                </a:solidFill>
                <a:latin typeface="Calibri"/>
                <a:cs typeface="Calibri"/>
              </a:rPr>
              <a:t>a</a:t>
            </a:r>
            <a:r>
              <a:rPr lang="en-GB" sz="2800" spc="-105" dirty="0">
                <a:solidFill>
                  <a:srgbClr val="224464"/>
                </a:solidFill>
                <a:latin typeface="Calibri"/>
                <a:cs typeface="Calibri"/>
              </a:rPr>
              <a:t> </a:t>
            </a:r>
            <a:r>
              <a:rPr lang="en-GB" sz="2800" b="1" spc="-20" dirty="0">
                <a:solidFill>
                  <a:srgbClr val="FF9F00"/>
                </a:solidFill>
                <a:latin typeface="Calibri"/>
                <a:cs typeface="Calibri"/>
              </a:rPr>
              <a:t>HTTP </a:t>
            </a:r>
            <a:r>
              <a:rPr lang="en-GB" sz="2800" b="1" dirty="0">
                <a:solidFill>
                  <a:srgbClr val="FF9F00"/>
                </a:solidFill>
                <a:latin typeface="Calibri"/>
                <a:cs typeface="Calibri"/>
              </a:rPr>
              <a:t>Header</a:t>
            </a:r>
            <a:r>
              <a:rPr lang="en-GB" sz="2800" b="1" spc="-110" dirty="0">
                <a:solidFill>
                  <a:srgbClr val="FF9F00"/>
                </a:solidFill>
                <a:latin typeface="Calibri"/>
                <a:cs typeface="Calibri"/>
              </a:rPr>
              <a:t> </a:t>
            </a:r>
            <a:r>
              <a:rPr lang="en-GB" sz="2800" b="1" spc="-30" dirty="0">
                <a:solidFill>
                  <a:srgbClr val="FF9F00"/>
                </a:solidFill>
                <a:latin typeface="Calibri"/>
                <a:cs typeface="Calibri"/>
              </a:rPr>
              <a:t>Table</a:t>
            </a:r>
            <a:r>
              <a:rPr lang="en-GB" sz="2800" b="1" spc="-75" dirty="0">
                <a:solidFill>
                  <a:srgbClr val="FF9F00"/>
                </a:solidFill>
                <a:latin typeface="Calibri"/>
                <a:cs typeface="Calibri"/>
              </a:rPr>
              <a:t> </a:t>
            </a:r>
            <a:r>
              <a:rPr lang="en-GB" sz="2800" spc="-10" dirty="0">
                <a:solidFill>
                  <a:srgbClr val="224464"/>
                </a:solidFill>
                <a:latin typeface="Calibri"/>
                <a:cs typeface="Calibri"/>
              </a:rPr>
              <a:t>across</a:t>
            </a:r>
            <a:endParaRPr lang="en-GB" sz="2800" dirty="0">
              <a:latin typeface="Calibri"/>
              <a:cs typeface="Calibri"/>
            </a:endParaRPr>
          </a:p>
          <a:p>
            <a:pPr marL="88969" indent="0">
              <a:lnSpc>
                <a:spcPct val="100000"/>
              </a:lnSpc>
              <a:spcBef>
                <a:spcPts val="1480"/>
              </a:spcBef>
              <a:buNone/>
            </a:pPr>
            <a:r>
              <a:rPr lang="en-GB" sz="2800" spc="-10" dirty="0">
                <a:solidFill>
                  <a:srgbClr val="224464"/>
                </a:solidFill>
                <a:latin typeface="Calibri"/>
                <a:cs typeface="Calibri"/>
              </a:rPr>
              <a:t>Requests –when new header comes is added</a:t>
            </a:r>
          </a:p>
          <a:p>
            <a:pPr marL="88969" indent="0">
              <a:lnSpc>
                <a:spcPct val="100000"/>
              </a:lnSpc>
              <a:spcBef>
                <a:spcPts val="1480"/>
              </a:spcBef>
              <a:buNone/>
            </a:pPr>
            <a:r>
              <a:rPr lang="en-GB" sz="2800" spc="-10" dirty="0">
                <a:solidFill>
                  <a:srgbClr val="224464"/>
                </a:solidFill>
                <a:latin typeface="Calibri"/>
                <a:cs typeface="Calibri"/>
              </a:rPr>
              <a:t>Optimizes</a:t>
            </a:r>
            <a:r>
              <a:rPr lang="en-GB" sz="2800" spc="-90" dirty="0">
                <a:solidFill>
                  <a:srgbClr val="224464"/>
                </a:solidFill>
                <a:latin typeface="Calibri"/>
                <a:cs typeface="Calibri"/>
              </a:rPr>
              <a:t> </a:t>
            </a:r>
            <a:r>
              <a:rPr lang="en-GB" sz="2800" spc="-10" dirty="0">
                <a:solidFill>
                  <a:srgbClr val="224464"/>
                </a:solidFill>
                <a:latin typeface="Calibri"/>
                <a:cs typeface="Calibri"/>
              </a:rPr>
              <a:t>communication drastically.</a:t>
            </a:r>
            <a:endParaRPr lang="en-GB" sz="2800" dirty="0">
              <a:latin typeface="Calibri"/>
              <a:cs typeface="Calibri"/>
            </a:endParaRPr>
          </a:p>
          <a:p>
            <a:pPr marL="316865" indent="-304165">
              <a:lnSpc>
                <a:spcPct val="100000"/>
              </a:lnSpc>
              <a:spcBef>
                <a:spcPts val="1380"/>
              </a:spcBef>
              <a:buFont typeface="Wingdings"/>
              <a:buChar char=""/>
              <a:tabLst>
                <a:tab pos="316865" algn="l"/>
              </a:tabLst>
            </a:pPr>
            <a:r>
              <a:rPr lang="en-GB" sz="2800" dirty="0">
                <a:solidFill>
                  <a:srgbClr val="224464"/>
                </a:solidFill>
                <a:latin typeface="Calibri"/>
                <a:cs typeface="Calibri"/>
              </a:rPr>
              <a:t>The</a:t>
            </a:r>
            <a:r>
              <a:rPr lang="en-GB" sz="2800" spc="-65" dirty="0">
                <a:solidFill>
                  <a:srgbClr val="224464"/>
                </a:solidFill>
                <a:latin typeface="Calibri"/>
                <a:cs typeface="Calibri"/>
              </a:rPr>
              <a:t> </a:t>
            </a:r>
            <a:r>
              <a:rPr lang="en-GB" sz="2800" dirty="0">
                <a:solidFill>
                  <a:srgbClr val="224464"/>
                </a:solidFill>
                <a:latin typeface="Calibri"/>
                <a:cs typeface="Calibri"/>
              </a:rPr>
              <a:t>process</a:t>
            </a:r>
            <a:r>
              <a:rPr lang="en-GB" sz="2800" spc="-40" dirty="0">
                <a:solidFill>
                  <a:srgbClr val="224464"/>
                </a:solidFill>
                <a:latin typeface="Calibri"/>
                <a:cs typeface="Calibri"/>
              </a:rPr>
              <a:t> </a:t>
            </a:r>
            <a:r>
              <a:rPr lang="en-GB" sz="2800" dirty="0">
                <a:solidFill>
                  <a:srgbClr val="224464"/>
                </a:solidFill>
                <a:latin typeface="Calibri"/>
                <a:cs typeface="Calibri"/>
              </a:rPr>
              <a:t>is</a:t>
            </a:r>
            <a:r>
              <a:rPr lang="en-GB" sz="2800" spc="-50" dirty="0">
                <a:solidFill>
                  <a:srgbClr val="224464"/>
                </a:solidFill>
                <a:latin typeface="Calibri"/>
                <a:cs typeface="Calibri"/>
              </a:rPr>
              <a:t> </a:t>
            </a:r>
            <a:r>
              <a:rPr lang="en-GB" sz="2800" dirty="0">
                <a:solidFill>
                  <a:srgbClr val="224464"/>
                </a:solidFill>
                <a:latin typeface="Calibri"/>
                <a:cs typeface="Calibri"/>
              </a:rPr>
              <a:t>essentially</a:t>
            </a:r>
            <a:r>
              <a:rPr lang="en-GB" sz="2800" spc="-45" dirty="0">
                <a:solidFill>
                  <a:srgbClr val="224464"/>
                </a:solidFill>
                <a:latin typeface="Calibri"/>
                <a:cs typeface="Calibri"/>
              </a:rPr>
              <a:t> </a:t>
            </a:r>
            <a:r>
              <a:rPr lang="en-GB" sz="2800" spc="-50" dirty="0">
                <a:solidFill>
                  <a:srgbClr val="224464"/>
                </a:solidFill>
                <a:latin typeface="Calibri"/>
                <a:cs typeface="Calibri"/>
              </a:rPr>
              <a:t>a</a:t>
            </a:r>
            <a:endParaRPr lang="en-GB" sz="2800" dirty="0">
              <a:latin typeface="Calibri"/>
              <a:cs typeface="Calibri"/>
            </a:endParaRPr>
          </a:p>
          <a:p>
            <a:pPr marL="316865" indent="-304165">
              <a:lnSpc>
                <a:spcPct val="100000"/>
              </a:lnSpc>
              <a:spcBef>
                <a:spcPts val="1380"/>
              </a:spcBef>
              <a:buFont typeface="Wingdings"/>
              <a:buChar char=""/>
              <a:tabLst>
                <a:tab pos="316865" algn="l"/>
              </a:tabLst>
            </a:pPr>
            <a:r>
              <a:rPr lang="en-GB" sz="2800" b="1" spc="-20" dirty="0">
                <a:solidFill>
                  <a:srgbClr val="FF9F00"/>
                </a:solidFill>
                <a:latin typeface="Calibri"/>
                <a:cs typeface="Calibri"/>
              </a:rPr>
              <a:t>de-</a:t>
            </a:r>
            <a:r>
              <a:rPr lang="en-GB" sz="2800" b="1" spc="-10" dirty="0">
                <a:solidFill>
                  <a:srgbClr val="FF9F00"/>
                </a:solidFill>
                <a:latin typeface="Calibri"/>
                <a:cs typeface="Calibri"/>
              </a:rPr>
              <a:t>duplication</a:t>
            </a:r>
            <a:r>
              <a:rPr lang="en-GB" sz="2800" spc="-10" dirty="0">
                <a:solidFill>
                  <a:srgbClr val="224464"/>
                </a:solidFill>
                <a:latin typeface="Calibri"/>
                <a:cs typeface="Calibri"/>
              </a:rPr>
              <a:t>,</a:t>
            </a:r>
            <a:r>
              <a:rPr lang="en-GB" sz="2800" spc="-80" dirty="0">
                <a:solidFill>
                  <a:srgbClr val="224464"/>
                </a:solidFill>
                <a:latin typeface="Calibri"/>
                <a:cs typeface="Calibri"/>
              </a:rPr>
              <a:t> </a:t>
            </a:r>
            <a:r>
              <a:rPr lang="en-GB" sz="2800" dirty="0">
                <a:solidFill>
                  <a:srgbClr val="224464"/>
                </a:solidFill>
                <a:latin typeface="Calibri"/>
                <a:cs typeface="Calibri"/>
              </a:rPr>
              <a:t>rather</a:t>
            </a:r>
            <a:r>
              <a:rPr lang="en-GB" sz="2800" spc="-90" dirty="0">
                <a:solidFill>
                  <a:srgbClr val="224464"/>
                </a:solidFill>
                <a:latin typeface="Calibri"/>
                <a:cs typeface="Calibri"/>
              </a:rPr>
              <a:t> </a:t>
            </a:r>
            <a:r>
              <a:rPr lang="en-GB" sz="2800" spc="-20" dirty="0">
                <a:solidFill>
                  <a:srgbClr val="224464"/>
                </a:solidFill>
                <a:latin typeface="Calibri"/>
                <a:cs typeface="Calibri"/>
              </a:rPr>
              <a:t>than </a:t>
            </a:r>
            <a:r>
              <a:rPr lang="en-GB" sz="2800" spc="-10" dirty="0">
                <a:solidFill>
                  <a:srgbClr val="224464"/>
                </a:solidFill>
                <a:latin typeface="Calibri"/>
                <a:cs typeface="Calibri"/>
              </a:rPr>
              <a:t>compression</a:t>
            </a:r>
          </a:p>
          <a:p>
            <a:pPr marL="12700" indent="0">
              <a:lnSpc>
                <a:spcPct val="100000"/>
              </a:lnSpc>
              <a:spcBef>
                <a:spcPts val="1380"/>
              </a:spcBef>
              <a:buNone/>
              <a:tabLst>
                <a:tab pos="316865" algn="l"/>
              </a:tabLst>
            </a:pPr>
            <a:r>
              <a:rPr lang="en-GB" sz="2800" spc="-10" dirty="0">
                <a:solidFill>
                  <a:srgbClr val="224464"/>
                </a:solidFill>
                <a:latin typeface="Calibri"/>
                <a:cs typeface="Calibri"/>
              </a:rPr>
              <a:t>Avoids repeatedly sending headers</a:t>
            </a:r>
          </a:p>
          <a:p>
            <a:pPr marL="12700" indent="0">
              <a:lnSpc>
                <a:spcPct val="100000"/>
              </a:lnSpc>
              <a:spcBef>
                <a:spcPts val="1380"/>
              </a:spcBef>
              <a:buNone/>
              <a:tabLst>
                <a:tab pos="316865" algn="l"/>
              </a:tabLst>
            </a:pPr>
            <a:r>
              <a:rPr lang="en-GB" sz="2800" spc="-10" dirty="0">
                <a:solidFill>
                  <a:srgbClr val="224464"/>
                </a:solidFill>
                <a:latin typeface="Calibri"/>
                <a:cs typeface="Calibri"/>
              </a:rPr>
              <a:t>(User-</a:t>
            </a:r>
            <a:r>
              <a:rPr lang="en-GB" sz="2800" spc="-10" dirty="0" err="1">
                <a:solidFill>
                  <a:srgbClr val="224464"/>
                </a:solidFill>
                <a:latin typeface="Calibri"/>
                <a:cs typeface="Calibri"/>
              </a:rPr>
              <a:t>Agent,Host</a:t>
            </a:r>
            <a:r>
              <a:rPr lang="en-GB" sz="2800" spc="-10" dirty="0">
                <a:solidFill>
                  <a:srgbClr val="224464"/>
                </a:solidFill>
                <a:latin typeface="Calibri"/>
                <a:cs typeface="Calibri"/>
              </a:rPr>
              <a:t> for every request) .</a:t>
            </a:r>
            <a:endParaRPr lang="en-GB" sz="2800" dirty="0">
              <a:latin typeface="Calibri"/>
              <a:cs typeface="Calibri"/>
            </a:endParaRPr>
          </a:p>
          <a:p>
            <a:pPr marL="316865" indent="-304165">
              <a:lnSpc>
                <a:spcPct val="100000"/>
              </a:lnSpc>
              <a:spcBef>
                <a:spcPts val="1380"/>
              </a:spcBef>
              <a:buFont typeface="Wingdings"/>
              <a:buChar char=""/>
              <a:tabLst>
                <a:tab pos="316865" algn="l"/>
              </a:tabLst>
            </a:pPr>
            <a:endParaRPr lang="en-GB" sz="2800" dirty="0">
              <a:latin typeface="Calibri"/>
              <a:cs typeface="Calibri"/>
            </a:endParaRPr>
          </a:p>
          <a:p>
            <a:endParaRPr lang="en-BG" dirty="0"/>
          </a:p>
        </p:txBody>
      </p:sp>
      <p:sp>
        <p:nvSpPr>
          <p:cNvPr id="4" name="Slide Number Placeholder 3">
            <a:extLst>
              <a:ext uri="{FF2B5EF4-FFF2-40B4-BE49-F238E27FC236}">
                <a16:creationId xmlns:a16="http://schemas.microsoft.com/office/drawing/2014/main" id="{7B7B1CF0-26EC-E3CB-3174-CD9DFC2C2835}"/>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105</a:t>
            </a:fld>
            <a:endParaRPr lang="en-US" dirty="0">
              <a:solidFill>
                <a:prstClr val="white">
                  <a:tint val="75000"/>
                </a:prstClr>
              </a:solidFill>
            </a:endParaRPr>
          </a:p>
        </p:txBody>
      </p:sp>
      <p:grpSp>
        <p:nvGrpSpPr>
          <p:cNvPr id="5" name="object 6">
            <a:extLst>
              <a:ext uri="{FF2B5EF4-FFF2-40B4-BE49-F238E27FC236}">
                <a16:creationId xmlns:a16="http://schemas.microsoft.com/office/drawing/2014/main" id="{119C02CC-80C3-6252-60BE-C541BC1B9238}"/>
              </a:ext>
            </a:extLst>
          </p:cNvPr>
          <p:cNvGrpSpPr/>
          <p:nvPr/>
        </p:nvGrpSpPr>
        <p:grpSpPr>
          <a:xfrm>
            <a:off x="7237412" y="2286000"/>
            <a:ext cx="4546536" cy="3887851"/>
            <a:chOff x="5297423" y="1446276"/>
            <a:chExt cx="6486525" cy="4727575"/>
          </a:xfrm>
        </p:grpSpPr>
        <p:pic>
          <p:nvPicPr>
            <p:cNvPr id="6" name="object 7">
              <a:extLst>
                <a:ext uri="{FF2B5EF4-FFF2-40B4-BE49-F238E27FC236}">
                  <a16:creationId xmlns:a16="http://schemas.microsoft.com/office/drawing/2014/main" id="{948CC3FB-560C-F85E-3694-7EB71CFD28AA}"/>
                </a:ext>
              </a:extLst>
            </p:cNvPr>
            <p:cNvPicPr/>
            <p:nvPr/>
          </p:nvPicPr>
          <p:blipFill>
            <a:blip r:embed="rId2" cstate="print"/>
            <a:stretch>
              <a:fillRect/>
            </a:stretch>
          </p:blipFill>
          <p:spPr>
            <a:xfrm>
              <a:off x="5297423" y="1446276"/>
              <a:ext cx="6486131" cy="4727447"/>
            </a:xfrm>
            <a:prstGeom prst="rect">
              <a:avLst/>
            </a:prstGeom>
          </p:spPr>
        </p:pic>
        <p:pic>
          <p:nvPicPr>
            <p:cNvPr id="7" name="object 8">
              <a:extLst>
                <a:ext uri="{FF2B5EF4-FFF2-40B4-BE49-F238E27FC236}">
                  <a16:creationId xmlns:a16="http://schemas.microsoft.com/office/drawing/2014/main" id="{54552C0E-FB18-BCD8-C387-99E8B1F16A54}"/>
                </a:ext>
              </a:extLst>
            </p:cNvPr>
            <p:cNvPicPr/>
            <p:nvPr/>
          </p:nvPicPr>
          <p:blipFill>
            <a:blip r:embed="rId3" cstate="print"/>
            <a:stretch>
              <a:fillRect/>
            </a:stretch>
          </p:blipFill>
          <p:spPr>
            <a:xfrm>
              <a:off x="5629655" y="1632204"/>
              <a:ext cx="5343144" cy="798575"/>
            </a:xfrm>
            <a:prstGeom prst="rect">
              <a:avLst/>
            </a:prstGeom>
          </p:spPr>
        </p:pic>
        <p:sp>
          <p:nvSpPr>
            <p:cNvPr id="8" name="object 9">
              <a:extLst>
                <a:ext uri="{FF2B5EF4-FFF2-40B4-BE49-F238E27FC236}">
                  <a16:creationId xmlns:a16="http://schemas.microsoft.com/office/drawing/2014/main" id="{1CADE898-3E7E-D915-0D6F-BA66446026FA}"/>
                </a:ext>
              </a:extLst>
            </p:cNvPr>
            <p:cNvSpPr/>
            <p:nvPr/>
          </p:nvSpPr>
          <p:spPr>
            <a:xfrm>
              <a:off x="5691377" y="1674113"/>
              <a:ext cx="5219700" cy="675640"/>
            </a:xfrm>
            <a:custGeom>
              <a:avLst/>
              <a:gdLst/>
              <a:ahLst/>
              <a:cxnLst/>
              <a:rect l="l" t="t" r="r" b="b"/>
              <a:pathLst>
                <a:path w="5219700" h="675639">
                  <a:moveTo>
                    <a:pt x="2609850" y="0"/>
                  </a:moveTo>
                  <a:lnTo>
                    <a:pt x="2531504" y="149"/>
                  </a:lnTo>
                  <a:lnTo>
                    <a:pt x="2453733" y="593"/>
                  </a:lnTo>
                  <a:lnTo>
                    <a:pt x="2376568" y="1330"/>
                  </a:lnTo>
                  <a:lnTo>
                    <a:pt x="2300040" y="2353"/>
                  </a:lnTo>
                  <a:lnTo>
                    <a:pt x="2224184" y="3660"/>
                  </a:lnTo>
                  <a:lnTo>
                    <a:pt x="2149030" y="5245"/>
                  </a:lnTo>
                  <a:lnTo>
                    <a:pt x="2074611" y="7105"/>
                  </a:lnTo>
                  <a:lnTo>
                    <a:pt x="2000959" y="9235"/>
                  </a:lnTo>
                  <a:lnTo>
                    <a:pt x="1928108" y="11632"/>
                  </a:lnTo>
                  <a:lnTo>
                    <a:pt x="1856088" y="14291"/>
                  </a:lnTo>
                  <a:lnTo>
                    <a:pt x="1784933" y="17209"/>
                  </a:lnTo>
                  <a:lnTo>
                    <a:pt x="1714674" y="20379"/>
                  </a:lnTo>
                  <a:lnTo>
                    <a:pt x="1645344" y="23800"/>
                  </a:lnTo>
                  <a:lnTo>
                    <a:pt x="1576975" y="27466"/>
                  </a:lnTo>
                  <a:lnTo>
                    <a:pt x="1509600" y="31373"/>
                  </a:lnTo>
                  <a:lnTo>
                    <a:pt x="1443250" y="35518"/>
                  </a:lnTo>
                  <a:lnTo>
                    <a:pt x="1377959" y="39895"/>
                  </a:lnTo>
                  <a:lnTo>
                    <a:pt x="1313758" y="44501"/>
                  </a:lnTo>
                  <a:lnTo>
                    <a:pt x="1250680" y="49332"/>
                  </a:lnTo>
                  <a:lnTo>
                    <a:pt x="1188756" y="54383"/>
                  </a:lnTo>
                  <a:lnTo>
                    <a:pt x="1128020" y="59650"/>
                  </a:lnTo>
                  <a:lnTo>
                    <a:pt x="1068503" y="65129"/>
                  </a:lnTo>
                  <a:lnTo>
                    <a:pt x="1010239" y="70816"/>
                  </a:lnTo>
                  <a:lnTo>
                    <a:pt x="953258" y="76707"/>
                  </a:lnTo>
                  <a:lnTo>
                    <a:pt x="897594" y="82798"/>
                  </a:lnTo>
                  <a:lnTo>
                    <a:pt x="843278" y="89083"/>
                  </a:lnTo>
                  <a:lnTo>
                    <a:pt x="790344" y="95560"/>
                  </a:lnTo>
                  <a:lnTo>
                    <a:pt x="738823" y="102224"/>
                  </a:lnTo>
                  <a:lnTo>
                    <a:pt x="688747" y="109071"/>
                  </a:lnTo>
                  <a:lnTo>
                    <a:pt x="640150" y="116096"/>
                  </a:lnTo>
                  <a:lnTo>
                    <a:pt x="593062" y="123296"/>
                  </a:lnTo>
                  <a:lnTo>
                    <a:pt x="547517" y="130666"/>
                  </a:lnTo>
                  <a:lnTo>
                    <a:pt x="503547" y="138202"/>
                  </a:lnTo>
                  <a:lnTo>
                    <a:pt x="461184" y="145900"/>
                  </a:lnTo>
                  <a:lnTo>
                    <a:pt x="420461" y="153756"/>
                  </a:lnTo>
                  <a:lnTo>
                    <a:pt x="381409" y="161765"/>
                  </a:lnTo>
                  <a:lnTo>
                    <a:pt x="344061" y="169924"/>
                  </a:lnTo>
                  <a:lnTo>
                    <a:pt x="274607" y="186673"/>
                  </a:lnTo>
                  <a:lnTo>
                    <a:pt x="212356" y="203969"/>
                  </a:lnTo>
                  <a:lnTo>
                    <a:pt x="157566" y="221780"/>
                  </a:lnTo>
                  <a:lnTo>
                    <a:pt x="110498" y="240071"/>
                  </a:lnTo>
                  <a:lnTo>
                    <a:pt x="71407" y="258809"/>
                  </a:lnTo>
                  <a:lnTo>
                    <a:pt x="28297" y="287682"/>
                  </a:lnTo>
                  <a:lnTo>
                    <a:pt x="1153" y="327432"/>
                  </a:lnTo>
                  <a:lnTo>
                    <a:pt x="0" y="337565"/>
                  </a:lnTo>
                  <a:lnTo>
                    <a:pt x="1153" y="347699"/>
                  </a:lnTo>
                  <a:lnTo>
                    <a:pt x="28297" y="387449"/>
                  </a:lnTo>
                  <a:lnTo>
                    <a:pt x="71407" y="416322"/>
                  </a:lnTo>
                  <a:lnTo>
                    <a:pt x="110498" y="435060"/>
                  </a:lnTo>
                  <a:lnTo>
                    <a:pt x="157566" y="453351"/>
                  </a:lnTo>
                  <a:lnTo>
                    <a:pt x="212356" y="471162"/>
                  </a:lnTo>
                  <a:lnTo>
                    <a:pt x="274607" y="488458"/>
                  </a:lnTo>
                  <a:lnTo>
                    <a:pt x="344061" y="505207"/>
                  </a:lnTo>
                  <a:lnTo>
                    <a:pt x="381409" y="513366"/>
                  </a:lnTo>
                  <a:lnTo>
                    <a:pt x="420461" y="521375"/>
                  </a:lnTo>
                  <a:lnTo>
                    <a:pt x="461184" y="529231"/>
                  </a:lnTo>
                  <a:lnTo>
                    <a:pt x="503547" y="536929"/>
                  </a:lnTo>
                  <a:lnTo>
                    <a:pt x="547517" y="544465"/>
                  </a:lnTo>
                  <a:lnTo>
                    <a:pt x="593062" y="551835"/>
                  </a:lnTo>
                  <a:lnTo>
                    <a:pt x="640150" y="559035"/>
                  </a:lnTo>
                  <a:lnTo>
                    <a:pt x="688747" y="566060"/>
                  </a:lnTo>
                  <a:lnTo>
                    <a:pt x="738823" y="572907"/>
                  </a:lnTo>
                  <a:lnTo>
                    <a:pt x="790344" y="579571"/>
                  </a:lnTo>
                  <a:lnTo>
                    <a:pt x="843278" y="586048"/>
                  </a:lnTo>
                  <a:lnTo>
                    <a:pt x="897594" y="592333"/>
                  </a:lnTo>
                  <a:lnTo>
                    <a:pt x="953258" y="598424"/>
                  </a:lnTo>
                  <a:lnTo>
                    <a:pt x="1010239" y="604315"/>
                  </a:lnTo>
                  <a:lnTo>
                    <a:pt x="1068503" y="610002"/>
                  </a:lnTo>
                  <a:lnTo>
                    <a:pt x="1128020" y="615481"/>
                  </a:lnTo>
                  <a:lnTo>
                    <a:pt x="1188756" y="620748"/>
                  </a:lnTo>
                  <a:lnTo>
                    <a:pt x="1250680" y="625799"/>
                  </a:lnTo>
                  <a:lnTo>
                    <a:pt x="1313758" y="630630"/>
                  </a:lnTo>
                  <a:lnTo>
                    <a:pt x="1377959" y="635236"/>
                  </a:lnTo>
                  <a:lnTo>
                    <a:pt x="1443250" y="639613"/>
                  </a:lnTo>
                  <a:lnTo>
                    <a:pt x="1509600" y="643758"/>
                  </a:lnTo>
                  <a:lnTo>
                    <a:pt x="1576975" y="647665"/>
                  </a:lnTo>
                  <a:lnTo>
                    <a:pt x="1645344" y="651331"/>
                  </a:lnTo>
                  <a:lnTo>
                    <a:pt x="1714674" y="654752"/>
                  </a:lnTo>
                  <a:lnTo>
                    <a:pt x="1784933" y="657922"/>
                  </a:lnTo>
                  <a:lnTo>
                    <a:pt x="1856088" y="660840"/>
                  </a:lnTo>
                  <a:lnTo>
                    <a:pt x="1928108" y="663499"/>
                  </a:lnTo>
                  <a:lnTo>
                    <a:pt x="2000959" y="665896"/>
                  </a:lnTo>
                  <a:lnTo>
                    <a:pt x="2074611" y="668026"/>
                  </a:lnTo>
                  <a:lnTo>
                    <a:pt x="2149030" y="669886"/>
                  </a:lnTo>
                  <a:lnTo>
                    <a:pt x="2224184" y="671471"/>
                  </a:lnTo>
                  <a:lnTo>
                    <a:pt x="2300040" y="672778"/>
                  </a:lnTo>
                  <a:lnTo>
                    <a:pt x="2376568" y="673801"/>
                  </a:lnTo>
                  <a:lnTo>
                    <a:pt x="2453733" y="674538"/>
                  </a:lnTo>
                  <a:lnTo>
                    <a:pt x="2531504" y="674982"/>
                  </a:lnTo>
                  <a:lnTo>
                    <a:pt x="2609850" y="675131"/>
                  </a:lnTo>
                  <a:lnTo>
                    <a:pt x="2688195" y="674982"/>
                  </a:lnTo>
                  <a:lnTo>
                    <a:pt x="2765966" y="674538"/>
                  </a:lnTo>
                  <a:lnTo>
                    <a:pt x="2843131" y="673801"/>
                  </a:lnTo>
                  <a:lnTo>
                    <a:pt x="2919659" y="672778"/>
                  </a:lnTo>
                  <a:lnTo>
                    <a:pt x="2995515" y="671471"/>
                  </a:lnTo>
                  <a:lnTo>
                    <a:pt x="3070669" y="669886"/>
                  </a:lnTo>
                  <a:lnTo>
                    <a:pt x="3145088" y="668026"/>
                  </a:lnTo>
                  <a:lnTo>
                    <a:pt x="3218740" y="665896"/>
                  </a:lnTo>
                  <a:lnTo>
                    <a:pt x="3291591" y="663499"/>
                  </a:lnTo>
                  <a:lnTo>
                    <a:pt x="3363611" y="660840"/>
                  </a:lnTo>
                  <a:lnTo>
                    <a:pt x="3434766" y="657922"/>
                  </a:lnTo>
                  <a:lnTo>
                    <a:pt x="3505025" y="654752"/>
                  </a:lnTo>
                  <a:lnTo>
                    <a:pt x="3574355" y="651331"/>
                  </a:lnTo>
                  <a:lnTo>
                    <a:pt x="3642724" y="647665"/>
                  </a:lnTo>
                  <a:lnTo>
                    <a:pt x="3710099" y="643758"/>
                  </a:lnTo>
                  <a:lnTo>
                    <a:pt x="3776449" y="639613"/>
                  </a:lnTo>
                  <a:lnTo>
                    <a:pt x="3841740" y="635236"/>
                  </a:lnTo>
                  <a:lnTo>
                    <a:pt x="3905941" y="630630"/>
                  </a:lnTo>
                  <a:lnTo>
                    <a:pt x="3969019" y="625799"/>
                  </a:lnTo>
                  <a:lnTo>
                    <a:pt x="4030943" y="620748"/>
                  </a:lnTo>
                  <a:lnTo>
                    <a:pt x="4091679" y="615481"/>
                  </a:lnTo>
                  <a:lnTo>
                    <a:pt x="4151196" y="610002"/>
                  </a:lnTo>
                  <a:lnTo>
                    <a:pt x="4209460" y="604315"/>
                  </a:lnTo>
                  <a:lnTo>
                    <a:pt x="4266441" y="598424"/>
                  </a:lnTo>
                  <a:lnTo>
                    <a:pt x="4322105" y="592333"/>
                  </a:lnTo>
                  <a:lnTo>
                    <a:pt x="4376421" y="586048"/>
                  </a:lnTo>
                  <a:lnTo>
                    <a:pt x="4429355" y="579571"/>
                  </a:lnTo>
                  <a:lnTo>
                    <a:pt x="4480876" y="572907"/>
                  </a:lnTo>
                  <a:lnTo>
                    <a:pt x="4530952" y="566060"/>
                  </a:lnTo>
                  <a:lnTo>
                    <a:pt x="4579549" y="559035"/>
                  </a:lnTo>
                  <a:lnTo>
                    <a:pt x="4626637" y="551835"/>
                  </a:lnTo>
                  <a:lnTo>
                    <a:pt x="4672182" y="544465"/>
                  </a:lnTo>
                  <a:lnTo>
                    <a:pt x="4716152" y="536929"/>
                  </a:lnTo>
                  <a:lnTo>
                    <a:pt x="4758515" y="529231"/>
                  </a:lnTo>
                  <a:lnTo>
                    <a:pt x="4799238" y="521375"/>
                  </a:lnTo>
                  <a:lnTo>
                    <a:pt x="4838290" y="513366"/>
                  </a:lnTo>
                  <a:lnTo>
                    <a:pt x="4875638" y="505207"/>
                  </a:lnTo>
                  <a:lnTo>
                    <a:pt x="4945092" y="488458"/>
                  </a:lnTo>
                  <a:lnTo>
                    <a:pt x="5007343" y="471162"/>
                  </a:lnTo>
                  <a:lnTo>
                    <a:pt x="5062133" y="453351"/>
                  </a:lnTo>
                  <a:lnTo>
                    <a:pt x="5109201" y="435060"/>
                  </a:lnTo>
                  <a:lnTo>
                    <a:pt x="5148292" y="416322"/>
                  </a:lnTo>
                  <a:lnTo>
                    <a:pt x="5191402" y="387449"/>
                  </a:lnTo>
                  <a:lnTo>
                    <a:pt x="5218546" y="347699"/>
                  </a:lnTo>
                  <a:lnTo>
                    <a:pt x="5219700" y="337565"/>
                  </a:lnTo>
                  <a:lnTo>
                    <a:pt x="5218546" y="327432"/>
                  </a:lnTo>
                  <a:lnTo>
                    <a:pt x="5191402" y="287682"/>
                  </a:lnTo>
                  <a:lnTo>
                    <a:pt x="5148292" y="258809"/>
                  </a:lnTo>
                  <a:lnTo>
                    <a:pt x="5109201" y="240071"/>
                  </a:lnTo>
                  <a:lnTo>
                    <a:pt x="5062133" y="221780"/>
                  </a:lnTo>
                  <a:lnTo>
                    <a:pt x="5007343" y="203969"/>
                  </a:lnTo>
                  <a:lnTo>
                    <a:pt x="4945092" y="186673"/>
                  </a:lnTo>
                  <a:lnTo>
                    <a:pt x="4875638" y="169924"/>
                  </a:lnTo>
                  <a:lnTo>
                    <a:pt x="4838290" y="161765"/>
                  </a:lnTo>
                  <a:lnTo>
                    <a:pt x="4799238" y="153756"/>
                  </a:lnTo>
                  <a:lnTo>
                    <a:pt x="4758515" y="145900"/>
                  </a:lnTo>
                  <a:lnTo>
                    <a:pt x="4716152" y="138202"/>
                  </a:lnTo>
                  <a:lnTo>
                    <a:pt x="4672182" y="130666"/>
                  </a:lnTo>
                  <a:lnTo>
                    <a:pt x="4626637" y="123296"/>
                  </a:lnTo>
                  <a:lnTo>
                    <a:pt x="4579549" y="116096"/>
                  </a:lnTo>
                  <a:lnTo>
                    <a:pt x="4530952" y="109071"/>
                  </a:lnTo>
                  <a:lnTo>
                    <a:pt x="4480876" y="102224"/>
                  </a:lnTo>
                  <a:lnTo>
                    <a:pt x="4429355" y="95560"/>
                  </a:lnTo>
                  <a:lnTo>
                    <a:pt x="4376421" y="89083"/>
                  </a:lnTo>
                  <a:lnTo>
                    <a:pt x="4322105" y="82798"/>
                  </a:lnTo>
                  <a:lnTo>
                    <a:pt x="4266441" y="76707"/>
                  </a:lnTo>
                  <a:lnTo>
                    <a:pt x="4209460" y="70816"/>
                  </a:lnTo>
                  <a:lnTo>
                    <a:pt x="4151196" y="65129"/>
                  </a:lnTo>
                  <a:lnTo>
                    <a:pt x="4091679" y="59650"/>
                  </a:lnTo>
                  <a:lnTo>
                    <a:pt x="4030943" y="54383"/>
                  </a:lnTo>
                  <a:lnTo>
                    <a:pt x="3969019" y="49332"/>
                  </a:lnTo>
                  <a:lnTo>
                    <a:pt x="3905941" y="44501"/>
                  </a:lnTo>
                  <a:lnTo>
                    <a:pt x="3841740" y="39895"/>
                  </a:lnTo>
                  <a:lnTo>
                    <a:pt x="3776449" y="35518"/>
                  </a:lnTo>
                  <a:lnTo>
                    <a:pt x="3710099" y="31373"/>
                  </a:lnTo>
                  <a:lnTo>
                    <a:pt x="3642724" y="27466"/>
                  </a:lnTo>
                  <a:lnTo>
                    <a:pt x="3574355" y="23800"/>
                  </a:lnTo>
                  <a:lnTo>
                    <a:pt x="3505025" y="20379"/>
                  </a:lnTo>
                  <a:lnTo>
                    <a:pt x="3434766" y="17209"/>
                  </a:lnTo>
                  <a:lnTo>
                    <a:pt x="3363611" y="14291"/>
                  </a:lnTo>
                  <a:lnTo>
                    <a:pt x="3291591" y="11632"/>
                  </a:lnTo>
                  <a:lnTo>
                    <a:pt x="3218740" y="9235"/>
                  </a:lnTo>
                  <a:lnTo>
                    <a:pt x="3145088" y="7105"/>
                  </a:lnTo>
                  <a:lnTo>
                    <a:pt x="3070669" y="5245"/>
                  </a:lnTo>
                  <a:lnTo>
                    <a:pt x="2995515" y="3660"/>
                  </a:lnTo>
                  <a:lnTo>
                    <a:pt x="2919659" y="2353"/>
                  </a:lnTo>
                  <a:lnTo>
                    <a:pt x="2843131" y="1330"/>
                  </a:lnTo>
                  <a:lnTo>
                    <a:pt x="2765966" y="593"/>
                  </a:lnTo>
                  <a:lnTo>
                    <a:pt x="2688195" y="149"/>
                  </a:lnTo>
                  <a:lnTo>
                    <a:pt x="2609850" y="0"/>
                  </a:lnTo>
                  <a:close/>
                </a:path>
              </a:pathLst>
            </a:custGeom>
            <a:solidFill>
              <a:srgbClr val="224464"/>
            </a:solidFill>
          </p:spPr>
          <p:txBody>
            <a:bodyPr wrap="square" lIns="0" tIns="0" rIns="0" bIns="0" rtlCol="0"/>
            <a:lstStyle/>
            <a:p>
              <a:endParaRPr/>
            </a:p>
          </p:txBody>
        </p:sp>
        <p:sp>
          <p:nvSpPr>
            <p:cNvPr id="9" name="object 10">
              <a:extLst>
                <a:ext uri="{FF2B5EF4-FFF2-40B4-BE49-F238E27FC236}">
                  <a16:creationId xmlns:a16="http://schemas.microsoft.com/office/drawing/2014/main" id="{DD43F135-BB56-B0E3-0D36-4115C7420E52}"/>
                </a:ext>
              </a:extLst>
            </p:cNvPr>
            <p:cNvSpPr/>
            <p:nvPr/>
          </p:nvSpPr>
          <p:spPr>
            <a:xfrm>
              <a:off x="5691377" y="1674113"/>
              <a:ext cx="5219700" cy="675640"/>
            </a:xfrm>
            <a:custGeom>
              <a:avLst/>
              <a:gdLst/>
              <a:ahLst/>
              <a:cxnLst/>
              <a:rect l="l" t="t" r="r" b="b"/>
              <a:pathLst>
                <a:path w="5219700" h="675639">
                  <a:moveTo>
                    <a:pt x="0" y="337565"/>
                  </a:moveTo>
                  <a:lnTo>
                    <a:pt x="18196" y="297493"/>
                  </a:lnTo>
                  <a:lnTo>
                    <a:pt x="54935" y="268335"/>
                  </a:lnTo>
                  <a:lnTo>
                    <a:pt x="89939" y="249386"/>
                  </a:lnTo>
                  <a:lnTo>
                    <a:pt x="133051" y="230867"/>
                  </a:lnTo>
                  <a:lnTo>
                    <a:pt x="184012" y="212812"/>
                  </a:lnTo>
                  <a:lnTo>
                    <a:pt x="242565" y="195255"/>
                  </a:lnTo>
                  <a:lnTo>
                    <a:pt x="308450" y="178228"/>
                  </a:lnTo>
                  <a:lnTo>
                    <a:pt x="381409" y="161765"/>
                  </a:lnTo>
                  <a:lnTo>
                    <a:pt x="420461" y="153756"/>
                  </a:lnTo>
                  <a:lnTo>
                    <a:pt x="461184" y="145900"/>
                  </a:lnTo>
                  <a:lnTo>
                    <a:pt x="503547" y="138202"/>
                  </a:lnTo>
                  <a:lnTo>
                    <a:pt x="547517" y="130666"/>
                  </a:lnTo>
                  <a:lnTo>
                    <a:pt x="593062" y="123296"/>
                  </a:lnTo>
                  <a:lnTo>
                    <a:pt x="640150" y="116096"/>
                  </a:lnTo>
                  <a:lnTo>
                    <a:pt x="688747" y="109071"/>
                  </a:lnTo>
                  <a:lnTo>
                    <a:pt x="738823" y="102224"/>
                  </a:lnTo>
                  <a:lnTo>
                    <a:pt x="790344" y="95560"/>
                  </a:lnTo>
                  <a:lnTo>
                    <a:pt x="843278" y="89083"/>
                  </a:lnTo>
                  <a:lnTo>
                    <a:pt x="897594" y="82798"/>
                  </a:lnTo>
                  <a:lnTo>
                    <a:pt x="953258" y="76707"/>
                  </a:lnTo>
                  <a:lnTo>
                    <a:pt x="1010239" y="70816"/>
                  </a:lnTo>
                  <a:lnTo>
                    <a:pt x="1068503" y="65129"/>
                  </a:lnTo>
                  <a:lnTo>
                    <a:pt x="1128020" y="59650"/>
                  </a:lnTo>
                  <a:lnTo>
                    <a:pt x="1188756" y="54383"/>
                  </a:lnTo>
                  <a:lnTo>
                    <a:pt x="1250680" y="49332"/>
                  </a:lnTo>
                  <a:lnTo>
                    <a:pt x="1313758" y="44501"/>
                  </a:lnTo>
                  <a:lnTo>
                    <a:pt x="1377959" y="39895"/>
                  </a:lnTo>
                  <a:lnTo>
                    <a:pt x="1443250" y="35518"/>
                  </a:lnTo>
                  <a:lnTo>
                    <a:pt x="1509600" y="31373"/>
                  </a:lnTo>
                  <a:lnTo>
                    <a:pt x="1576975" y="27466"/>
                  </a:lnTo>
                  <a:lnTo>
                    <a:pt x="1645344" y="23800"/>
                  </a:lnTo>
                  <a:lnTo>
                    <a:pt x="1714674" y="20379"/>
                  </a:lnTo>
                  <a:lnTo>
                    <a:pt x="1784933" y="17209"/>
                  </a:lnTo>
                  <a:lnTo>
                    <a:pt x="1856088" y="14291"/>
                  </a:lnTo>
                  <a:lnTo>
                    <a:pt x="1928108" y="11632"/>
                  </a:lnTo>
                  <a:lnTo>
                    <a:pt x="2000959" y="9235"/>
                  </a:lnTo>
                  <a:lnTo>
                    <a:pt x="2074611" y="7105"/>
                  </a:lnTo>
                  <a:lnTo>
                    <a:pt x="2149030" y="5245"/>
                  </a:lnTo>
                  <a:lnTo>
                    <a:pt x="2224184" y="3660"/>
                  </a:lnTo>
                  <a:lnTo>
                    <a:pt x="2300040" y="2353"/>
                  </a:lnTo>
                  <a:lnTo>
                    <a:pt x="2376568" y="1330"/>
                  </a:lnTo>
                  <a:lnTo>
                    <a:pt x="2453733" y="593"/>
                  </a:lnTo>
                  <a:lnTo>
                    <a:pt x="2531504" y="149"/>
                  </a:lnTo>
                  <a:lnTo>
                    <a:pt x="2609850" y="0"/>
                  </a:lnTo>
                  <a:lnTo>
                    <a:pt x="2688195" y="149"/>
                  </a:lnTo>
                  <a:lnTo>
                    <a:pt x="2765966" y="593"/>
                  </a:lnTo>
                  <a:lnTo>
                    <a:pt x="2843131" y="1330"/>
                  </a:lnTo>
                  <a:lnTo>
                    <a:pt x="2919659" y="2353"/>
                  </a:lnTo>
                  <a:lnTo>
                    <a:pt x="2995515" y="3660"/>
                  </a:lnTo>
                  <a:lnTo>
                    <a:pt x="3070669" y="5245"/>
                  </a:lnTo>
                  <a:lnTo>
                    <a:pt x="3145088" y="7105"/>
                  </a:lnTo>
                  <a:lnTo>
                    <a:pt x="3218740" y="9235"/>
                  </a:lnTo>
                  <a:lnTo>
                    <a:pt x="3291591" y="11632"/>
                  </a:lnTo>
                  <a:lnTo>
                    <a:pt x="3363611" y="14291"/>
                  </a:lnTo>
                  <a:lnTo>
                    <a:pt x="3434766" y="17209"/>
                  </a:lnTo>
                  <a:lnTo>
                    <a:pt x="3505025" y="20379"/>
                  </a:lnTo>
                  <a:lnTo>
                    <a:pt x="3574355" y="23800"/>
                  </a:lnTo>
                  <a:lnTo>
                    <a:pt x="3642724" y="27466"/>
                  </a:lnTo>
                  <a:lnTo>
                    <a:pt x="3710099" y="31373"/>
                  </a:lnTo>
                  <a:lnTo>
                    <a:pt x="3776449" y="35518"/>
                  </a:lnTo>
                  <a:lnTo>
                    <a:pt x="3841740" y="39895"/>
                  </a:lnTo>
                  <a:lnTo>
                    <a:pt x="3905941" y="44501"/>
                  </a:lnTo>
                  <a:lnTo>
                    <a:pt x="3969019" y="49332"/>
                  </a:lnTo>
                  <a:lnTo>
                    <a:pt x="4030943" y="54383"/>
                  </a:lnTo>
                  <a:lnTo>
                    <a:pt x="4091679" y="59650"/>
                  </a:lnTo>
                  <a:lnTo>
                    <a:pt x="4151196" y="65129"/>
                  </a:lnTo>
                  <a:lnTo>
                    <a:pt x="4209460" y="70816"/>
                  </a:lnTo>
                  <a:lnTo>
                    <a:pt x="4266441" y="76707"/>
                  </a:lnTo>
                  <a:lnTo>
                    <a:pt x="4322105" y="82798"/>
                  </a:lnTo>
                  <a:lnTo>
                    <a:pt x="4376421" y="89083"/>
                  </a:lnTo>
                  <a:lnTo>
                    <a:pt x="4429355" y="95560"/>
                  </a:lnTo>
                  <a:lnTo>
                    <a:pt x="4480876" y="102224"/>
                  </a:lnTo>
                  <a:lnTo>
                    <a:pt x="4530952" y="109071"/>
                  </a:lnTo>
                  <a:lnTo>
                    <a:pt x="4579549" y="116096"/>
                  </a:lnTo>
                  <a:lnTo>
                    <a:pt x="4626637" y="123296"/>
                  </a:lnTo>
                  <a:lnTo>
                    <a:pt x="4672182" y="130666"/>
                  </a:lnTo>
                  <a:lnTo>
                    <a:pt x="4716152" y="138202"/>
                  </a:lnTo>
                  <a:lnTo>
                    <a:pt x="4758515" y="145900"/>
                  </a:lnTo>
                  <a:lnTo>
                    <a:pt x="4799238" y="153756"/>
                  </a:lnTo>
                  <a:lnTo>
                    <a:pt x="4838290" y="161765"/>
                  </a:lnTo>
                  <a:lnTo>
                    <a:pt x="4875638" y="169924"/>
                  </a:lnTo>
                  <a:lnTo>
                    <a:pt x="4945092" y="186673"/>
                  </a:lnTo>
                  <a:lnTo>
                    <a:pt x="5007343" y="203969"/>
                  </a:lnTo>
                  <a:lnTo>
                    <a:pt x="5062133" y="221780"/>
                  </a:lnTo>
                  <a:lnTo>
                    <a:pt x="5109201" y="240071"/>
                  </a:lnTo>
                  <a:lnTo>
                    <a:pt x="5148292" y="258809"/>
                  </a:lnTo>
                  <a:lnTo>
                    <a:pt x="5191402" y="287682"/>
                  </a:lnTo>
                  <a:lnTo>
                    <a:pt x="5218546" y="327432"/>
                  </a:lnTo>
                  <a:lnTo>
                    <a:pt x="5219700" y="337565"/>
                  </a:lnTo>
                  <a:lnTo>
                    <a:pt x="5218546" y="347699"/>
                  </a:lnTo>
                  <a:lnTo>
                    <a:pt x="5191402" y="387449"/>
                  </a:lnTo>
                  <a:lnTo>
                    <a:pt x="5148292" y="416322"/>
                  </a:lnTo>
                  <a:lnTo>
                    <a:pt x="5109201" y="435060"/>
                  </a:lnTo>
                  <a:lnTo>
                    <a:pt x="5062133" y="453351"/>
                  </a:lnTo>
                  <a:lnTo>
                    <a:pt x="5007343" y="471162"/>
                  </a:lnTo>
                  <a:lnTo>
                    <a:pt x="4945092" y="488458"/>
                  </a:lnTo>
                  <a:lnTo>
                    <a:pt x="4875638" y="505207"/>
                  </a:lnTo>
                  <a:lnTo>
                    <a:pt x="4838290" y="513366"/>
                  </a:lnTo>
                  <a:lnTo>
                    <a:pt x="4799238" y="521375"/>
                  </a:lnTo>
                  <a:lnTo>
                    <a:pt x="4758515" y="529231"/>
                  </a:lnTo>
                  <a:lnTo>
                    <a:pt x="4716152" y="536929"/>
                  </a:lnTo>
                  <a:lnTo>
                    <a:pt x="4672182" y="544465"/>
                  </a:lnTo>
                  <a:lnTo>
                    <a:pt x="4626637" y="551835"/>
                  </a:lnTo>
                  <a:lnTo>
                    <a:pt x="4579549" y="559035"/>
                  </a:lnTo>
                  <a:lnTo>
                    <a:pt x="4530952" y="566060"/>
                  </a:lnTo>
                  <a:lnTo>
                    <a:pt x="4480876" y="572907"/>
                  </a:lnTo>
                  <a:lnTo>
                    <a:pt x="4429355" y="579571"/>
                  </a:lnTo>
                  <a:lnTo>
                    <a:pt x="4376421" y="586048"/>
                  </a:lnTo>
                  <a:lnTo>
                    <a:pt x="4322105" y="592333"/>
                  </a:lnTo>
                  <a:lnTo>
                    <a:pt x="4266441" y="598424"/>
                  </a:lnTo>
                  <a:lnTo>
                    <a:pt x="4209460" y="604315"/>
                  </a:lnTo>
                  <a:lnTo>
                    <a:pt x="4151196" y="610002"/>
                  </a:lnTo>
                  <a:lnTo>
                    <a:pt x="4091679" y="615481"/>
                  </a:lnTo>
                  <a:lnTo>
                    <a:pt x="4030943" y="620748"/>
                  </a:lnTo>
                  <a:lnTo>
                    <a:pt x="3969019" y="625799"/>
                  </a:lnTo>
                  <a:lnTo>
                    <a:pt x="3905941" y="630630"/>
                  </a:lnTo>
                  <a:lnTo>
                    <a:pt x="3841740" y="635236"/>
                  </a:lnTo>
                  <a:lnTo>
                    <a:pt x="3776449" y="639613"/>
                  </a:lnTo>
                  <a:lnTo>
                    <a:pt x="3710099" y="643758"/>
                  </a:lnTo>
                  <a:lnTo>
                    <a:pt x="3642724" y="647665"/>
                  </a:lnTo>
                  <a:lnTo>
                    <a:pt x="3574355" y="651331"/>
                  </a:lnTo>
                  <a:lnTo>
                    <a:pt x="3505025" y="654752"/>
                  </a:lnTo>
                  <a:lnTo>
                    <a:pt x="3434766" y="657922"/>
                  </a:lnTo>
                  <a:lnTo>
                    <a:pt x="3363611" y="660840"/>
                  </a:lnTo>
                  <a:lnTo>
                    <a:pt x="3291591" y="663499"/>
                  </a:lnTo>
                  <a:lnTo>
                    <a:pt x="3218740" y="665896"/>
                  </a:lnTo>
                  <a:lnTo>
                    <a:pt x="3145088" y="668026"/>
                  </a:lnTo>
                  <a:lnTo>
                    <a:pt x="3070669" y="669886"/>
                  </a:lnTo>
                  <a:lnTo>
                    <a:pt x="2995515" y="671471"/>
                  </a:lnTo>
                  <a:lnTo>
                    <a:pt x="2919659" y="672778"/>
                  </a:lnTo>
                  <a:lnTo>
                    <a:pt x="2843131" y="673801"/>
                  </a:lnTo>
                  <a:lnTo>
                    <a:pt x="2765966" y="674538"/>
                  </a:lnTo>
                  <a:lnTo>
                    <a:pt x="2688195" y="674982"/>
                  </a:lnTo>
                  <a:lnTo>
                    <a:pt x="2609850" y="675131"/>
                  </a:lnTo>
                  <a:lnTo>
                    <a:pt x="2531504" y="674982"/>
                  </a:lnTo>
                  <a:lnTo>
                    <a:pt x="2453733" y="674538"/>
                  </a:lnTo>
                  <a:lnTo>
                    <a:pt x="2376568" y="673801"/>
                  </a:lnTo>
                  <a:lnTo>
                    <a:pt x="2300040" y="672778"/>
                  </a:lnTo>
                  <a:lnTo>
                    <a:pt x="2224184" y="671471"/>
                  </a:lnTo>
                  <a:lnTo>
                    <a:pt x="2149030" y="669886"/>
                  </a:lnTo>
                  <a:lnTo>
                    <a:pt x="2074611" y="668026"/>
                  </a:lnTo>
                  <a:lnTo>
                    <a:pt x="2000959" y="665896"/>
                  </a:lnTo>
                  <a:lnTo>
                    <a:pt x="1928108" y="663499"/>
                  </a:lnTo>
                  <a:lnTo>
                    <a:pt x="1856088" y="660840"/>
                  </a:lnTo>
                  <a:lnTo>
                    <a:pt x="1784933" y="657922"/>
                  </a:lnTo>
                  <a:lnTo>
                    <a:pt x="1714674" y="654752"/>
                  </a:lnTo>
                  <a:lnTo>
                    <a:pt x="1645344" y="651331"/>
                  </a:lnTo>
                  <a:lnTo>
                    <a:pt x="1576975" y="647665"/>
                  </a:lnTo>
                  <a:lnTo>
                    <a:pt x="1509600" y="643758"/>
                  </a:lnTo>
                  <a:lnTo>
                    <a:pt x="1443250" y="639613"/>
                  </a:lnTo>
                  <a:lnTo>
                    <a:pt x="1377959" y="635236"/>
                  </a:lnTo>
                  <a:lnTo>
                    <a:pt x="1313758" y="630630"/>
                  </a:lnTo>
                  <a:lnTo>
                    <a:pt x="1250680" y="625799"/>
                  </a:lnTo>
                  <a:lnTo>
                    <a:pt x="1188756" y="620748"/>
                  </a:lnTo>
                  <a:lnTo>
                    <a:pt x="1128020" y="615481"/>
                  </a:lnTo>
                  <a:lnTo>
                    <a:pt x="1068503" y="610002"/>
                  </a:lnTo>
                  <a:lnTo>
                    <a:pt x="1010239" y="604315"/>
                  </a:lnTo>
                  <a:lnTo>
                    <a:pt x="953258" y="598424"/>
                  </a:lnTo>
                  <a:lnTo>
                    <a:pt x="897594" y="592333"/>
                  </a:lnTo>
                  <a:lnTo>
                    <a:pt x="843278" y="586048"/>
                  </a:lnTo>
                  <a:lnTo>
                    <a:pt x="790344" y="579571"/>
                  </a:lnTo>
                  <a:lnTo>
                    <a:pt x="738823" y="572907"/>
                  </a:lnTo>
                  <a:lnTo>
                    <a:pt x="688747" y="566060"/>
                  </a:lnTo>
                  <a:lnTo>
                    <a:pt x="640150" y="559035"/>
                  </a:lnTo>
                  <a:lnTo>
                    <a:pt x="593062" y="551835"/>
                  </a:lnTo>
                  <a:lnTo>
                    <a:pt x="547517" y="544465"/>
                  </a:lnTo>
                  <a:lnTo>
                    <a:pt x="503547" y="536929"/>
                  </a:lnTo>
                  <a:lnTo>
                    <a:pt x="461184" y="529231"/>
                  </a:lnTo>
                  <a:lnTo>
                    <a:pt x="420461" y="521375"/>
                  </a:lnTo>
                  <a:lnTo>
                    <a:pt x="381409" y="513366"/>
                  </a:lnTo>
                  <a:lnTo>
                    <a:pt x="344061" y="505207"/>
                  </a:lnTo>
                  <a:lnTo>
                    <a:pt x="274607" y="488458"/>
                  </a:lnTo>
                  <a:lnTo>
                    <a:pt x="212356" y="471162"/>
                  </a:lnTo>
                  <a:lnTo>
                    <a:pt x="157566" y="453351"/>
                  </a:lnTo>
                  <a:lnTo>
                    <a:pt x="110498" y="435060"/>
                  </a:lnTo>
                  <a:lnTo>
                    <a:pt x="71407" y="416322"/>
                  </a:lnTo>
                  <a:lnTo>
                    <a:pt x="28297" y="387449"/>
                  </a:lnTo>
                  <a:lnTo>
                    <a:pt x="1153" y="347699"/>
                  </a:lnTo>
                  <a:lnTo>
                    <a:pt x="0" y="337565"/>
                  </a:lnTo>
                  <a:close/>
                </a:path>
              </a:pathLst>
            </a:custGeom>
            <a:ln w="38100">
              <a:solidFill>
                <a:srgbClr val="FF9F00"/>
              </a:solidFill>
            </a:ln>
          </p:spPr>
          <p:txBody>
            <a:bodyPr wrap="square" lIns="0" tIns="0" rIns="0" bIns="0" rtlCol="0"/>
            <a:lstStyle/>
            <a:p>
              <a:endParaRPr/>
            </a:p>
          </p:txBody>
        </p:sp>
        <p:sp>
          <p:nvSpPr>
            <p:cNvPr id="10" name="object 11">
              <a:extLst>
                <a:ext uri="{FF2B5EF4-FFF2-40B4-BE49-F238E27FC236}">
                  <a16:creationId xmlns:a16="http://schemas.microsoft.com/office/drawing/2014/main" id="{08F61EC7-D45A-C03B-D5C7-BFEC5A7C9A54}"/>
                </a:ext>
              </a:extLst>
            </p:cNvPr>
            <p:cNvSpPr/>
            <p:nvPr/>
          </p:nvSpPr>
          <p:spPr>
            <a:xfrm>
              <a:off x="7086600" y="1699259"/>
              <a:ext cx="2204085" cy="624840"/>
            </a:xfrm>
            <a:custGeom>
              <a:avLst/>
              <a:gdLst/>
              <a:ahLst/>
              <a:cxnLst/>
              <a:rect l="l" t="t" r="r" b="b"/>
              <a:pathLst>
                <a:path w="2204084" h="624839">
                  <a:moveTo>
                    <a:pt x="2203704" y="0"/>
                  </a:moveTo>
                  <a:lnTo>
                    <a:pt x="0" y="0"/>
                  </a:lnTo>
                  <a:lnTo>
                    <a:pt x="0" y="624839"/>
                  </a:lnTo>
                  <a:lnTo>
                    <a:pt x="2203704" y="624839"/>
                  </a:lnTo>
                  <a:lnTo>
                    <a:pt x="2203704" y="0"/>
                  </a:lnTo>
                  <a:close/>
                </a:path>
              </a:pathLst>
            </a:custGeom>
            <a:solidFill>
              <a:srgbClr val="ACB4C3">
                <a:alpha val="14900"/>
              </a:srgbClr>
            </a:solidFill>
          </p:spPr>
          <p:txBody>
            <a:bodyPr wrap="square" lIns="0" tIns="0" rIns="0" bIns="0" rtlCol="0"/>
            <a:lstStyle/>
            <a:p>
              <a:endParaRPr/>
            </a:p>
          </p:txBody>
        </p:sp>
        <p:sp>
          <p:nvSpPr>
            <p:cNvPr id="11" name="object 12">
              <a:extLst>
                <a:ext uri="{FF2B5EF4-FFF2-40B4-BE49-F238E27FC236}">
                  <a16:creationId xmlns:a16="http://schemas.microsoft.com/office/drawing/2014/main" id="{B7A2F5E0-B6FB-EE02-1755-8254CF3306D7}"/>
                </a:ext>
              </a:extLst>
            </p:cNvPr>
            <p:cNvSpPr/>
            <p:nvPr/>
          </p:nvSpPr>
          <p:spPr>
            <a:xfrm>
              <a:off x="7086600" y="1699259"/>
              <a:ext cx="2204085" cy="624840"/>
            </a:xfrm>
            <a:custGeom>
              <a:avLst/>
              <a:gdLst/>
              <a:ahLst/>
              <a:cxnLst/>
              <a:rect l="l" t="t" r="r" b="b"/>
              <a:pathLst>
                <a:path w="2204084" h="624839">
                  <a:moveTo>
                    <a:pt x="0" y="0"/>
                  </a:moveTo>
                  <a:lnTo>
                    <a:pt x="2203704" y="0"/>
                  </a:lnTo>
                  <a:lnTo>
                    <a:pt x="2203704" y="624839"/>
                  </a:lnTo>
                  <a:lnTo>
                    <a:pt x="0" y="624839"/>
                  </a:lnTo>
                  <a:lnTo>
                    <a:pt x="0" y="0"/>
                  </a:lnTo>
                  <a:close/>
                </a:path>
              </a:pathLst>
            </a:custGeom>
            <a:ln w="12192">
              <a:solidFill>
                <a:srgbClr val="224464"/>
              </a:solidFill>
            </a:ln>
          </p:spPr>
          <p:txBody>
            <a:bodyPr wrap="square" lIns="0" tIns="0" rIns="0" bIns="0" rtlCol="0"/>
            <a:lstStyle/>
            <a:p>
              <a:endParaRPr/>
            </a:p>
          </p:txBody>
        </p:sp>
      </p:grpSp>
    </p:spTree>
    <p:extLst>
      <p:ext uri="{BB962C8B-B14F-4D97-AF65-F5344CB8AC3E}">
        <p14:creationId xmlns:p14="http://schemas.microsoft.com/office/powerpoint/2010/main" val="39067117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DBF63-0CFE-9A79-3591-4AC28C290CB2}"/>
              </a:ext>
            </a:extLst>
          </p:cNvPr>
          <p:cNvSpPr>
            <a:spLocks noGrp="1"/>
          </p:cNvSpPr>
          <p:nvPr>
            <p:ph type="title"/>
          </p:nvPr>
        </p:nvSpPr>
        <p:spPr/>
        <p:txBody>
          <a:bodyPr/>
          <a:lstStyle/>
          <a:p>
            <a:r>
              <a:rPr lang="en-GB" dirty="0"/>
              <a:t>HTTP/2</a:t>
            </a:r>
            <a:r>
              <a:rPr lang="en-GB" spc="-145" dirty="0"/>
              <a:t> </a:t>
            </a:r>
            <a:r>
              <a:rPr lang="en-GB" dirty="0"/>
              <a:t>Server</a:t>
            </a:r>
            <a:r>
              <a:rPr lang="en-GB" spc="-135" dirty="0"/>
              <a:t> </a:t>
            </a:r>
            <a:r>
              <a:rPr lang="en-GB" spc="-20" dirty="0"/>
              <a:t>Push</a:t>
            </a:r>
            <a:endParaRPr lang="en-BG" dirty="0"/>
          </a:p>
        </p:txBody>
      </p:sp>
      <p:sp>
        <p:nvSpPr>
          <p:cNvPr id="3" name="Content Placeholder 2">
            <a:extLst>
              <a:ext uri="{FF2B5EF4-FFF2-40B4-BE49-F238E27FC236}">
                <a16:creationId xmlns:a16="http://schemas.microsoft.com/office/drawing/2014/main" id="{576BD552-6CDB-8EFA-9FC0-FAB803969FA3}"/>
              </a:ext>
            </a:extLst>
          </p:cNvPr>
          <p:cNvSpPr>
            <a:spLocks noGrp="1"/>
          </p:cNvSpPr>
          <p:nvPr>
            <p:ph idx="1"/>
          </p:nvPr>
        </p:nvSpPr>
        <p:spPr/>
        <p:txBody>
          <a:bodyPr/>
          <a:lstStyle/>
          <a:p>
            <a:r>
              <a:rPr lang="en-GB" sz="2800" b="1" dirty="0">
                <a:solidFill>
                  <a:srgbClr val="FF9F00"/>
                </a:solidFill>
                <a:latin typeface="Calibri"/>
                <a:cs typeface="Calibri"/>
              </a:rPr>
              <a:t>HTTP/2</a:t>
            </a:r>
            <a:r>
              <a:rPr lang="en-GB" sz="2800" b="1" spc="-65" dirty="0">
                <a:solidFill>
                  <a:srgbClr val="FF9F00"/>
                </a:solidFill>
                <a:latin typeface="Calibri"/>
                <a:cs typeface="Calibri"/>
              </a:rPr>
              <a:t> </a:t>
            </a:r>
            <a:r>
              <a:rPr lang="en-GB" sz="2800" b="1" dirty="0">
                <a:solidFill>
                  <a:srgbClr val="FF9F00"/>
                </a:solidFill>
                <a:latin typeface="Calibri"/>
                <a:cs typeface="Calibri"/>
              </a:rPr>
              <a:t>Server</a:t>
            </a:r>
            <a:r>
              <a:rPr lang="en-GB" sz="2800" b="1" spc="-60" dirty="0">
                <a:solidFill>
                  <a:srgbClr val="FF9F00"/>
                </a:solidFill>
                <a:latin typeface="Calibri"/>
                <a:cs typeface="Calibri"/>
              </a:rPr>
              <a:t> </a:t>
            </a:r>
            <a:r>
              <a:rPr lang="en-GB" sz="2800" b="1" dirty="0">
                <a:solidFill>
                  <a:srgbClr val="FF9F00"/>
                </a:solidFill>
                <a:latin typeface="Calibri"/>
                <a:cs typeface="Calibri"/>
              </a:rPr>
              <a:t>Push</a:t>
            </a:r>
            <a:r>
              <a:rPr lang="en-GB" sz="2800" b="1" spc="-55" dirty="0">
                <a:solidFill>
                  <a:srgbClr val="FF9F00"/>
                </a:solidFill>
                <a:latin typeface="Calibri"/>
                <a:cs typeface="Calibri"/>
              </a:rPr>
              <a:t> </a:t>
            </a:r>
            <a:r>
              <a:rPr lang="en-GB" sz="2800" dirty="0">
                <a:solidFill>
                  <a:srgbClr val="224464"/>
                </a:solidFill>
                <a:latin typeface="Calibri"/>
                <a:cs typeface="Calibri"/>
              </a:rPr>
              <a:t>is</a:t>
            </a:r>
            <a:r>
              <a:rPr lang="en-GB" sz="2800" spc="-60" dirty="0">
                <a:solidFill>
                  <a:srgbClr val="224464"/>
                </a:solidFill>
                <a:latin typeface="Calibri"/>
                <a:cs typeface="Calibri"/>
              </a:rPr>
              <a:t> </a:t>
            </a:r>
            <a:r>
              <a:rPr lang="en-GB" sz="2800" dirty="0">
                <a:solidFill>
                  <a:srgbClr val="224464"/>
                </a:solidFill>
                <a:latin typeface="Calibri"/>
                <a:cs typeface="Calibri"/>
              </a:rPr>
              <a:t>the</a:t>
            </a:r>
            <a:r>
              <a:rPr lang="en-GB" sz="2800" spc="-70" dirty="0">
                <a:solidFill>
                  <a:srgbClr val="224464"/>
                </a:solidFill>
                <a:latin typeface="Calibri"/>
                <a:cs typeface="Calibri"/>
              </a:rPr>
              <a:t> </a:t>
            </a:r>
            <a:r>
              <a:rPr lang="en-GB" sz="2800" dirty="0">
                <a:solidFill>
                  <a:srgbClr val="224464"/>
                </a:solidFill>
                <a:latin typeface="Calibri"/>
                <a:cs typeface="Calibri"/>
              </a:rPr>
              <a:t>process</a:t>
            </a:r>
            <a:r>
              <a:rPr lang="en-GB" sz="2800" spc="-60" dirty="0">
                <a:solidFill>
                  <a:srgbClr val="224464"/>
                </a:solidFill>
                <a:latin typeface="Calibri"/>
                <a:cs typeface="Calibri"/>
              </a:rPr>
              <a:t> </a:t>
            </a:r>
            <a:r>
              <a:rPr lang="en-GB" sz="2800" dirty="0">
                <a:solidFill>
                  <a:srgbClr val="224464"/>
                </a:solidFill>
                <a:latin typeface="Calibri"/>
                <a:cs typeface="Calibri"/>
              </a:rPr>
              <a:t>of</a:t>
            </a:r>
            <a:r>
              <a:rPr lang="en-GB" sz="2800" spc="-55" dirty="0">
                <a:solidFill>
                  <a:srgbClr val="224464"/>
                </a:solidFill>
                <a:latin typeface="Calibri"/>
                <a:cs typeface="Calibri"/>
              </a:rPr>
              <a:t> </a:t>
            </a:r>
            <a:r>
              <a:rPr lang="en-GB" sz="2800" dirty="0">
                <a:solidFill>
                  <a:srgbClr val="224464"/>
                </a:solidFill>
                <a:latin typeface="Calibri"/>
                <a:cs typeface="Calibri"/>
              </a:rPr>
              <a:t>sending</a:t>
            </a:r>
            <a:r>
              <a:rPr lang="en-GB" sz="2800" spc="-55" dirty="0">
                <a:solidFill>
                  <a:srgbClr val="224464"/>
                </a:solidFill>
                <a:latin typeface="Calibri"/>
                <a:cs typeface="Calibri"/>
              </a:rPr>
              <a:t> </a:t>
            </a:r>
            <a:r>
              <a:rPr lang="en-GB" sz="2800" spc="-10" dirty="0">
                <a:solidFill>
                  <a:srgbClr val="224464"/>
                </a:solidFill>
                <a:latin typeface="Calibri"/>
                <a:cs typeface="Calibri"/>
              </a:rPr>
              <a:t>resources</a:t>
            </a:r>
            <a:r>
              <a:rPr lang="en-GB" sz="2800" spc="-50" dirty="0">
                <a:solidFill>
                  <a:srgbClr val="224464"/>
                </a:solidFill>
                <a:latin typeface="Calibri"/>
                <a:cs typeface="Calibri"/>
              </a:rPr>
              <a:t> </a:t>
            </a:r>
            <a:r>
              <a:rPr lang="en-GB" sz="2800" dirty="0">
                <a:solidFill>
                  <a:srgbClr val="224464"/>
                </a:solidFill>
                <a:latin typeface="Calibri"/>
                <a:cs typeface="Calibri"/>
              </a:rPr>
              <a:t>to</a:t>
            </a:r>
            <a:r>
              <a:rPr lang="en-GB" sz="2800" spc="-75" dirty="0">
                <a:solidFill>
                  <a:srgbClr val="224464"/>
                </a:solidFill>
                <a:latin typeface="Calibri"/>
                <a:cs typeface="Calibri"/>
              </a:rPr>
              <a:t> </a:t>
            </a:r>
            <a:r>
              <a:rPr lang="en-GB" sz="2800" spc="-10" dirty="0">
                <a:solidFill>
                  <a:srgbClr val="224464"/>
                </a:solidFill>
                <a:latin typeface="Calibri"/>
                <a:cs typeface="Calibri"/>
              </a:rPr>
              <a:t>clients, </a:t>
            </a:r>
            <a:r>
              <a:rPr lang="en-GB" sz="2800" dirty="0">
                <a:solidFill>
                  <a:srgbClr val="1A334B"/>
                </a:solidFill>
                <a:latin typeface="Calibri"/>
                <a:cs typeface="Calibri"/>
              </a:rPr>
              <a:t>without</a:t>
            </a:r>
            <a:r>
              <a:rPr lang="en-GB" sz="2800" spc="-75" dirty="0">
                <a:solidFill>
                  <a:srgbClr val="1A334B"/>
                </a:solidFill>
                <a:latin typeface="Calibri"/>
                <a:cs typeface="Calibri"/>
              </a:rPr>
              <a:t> </a:t>
            </a:r>
            <a:r>
              <a:rPr lang="en-GB" sz="2800" dirty="0">
                <a:solidFill>
                  <a:srgbClr val="224464"/>
                </a:solidFill>
                <a:latin typeface="Calibri"/>
                <a:cs typeface="Calibri"/>
              </a:rPr>
              <a:t>them</a:t>
            </a:r>
            <a:r>
              <a:rPr lang="en-GB" sz="2800" spc="-65" dirty="0">
                <a:solidFill>
                  <a:srgbClr val="224464"/>
                </a:solidFill>
                <a:latin typeface="Calibri"/>
                <a:cs typeface="Calibri"/>
              </a:rPr>
              <a:t> </a:t>
            </a:r>
            <a:r>
              <a:rPr lang="en-GB" sz="2800" dirty="0">
                <a:solidFill>
                  <a:srgbClr val="224464"/>
                </a:solidFill>
                <a:latin typeface="Calibri"/>
                <a:cs typeface="Calibri"/>
              </a:rPr>
              <a:t>having</a:t>
            </a:r>
            <a:r>
              <a:rPr lang="en-GB" sz="2800" spc="-65" dirty="0">
                <a:solidFill>
                  <a:srgbClr val="224464"/>
                </a:solidFill>
                <a:latin typeface="Calibri"/>
                <a:cs typeface="Calibri"/>
              </a:rPr>
              <a:t> </a:t>
            </a:r>
            <a:r>
              <a:rPr lang="en-GB" sz="2800" dirty="0">
                <a:solidFill>
                  <a:srgbClr val="224464"/>
                </a:solidFill>
                <a:latin typeface="Calibri"/>
                <a:cs typeface="Calibri"/>
              </a:rPr>
              <a:t>to</a:t>
            </a:r>
            <a:r>
              <a:rPr lang="en-GB" sz="2800" spc="-80" dirty="0">
                <a:solidFill>
                  <a:srgbClr val="224464"/>
                </a:solidFill>
                <a:latin typeface="Calibri"/>
                <a:cs typeface="Calibri"/>
              </a:rPr>
              <a:t> </a:t>
            </a:r>
            <a:r>
              <a:rPr lang="en-GB" sz="2800" dirty="0">
                <a:solidFill>
                  <a:srgbClr val="224464"/>
                </a:solidFill>
                <a:latin typeface="Calibri"/>
                <a:cs typeface="Calibri"/>
              </a:rPr>
              <a:t>ask</a:t>
            </a:r>
            <a:r>
              <a:rPr lang="en-GB" sz="2800" spc="-65" dirty="0">
                <a:solidFill>
                  <a:srgbClr val="224464"/>
                </a:solidFill>
                <a:latin typeface="Calibri"/>
                <a:cs typeface="Calibri"/>
              </a:rPr>
              <a:t> </a:t>
            </a:r>
            <a:r>
              <a:rPr lang="en-GB" sz="2800" dirty="0">
                <a:solidFill>
                  <a:srgbClr val="224464"/>
                </a:solidFill>
                <a:latin typeface="Calibri"/>
                <a:cs typeface="Calibri"/>
              </a:rPr>
              <a:t>for</a:t>
            </a:r>
            <a:r>
              <a:rPr lang="en-GB" sz="2800" spc="-60" dirty="0">
                <a:solidFill>
                  <a:srgbClr val="224464"/>
                </a:solidFill>
                <a:latin typeface="Calibri"/>
                <a:cs typeface="Calibri"/>
              </a:rPr>
              <a:t> </a:t>
            </a:r>
            <a:r>
              <a:rPr lang="en-GB" sz="2800" spc="-25" dirty="0">
                <a:solidFill>
                  <a:srgbClr val="224464"/>
                </a:solidFill>
                <a:latin typeface="Calibri"/>
                <a:cs typeface="Calibri"/>
              </a:rPr>
              <a:t>it.</a:t>
            </a:r>
            <a:endParaRPr lang="en-GB" sz="2800" dirty="0">
              <a:latin typeface="Calibri"/>
              <a:cs typeface="Calibri"/>
            </a:endParaRPr>
          </a:p>
          <a:p>
            <a:endParaRPr lang="en-BG" dirty="0"/>
          </a:p>
        </p:txBody>
      </p:sp>
      <p:sp>
        <p:nvSpPr>
          <p:cNvPr id="4" name="Slide Number Placeholder 3">
            <a:extLst>
              <a:ext uri="{FF2B5EF4-FFF2-40B4-BE49-F238E27FC236}">
                <a16:creationId xmlns:a16="http://schemas.microsoft.com/office/drawing/2014/main" id="{1B654AD3-4246-C3AD-6F8E-D463F538AA0C}"/>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106</a:t>
            </a:fld>
            <a:endParaRPr lang="en-US" dirty="0">
              <a:solidFill>
                <a:prstClr val="white">
                  <a:tint val="75000"/>
                </a:prstClr>
              </a:solidFill>
            </a:endParaRPr>
          </a:p>
        </p:txBody>
      </p:sp>
      <p:pic>
        <p:nvPicPr>
          <p:cNvPr id="5" name="object 7">
            <a:extLst>
              <a:ext uri="{FF2B5EF4-FFF2-40B4-BE49-F238E27FC236}">
                <a16:creationId xmlns:a16="http://schemas.microsoft.com/office/drawing/2014/main" id="{28958F41-6624-137A-DD31-1155E21B8E5A}"/>
              </a:ext>
            </a:extLst>
          </p:cNvPr>
          <p:cNvPicPr/>
          <p:nvPr/>
        </p:nvPicPr>
        <p:blipFill>
          <a:blip r:embed="rId2" cstate="print"/>
          <a:stretch>
            <a:fillRect/>
          </a:stretch>
        </p:blipFill>
        <p:spPr>
          <a:xfrm>
            <a:off x="609600" y="2667000"/>
            <a:ext cx="10972799" cy="3428999"/>
          </a:xfrm>
          <a:prstGeom prst="rect">
            <a:avLst/>
          </a:prstGeom>
        </p:spPr>
      </p:pic>
    </p:spTree>
    <p:extLst>
      <p:ext uri="{BB962C8B-B14F-4D97-AF65-F5344CB8AC3E}">
        <p14:creationId xmlns:p14="http://schemas.microsoft.com/office/powerpoint/2010/main" val="27254210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FAE4-7B5A-E2B3-27D0-8088E1862E56}"/>
              </a:ext>
            </a:extLst>
          </p:cNvPr>
          <p:cNvSpPr>
            <a:spLocks noGrp="1"/>
          </p:cNvSpPr>
          <p:nvPr>
            <p:ph type="title"/>
          </p:nvPr>
        </p:nvSpPr>
        <p:spPr/>
        <p:txBody>
          <a:bodyPr/>
          <a:lstStyle/>
          <a:p>
            <a:r>
              <a:rPr lang="en-BG" dirty="0"/>
              <a:t>HTTP2 overview features</a:t>
            </a:r>
          </a:p>
        </p:txBody>
      </p:sp>
      <p:sp>
        <p:nvSpPr>
          <p:cNvPr id="3" name="Content Placeholder 2">
            <a:extLst>
              <a:ext uri="{FF2B5EF4-FFF2-40B4-BE49-F238E27FC236}">
                <a16:creationId xmlns:a16="http://schemas.microsoft.com/office/drawing/2014/main" id="{134D1EBE-2778-24AE-B0F8-829356A1B864}"/>
              </a:ext>
            </a:extLst>
          </p:cNvPr>
          <p:cNvSpPr>
            <a:spLocks noGrp="1"/>
          </p:cNvSpPr>
          <p:nvPr>
            <p:ph idx="1"/>
          </p:nvPr>
        </p:nvSpPr>
        <p:spPr>
          <a:xfrm>
            <a:off x="837981" y="1690689"/>
            <a:ext cx="10512863" cy="4486274"/>
          </a:xfrm>
        </p:spPr>
        <p:txBody>
          <a:bodyPr>
            <a:normAutofit lnSpcReduction="10000"/>
          </a:bodyPr>
          <a:lstStyle/>
          <a:p>
            <a:pPr algn="l">
              <a:buFont typeface="+mj-lt"/>
              <a:buAutoNum type="arabicPeriod"/>
            </a:pPr>
            <a:r>
              <a:rPr lang="en-GB" b="1" i="0" dirty="0">
                <a:solidFill>
                  <a:schemeClr val="accent1">
                    <a:lumMod val="75000"/>
                  </a:schemeClr>
                </a:solidFill>
                <a:effectLst/>
                <a:latin typeface="-apple-system"/>
              </a:rPr>
              <a:t>Header compression</a:t>
            </a:r>
            <a:r>
              <a:rPr lang="en-GB" b="0" i="0" dirty="0">
                <a:solidFill>
                  <a:srgbClr val="171717"/>
                </a:solidFill>
                <a:effectLst/>
                <a:latin typeface="-apple-system"/>
              </a:rPr>
              <a:t>: HTTP/2 uses the HPACK algorithm to compress request and response headers, significantly reducing the amount of data transmitted.</a:t>
            </a:r>
          </a:p>
          <a:p>
            <a:pPr algn="l">
              <a:buFont typeface="+mj-lt"/>
              <a:buAutoNum type="arabicPeriod"/>
            </a:pPr>
            <a:r>
              <a:rPr lang="en-GB" b="1" i="0" dirty="0">
                <a:solidFill>
                  <a:schemeClr val="accent1">
                    <a:lumMod val="75000"/>
                  </a:schemeClr>
                </a:solidFill>
                <a:effectLst/>
                <a:latin typeface="-apple-system"/>
              </a:rPr>
              <a:t>Server push</a:t>
            </a:r>
            <a:r>
              <a:rPr lang="en-GB" b="0" i="0" dirty="0">
                <a:solidFill>
                  <a:srgbClr val="171717"/>
                </a:solidFill>
                <a:effectLst/>
                <a:latin typeface="-apple-system"/>
              </a:rPr>
              <a:t>: With HTTP/2, servers can proactively push resources to the client's cache before they are requested, reducing latency and improving the overall user experience.</a:t>
            </a:r>
          </a:p>
          <a:p>
            <a:pPr algn="l">
              <a:buFont typeface="+mj-lt"/>
              <a:buAutoNum type="arabicPeriod"/>
            </a:pPr>
            <a:r>
              <a:rPr lang="en-GB" b="1" i="0" dirty="0">
                <a:solidFill>
                  <a:schemeClr val="accent1">
                    <a:lumMod val="75000"/>
                  </a:schemeClr>
                </a:solidFill>
                <a:effectLst/>
                <a:latin typeface="-apple-system"/>
              </a:rPr>
              <a:t>Stream prioritization</a:t>
            </a:r>
            <a:r>
              <a:rPr lang="en-GB" b="0" i="0" dirty="0">
                <a:solidFill>
                  <a:srgbClr val="171717"/>
                </a:solidFill>
                <a:effectLst/>
                <a:latin typeface="-apple-system"/>
              </a:rPr>
              <a:t>: HTTP/2 enables clients to prioritize requests, allowing more critical resources to be fetched and rendered first.</a:t>
            </a:r>
          </a:p>
          <a:p>
            <a:pPr algn="l">
              <a:buFont typeface="+mj-lt"/>
              <a:buAutoNum type="arabicPeriod"/>
            </a:pPr>
            <a:r>
              <a:rPr lang="en-GB" b="1" i="0" dirty="0">
                <a:solidFill>
                  <a:schemeClr val="accent1">
                    <a:lumMod val="75000"/>
                  </a:schemeClr>
                </a:solidFill>
                <a:effectLst/>
                <a:latin typeface="-apple-system"/>
              </a:rPr>
              <a:t>Binary framing</a:t>
            </a:r>
            <a:r>
              <a:rPr lang="en-GB" b="0" i="0" dirty="0">
                <a:solidFill>
                  <a:srgbClr val="171717"/>
                </a:solidFill>
                <a:effectLst/>
                <a:latin typeface="-apple-system"/>
              </a:rPr>
              <a:t>: HTTP/2 uses a binary framing layer to encapsulate messages, which makes the protocol more efficient and less error-prone compared to the plain-text approach of HTTP/1.x.</a:t>
            </a:r>
          </a:p>
          <a:p>
            <a:endParaRPr lang="en-BG" dirty="0"/>
          </a:p>
        </p:txBody>
      </p:sp>
      <p:sp>
        <p:nvSpPr>
          <p:cNvPr id="4" name="Slide Number Placeholder 3">
            <a:extLst>
              <a:ext uri="{FF2B5EF4-FFF2-40B4-BE49-F238E27FC236}">
                <a16:creationId xmlns:a16="http://schemas.microsoft.com/office/drawing/2014/main" id="{63B064CF-3923-3D28-646C-1E1C52A92441}"/>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107</a:t>
            </a:fld>
            <a:endParaRPr lang="en-US" dirty="0">
              <a:solidFill>
                <a:prstClr val="white">
                  <a:tint val="75000"/>
                </a:prstClr>
              </a:solidFill>
            </a:endParaRPr>
          </a:p>
        </p:txBody>
      </p:sp>
    </p:spTree>
    <p:extLst>
      <p:ext uri="{BB962C8B-B14F-4D97-AF65-F5344CB8AC3E}">
        <p14:creationId xmlns:p14="http://schemas.microsoft.com/office/powerpoint/2010/main" val="38172560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492144-DFF8-682C-B51A-FE3C0B046330}"/>
              </a:ext>
            </a:extLst>
          </p:cNvPr>
          <p:cNvSpPr>
            <a:spLocks noGrp="1"/>
          </p:cNvSpPr>
          <p:nvPr>
            <p:ph type="title"/>
          </p:nvPr>
        </p:nvSpPr>
        <p:spPr>
          <a:xfrm>
            <a:off x="634834" y="640823"/>
            <a:ext cx="3417769" cy="5583148"/>
          </a:xfrm>
        </p:spPr>
        <p:txBody>
          <a:bodyPr anchor="ctr">
            <a:normAutofit/>
          </a:bodyPr>
          <a:lstStyle/>
          <a:p>
            <a:r>
              <a:rPr lang="en-GB" sz="5300"/>
              <a:t>What's</a:t>
            </a:r>
            <a:r>
              <a:rPr lang="en-GB" sz="5300" spc="-150"/>
              <a:t> </a:t>
            </a:r>
            <a:r>
              <a:rPr lang="en-GB" sz="5300" spc="-10"/>
              <a:t>HTTP/3</a:t>
            </a:r>
            <a:endParaRPr lang="en-BG" sz="5300"/>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6322" y="3462721"/>
            <a:ext cx="5410200" cy="18283"/>
          </a:xfrm>
          <a:custGeom>
            <a:avLst/>
            <a:gdLst>
              <a:gd name="connsiteX0" fmla="*/ 0 w 5410200"/>
              <a:gd name="connsiteY0" fmla="*/ 0 h 18283"/>
              <a:gd name="connsiteX1" fmla="*/ 568071 w 5410200"/>
              <a:gd name="connsiteY1" fmla="*/ 0 h 18283"/>
              <a:gd name="connsiteX2" fmla="*/ 1298448 w 5410200"/>
              <a:gd name="connsiteY2" fmla="*/ 0 h 18283"/>
              <a:gd name="connsiteX3" fmla="*/ 1920621 w 5410200"/>
              <a:gd name="connsiteY3" fmla="*/ 0 h 18283"/>
              <a:gd name="connsiteX4" fmla="*/ 2488692 w 5410200"/>
              <a:gd name="connsiteY4" fmla="*/ 0 h 18283"/>
              <a:gd name="connsiteX5" fmla="*/ 3219069 w 5410200"/>
              <a:gd name="connsiteY5" fmla="*/ 0 h 18283"/>
              <a:gd name="connsiteX6" fmla="*/ 3895344 w 5410200"/>
              <a:gd name="connsiteY6" fmla="*/ 0 h 18283"/>
              <a:gd name="connsiteX7" fmla="*/ 4571619 w 5410200"/>
              <a:gd name="connsiteY7" fmla="*/ 0 h 18283"/>
              <a:gd name="connsiteX8" fmla="*/ 5410200 w 5410200"/>
              <a:gd name="connsiteY8" fmla="*/ 0 h 18283"/>
              <a:gd name="connsiteX9" fmla="*/ 5410200 w 5410200"/>
              <a:gd name="connsiteY9" fmla="*/ 18283 h 18283"/>
              <a:gd name="connsiteX10" fmla="*/ 4842129 w 5410200"/>
              <a:gd name="connsiteY10" fmla="*/ 18283 h 18283"/>
              <a:gd name="connsiteX11" fmla="*/ 4328160 w 5410200"/>
              <a:gd name="connsiteY11" fmla="*/ 18283 h 18283"/>
              <a:gd name="connsiteX12" fmla="*/ 3597783 w 5410200"/>
              <a:gd name="connsiteY12" fmla="*/ 18283 h 18283"/>
              <a:gd name="connsiteX13" fmla="*/ 3029712 w 5410200"/>
              <a:gd name="connsiteY13" fmla="*/ 18283 h 18283"/>
              <a:gd name="connsiteX14" fmla="*/ 2299335 w 5410200"/>
              <a:gd name="connsiteY14" fmla="*/ 18283 h 18283"/>
              <a:gd name="connsiteX15" fmla="*/ 1514856 w 5410200"/>
              <a:gd name="connsiteY15" fmla="*/ 18283 h 18283"/>
              <a:gd name="connsiteX16" fmla="*/ 892683 w 5410200"/>
              <a:gd name="connsiteY16" fmla="*/ 18283 h 18283"/>
              <a:gd name="connsiteX17" fmla="*/ 0 w 5410200"/>
              <a:gd name="connsiteY17" fmla="*/ 18283 h 18283"/>
              <a:gd name="connsiteX18" fmla="*/ 0 w 5410200"/>
              <a:gd name="connsiteY1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3"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668" y="5552"/>
                  <a:pt x="5410359" y="10298"/>
                  <a:pt x="5410200" y="18283"/>
                </a:cubicBezTo>
                <a:cubicBezTo>
                  <a:pt x="5139060" y="6746"/>
                  <a:pt x="5121593" y="31030"/>
                  <a:pt x="4842129" y="18283"/>
                </a:cubicBezTo>
                <a:cubicBezTo>
                  <a:pt x="4562665" y="5536"/>
                  <a:pt x="4448273" y="9482"/>
                  <a:pt x="4328160" y="18283"/>
                </a:cubicBezTo>
                <a:cubicBezTo>
                  <a:pt x="4208047" y="27084"/>
                  <a:pt x="3760936" y="22562"/>
                  <a:pt x="3597783" y="18283"/>
                </a:cubicBezTo>
                <a:cubicBezTo>
                  <a:pt x="3434630" y="14004"/>
                  <a:pt x="3299718" y="33208"/>
                  <a:pt x="3029712" y="18283"/>
                </a:cubicBezTo>
                <a:cubicBezTo>
                  <a:pt x="2759706" y="3358"/>
                  <a:pt x="2640159" y="27389"/>
                  <a:pt x="2299335" y="18283"/>
                </a:cubicBezTo>
                <a:cubicBezTo>
                  <a:pt x="1958511" y="9177"/>
                  <a:pt x="1801186" y="28980"/>
                  <a:pt x="1514856" y="18283"/>
                </a:cubicBezTo>
                <a:cubicBezTo>
                  <a:pt x="1228526" y="7586"/>
                  <a:pt x="1063509" y="-5310"/>
                  <a:pt x="892683" y="18283"/>
                </a:cubicBezTo>
                <a:cubicBezTo>
                  <a:pt x="721857" y="41876"/>
                  <a:pt x="186945" y="-20902"/>
                  <a:pt x="0" y="18283"/>
                </a:cubicBezTo>
                <a:cubicBezTo>
                  <a:pt x="-85" y="11289"/>
                  <a:pt x="-520" y="6143"/>
                  <a:pt x="0" y="0"/>
                </a:cubicBezTo>
                <a:close/>
              </a:path>
              <a:path w="5410200" h="18283"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301" y="8438"/>
                  <a:pt x="5409761" y="10638"/>
                  <a:pt x="5410200" y="18283"/>
                </a:cubicBezTo>
                <a:cubicBezTo>
                  <a:pt x="5163327" y="41489"/>
                  <a:pt x="5008749" y="10688"/>
                  <a:pt x="4842129" y="18283"/>
                </a:cubicBezTo>
                <a:cubicBezTo>
                  <a:pt x="4675509" y="25878"/>
                  <a:pt x="4433401" y="-620"/>
                  <a:pt x="4165854" y="18283"/>
                </a:cubicBezTo>
                <a:cubicBezTo>
                  <a:pt x="3898308" y="37186"/>
                  <a:pt x="3809032" y="-8715"/>
                  <a:pt x="3543681" y="18283"/>
                </a:cubicBezTo>
                <a:cubicBezTo>
                  <a:pt x="3278330" y="45281"/>
                  <a:pt x="3073876" y="-15922"/>
                  <a:pt x="2759202" y="18283"/>
                </a:cubicBezTo>
                <a:cubicBezTo>
                  <a:pt x="2444528" y="52488"/>
                  <a:pt x="2204144" y="3367"/>
                  <a:pt x="1974723" y="18283"/>
                </a:cubicBezTo>
                <a:cubicBezTo>
                  <a:pt x="1745302" y="33199"/>
                  <a:pt x="1602335" y="31485"/>
                  <a:pt x="1406652" y="18283"/>
                </a:cubicBezTo>
                <a:cubicBezTo>
                  <a:pt x="1210969" y="5081"/>
                  <a:pt x="923948" y="3156"/>
                  <a:pt x="730377" y="18283"/>
                </a:cubicBezTo>
                <a:cubicBezTo>
                  <a:pt x="536806" y="33410"/>
                  <a:pt x="336496" y="-146"/>
                  <a:pt x="0" y="18283"/>
                </a:cubicBezTo>
                <a:cubicBezTo>
                  <a:pt x="160" y="10086"/>
                  <a:pt x="-801" y="76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04823B-5BFD-772D-C6EE-E028596BDA2D}"/>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108</a:t>
            </a:fld>
            <a:endParaRPr lang="en-US"/>
          </a:p>
        </p:txBody>
      </p:sp>
      <p:graphicFrame>
        <p:nvGraphicFramePr>
          <p:cNvPr id="6" name="Content Placeholder 2">
            <a:extLst>
              <a:ext uri="{FF2B5EF4-FFF2-40B4-BE49-F238E27FC236}">
                <a16:creationId xmlns:a16="http://schemas.microsoft.com/office/drawing/2014/main" id="{86A071E2-5F78-644C-8D6C-7CED462C1A69}"/>
              </a:ext>
            </a:extLst>
          </p:cNvPr>
          <p:cNvGraphicFramePr>
            <a:graphicFrameLocks noGrp="1"/>
          </p:cNvGraphicFramePr>
          <p:nvPr>
            <p:ph idx="1"/>
            <p:extLst>
              <p:ext uri="{D42A27DB-BD31-4B8C-83A1-F6EECF244321}">
                <p14:modId xmlns:p14="http://schemas.microsoft.com/office/powerpoint/2010/main" val="546106797"/>
              </p:ext>
            </p:extLst>
          </p:nvPr>
        </p:nvGraphicFramePr>
        <p:xfrm>
          <a:off x="4646807" y="640822"/>
          <a:ext cx="6898715"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17922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E5A03-23F6-BFF3-6478-BD48ACA73230}"/>
              </a:ext>
            </a:extLst>
          </p:cNvPr>
          <p:cNvSpPr>
            <a:spLocks noGrp="1"/>
          </p:cNvSpPr>
          <p:nvPr>
            <p:ph type="title"/>
          </p:nvPr>
        </p:nvSpPr>
        <p:spPr>
          <a:xfrm>
            <a:off x="634834" y="640823"/>
            <a:ext cx="3417769" cy="5583148"/>
          </a:xfrm>
        </p:spPr>
        <p:txBody>
          <a:bodyPr anchor="ctr">
            <a:normAutofit/>
          </a:bodyPr>
          <a:lstStyle/>
          <a:p>
            <a:r>
              <a:rPr lang="en-BG" sz="5300"/>
              <a:t>HTTP3</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6322" y="3462721"/>
            <a:ext cx="5410200" cy="18283"/>
          </a:xfrm>
          <a:custGeom>
            <a:avLst/>
            <a:gdLst>
              <a:gd name="connsiteX0" fmla="*/ 0 w 5410200"/>
              <a:gd name="connsiteY0" fmla="*/ 0 h 18283"/>
              <a:gd name="connsiteX1" fmla="*/ 568071 w 5410200"/>
              <a:gd name="connsiteY1" fmla="*/ 0 h 18283"/>
              <a:gd name="connsiteX2" fmla="*/ 1298448 w 5410200"/>
              <a:gd name="connsiteY2" fmla="*/ 0 h 18283"/>
              <a:gd name="connsiteX3" fmla="*/ 1920621 w 5410200"/>
              <a:gd name="connsiteY3" fmla="*/ 0 h 18283"/>
              <a:gd name="connsiteX4" fmla="*/ 2488692 w 5410200"/>
              <a:gd name="connsiteY4" fmla="*/ 0 h 18283"/>
              <a:gd name="connsiteX5" fmla="*/ 3219069 w 5410200"/>
              <a:gd name="connsiteY5" fmla="*/ 0 h 18283"/>
              <a:gd name="connsiteX6" fmla="*/ 3895344 w 5410200"/>
              <a:gd name="connsiteY6" fmla="*/ 0 h 18283"/>
              <a:gd name="connsiteX7" fmla="*/ 4571619 w 5410200"/>
              <a:gd name="connsiteY7" fmla="*/ 0 h 18283"/>
              <a:gd name="connsiteX8" fmla="*/ 5410200 w 5410200"/>
              <a:gd name="connsiteY8" fmla="*/ 0 h 18283"/>
              <a:gd name="connsiteX9" fmla="*/ 5410200 w 5410200"/>
              <a:gd name="connsiteY9" fmla="*/ 18283 h 18283"/>
              <a:gd name="connsiteX10" fmla="*/ 4842129 w 5410200"/>
              <a:gd name="connsiteY10" fmla="*/ 18283 h 18283"/>
              <a:gd name="connsiteX11" fmla="*/ 4328160 w 5410200"/>
              <a:gd name="connsiteY11" fmla="*/ 18283 h 18283"/>
              <a:gd name="connsiteX12" fmla="*/ 3597783 w 5410200"/>
              <a:gd name="connsiteY12" fmla="*/ 18283 h 18283"/>
              <a:gd name="connsiteX13" fmla="*/ 3029712 w 5410200"/>
              <a:gd name="connsiteY13" fmla="*/ 18283 h 18283"/>
              <a:gd name="connsiteX14" fmla="*/ 2299335 w 5410200"/>
              <a:gd name="connsiteY14" fmla="*/ 18283 h 18283"/>
              <a:gd name="connsiteX15" fmla="*/ 1514856 w 5410200"/>
              <a:gd name="connsiteY15" fmla="*/ 18283 h 18283"/>
              <a:gd name="connsiteX16" fmla="*/ 892683 w 5410200"/>
              <a:gd name="connsiteY16" fmla="*/ 18283 h 18283"/>
              <a:gd name="connsiteX17" fmla="*/ 0 w 5410200"/>
              <a:gd name="connsiteY17" fmla="*/ 18283 h 18283"/>
              <a:gd name="connsiteX18" fmla="*/ 0 w 5410200"/>
              <a:gd name="connsiteY1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3"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668" y="5552"/>
                  <a:pt x="5410359" y="10298"/>
                  <a:pt x="5410200" y="18283"/>
                </a:cubicBezTo>
                <a:cubicBezTo>
                  <a:pt x="5139060" y="6746"/>
                  <a:pt x="5121593" y="31030"/>
                  <a:pt x="4842129" y="18283"/>
                </a:cubicBezTo>
                <a:cubicBezTo>
                  <a:pt x="4562665" y="5536"/>
                  <a:pt x="4448273" y="9482"/>
                  <a:pt x="4328160" y="18283"/>
                </a:cubicBezTo>
                <a:cubicBezTo>
                  <a:pt x="4208047" y="27084"/>
                  <a:pt x="3760936" y="22562"/>
                  <a:pt x="3597783" y="18283"/>
                </a:cubicBezTo>
                <a:cubicBezTo>
                  <a:pt x="3434630" y="14004"/>
                  <a:pt x="3299718" y="33208"/>
                  <a:pt x="3029712" y="18283"/>
                </a:cubicBezTo>
                <a:cubicBezTo>
                  <a:pt x="2759706" y="3358"/>
                  <a:pt x="2640159" y="27389"/>
                  <a:pt x="2299335" y="18283"/>
                </a:cubicBezTo>
                <a:cubicBezTo>
                  <a:pt x="1958511" y="9177"/>
                  <a:pt x="1801186" y="28980"/>
                  <a:pt x="1514856" y="18283"/>
                </a:cubicBezTo>
                <a:cubicBezTo>
                  <a:pt x="1228526" y="7586"/>
                  <a:pt x="1063509" y="-5310"/>
                  <a:pt x="892683" y="18283"/>
                </a:cubicBezTo>
                <a:cubicBezTo>
                  <a:pt x="721857" y="41876"/>
                  <a:pt x="186945" y="-20902"/>
                  <a:pt x="0" y="18283"/>
                </a:cubicBezTo>
                <a:cubicBezTo>
                  <a:pt x="-85" y="11289"/>
                  <a:pt x="-520" y="6143"/>
                  <a:pt x="0" y="0"/>
                </a:cubicBezTo>
                <a:close/>
              </a:path>
              <a:path w="5410200" h="18283"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301" y="8438"/>
                  <a:pt x="5409761" y="10638"/>
                  <a:pt x="5410200" y="18283"/>
                </a:cubicBezTo>
                <a:cubicBezTo>
                  <a:pt x="5163327" y="41489"/>
                  <a:pt x="5008749" y="10688"/>
                  <a:pt x="4842129" y="18283"/>
                </a:cubicBezTo>
                <a:cubicBezTo>
                  <a:pt x="4675509" y="25878"/>
                  <a:pt x="4433401" y="-620"/>
                  <a:pt x="4165854" y="18283"/>
                </a:cubicBezTo>
                <a:cubicBezTo>
                  <a:pt x="3898308" y="37186"/>
                  <a:pt x="3809032" y="-8715"/>
                  <a:pt x="3543681" y="18283"/>
                </a:cubicBezTo>
                <a:cubicBezTo>
                  <a:pt x="3278330" y="45281"/>
                  <a:pt x="3073876" y="-15922"/>
                  <a:pt x="2759202" y="18283"/>
                </a:cubicBezTo>
                <a:cubicBezTo>
                  <a:pt x="2444528" y="52488"/>
                  <a:pt x="2204144" y="3367"/>
                  <a:pt x="1974723" y="18283"/>
                </a:cubicBezTo>
                <a:cubicBezTo>
                  <a:pt x="1745302" y="33199"/>
                  <a:pt x="1602335" y="31485"/>
                  <a:pt x="1406652" y="18283"/>
                </a:cubicBezTo>
                <a:cubicBezTo>
                  <a:pt x="1210969" y="5081"/>
                  <a:pt x="923948" y="3156"/>
                  <a:pt x="730377" y="18283"/>
                </a:cubicBezTo>
                <a:cubicBezTo>
                  <a:pt x="536806" y="33410"/>
                  <a:pt x="336496" y="-146"/>
                  <a:pt x="0" y="18283"/>
                </a:cubicBezTo>
                <a:cubicBezTo>
                  <a:pt x="160" y="10086"/>
                  <a:pt x="-801" y="76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C43A5E-8EA2-7BB3-00B3-DA25AC1332ED}"/>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109</a:t>
            </a:fld>
            <a:endParaRPr lang="en-US"/>
          </a:p>
        </p:txBody>
      </p:sp>
      <p:graphicFrame>
        <p:nvGraphicFramePr>
          <p:cNvPr id="6" name="Content Placeholder 2">
            <a:extLst>
              <a:ext uri="{FF2B5EF4-FFF2-40B4-BE49-F238E27FC236}">
                <a16:creationId xmlns:a16="http://schemas.microsoft.com/office/drawing/2014/main" id="{A7539E26-7C4F-B376-D485-A1DF934B8784}"/>
              </a:ext>
            </a:extLst>
          </p:cNvPr>
          <p:cNvGraphicFramePr>
            <a:graphicFrameLocks noGrp="1"/>
          </p:cNvGraphicFramePr>
          <p:nvPr>
            <p:ph idx="1"/>
            <p:extLst>
              <p:ext uri="{D42A27DB-BD31-4B8C-83A1-F6EECF244321}">
                <p14:modId xmlns:p14="http://schemas.microsoft.com/office/powerpoint/2010/main" val="3809432661"/>
              </p:ext>
            </p:extLst>
          </p:nvPr>
        </p:nvGraphicFramePr>
        <p:xfrm>
          <a:off x="4646807" y="640822"/>
          <a:ext cx="6898715"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798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A47D-B6BE-E6BB-50A2-5FA548FC1D50}"/>
              </a:ext>
            </a:extLst>
          </p:cNvPr>
          <p:cNvSpPr>
            <a:spLocks noGrp="1"/>
          </p:cNvSpPr>
          <p:nvPr>
            <p:ph type="title"/>
          </p:nvPr>
        </p:nvSpPr>
        <p:spPr/>
        <p:txBody>
          <a:bodyPr/>
          <a:lstStyle/>
          <a:p>
            <a:r>
              <a:rPr lang="en-BG" dirty="0"/>
              <a:t>When to use GET</a:t>
            </a:r>
          </a:p>
        </p:txBody>
      </p:sp>
      <p:sp>
        <p:nvSpPr>
          <p:cNvPr id="3" name="Content Placeholder 2">
            <a:extLst>
              <a:ext uri="{FF2B5EF4-FFF2-40B4-BE49-F238E27FC236}">
                <a16:creationId xmlns:a16="http://schemas.microsoft.com/office/drawing/2014/main" id="{049A8315-817D-806E-B803-1692B12D0EBA}"/>
              </a:ext>
            </a:extLst>
          </p:cNvPr>
          <p:cNvSpPr>
            <a:spLocks noGrp="1"/>
          </p:cNvSpPr>
          <p:nvPr>
            <p:ph idx="1"/>
          </p:nvPr>
        </p:nvSpPr>
        <p:spPr>
          <a:xfrm>
            <a:off x="608012" y="1981199"/>
            <a:ext cx="10742832" cy="4195763"/>
          </a:xfrm>
        </p:spPr>
        <p:txBody>
          <a:bodyPr/>
          <a:lstStyle/>
          <a:p>
            <a:r>
              <a:rPr lang="en-GB" b="0" i="0" dirty="0">
                <a:solidFill>
                  <a:schemeClr val="accent1">
                    <a:lumMod val="60000"/>
                    <a:lumOff val="40000"/>
                  </a:schemeClr>
                </a:solidFill>
                <a:effectLst/>
                <a:latin typeface="var(--framer-blockquote-font-family, var(--framer-font-family, Inter, Inter Placeholder, sans-serif))"/>
              </a:rPr>
              <a:t>Searching for a product on an e-commerce site</a:t>
            </a:r>
            <a:r>
              <a:rPr lang="en-GB" b="0" i="0" dirty="0">
                <a:solidFill>
                  <a:srgbClr val="000000"/>
                </a:solidFill>
                <a:effectLst/>
                <a:latin typeface="var(--framer-blockquote-font-family, var(--framer-font-family, Inter, Inter Placeholder, sans-serif))"/>
              </a:rPr>
              <a:t>. The search parameters are included in the URL, and multiple identical searches yield the same results.</a:t>
            </a:r>
          </a:p>
          <a:p>
            <a:pPr algn="l">
              <a:buFont typeface="+mj-lt"/>
              <a:buAutoNum type="arabicPeriod"/>
            </a:pPr>
            <a:r>
              <a:rPr lang="en-GB" b="0" i="0" dirty="0">
                <a:solidFill>
                  <a:schemeClr val="accent1">
                    <a:lumMod val="60000"/>
                    <a:lumOff val="40000"/>
                  </a:schemeClr>
                </a:solidFill>
                <a:effectLst/>
                <a:latin typeface="var(--framer-blockquote-font-family, var(--framer-font-family, Inter, Inter Placeholder, sans-serif))"/>
              </a:rPr>
              <a:t>Checking your bank account balance online</a:t>
            </a:r>
            <a:r>
              <a:rPr lang="en-GB" b="0" i="0" dirty="0">
                <a:solidFill>
                  <a:srgbClr val="000000"/>
                </a:solidFill>
                <a:effectLst/>
                <a:latin typeface="var(--framer-blockquote-font-family, var(--framer-font-family, Inter, Inter Placeholder, sans-serif))"/>
              </a:rPr>
              <a:t>. The request to view the balance is a GET request.</a:t>
            </a:r>
          </a:p>
          <a:p>
            <a:pPr algn="l">
              <a:buFont typeface="+mj-lt"/>
              <a:buAutoNum type="arabicPeriod"/>
            </a:pPr>
            <a:r>
              <a:rPr lang="en-GB" b="0" i="0" dirty="0">
                <a:solidFill>
                  <a:schemeClr val="accent1">
                    <a:lumMod val="60000"/>
                    <a:lumOff val="40000"/>
                  </a:schemeClr>
                </a:solidFill>
                <a:effectLst/>
                <a:latin typeface="var(--framer-blockquote-font-family, var(--framer-font-family, Inter, Inter Placeholder, sans-serif))"/>
              </a:rPr>
              <a:t>Loading a webpage</a:t>
            </a:r>
            <a:r>
              <a:rPr lang="en-GB" b="0" i="0" dirty="0">
                <a:solidFill>
                  <a:srgbClr val="000000"/>
                </a:solidFill>
                <a:effectLst/>
                <a:latin typeface="var(--framer-blockquote-font-family, var(--framer-font-family, Inter, Inter Placeholder, sans-serif))"/>
              </a:rPr>
              <a:t>. When you type a URL into your browser or click a link, a GET request is made to retrieve the webpage.</a:t>
            </a:r>
          </a:p>
          <a:p>
            <a:endParaRPr lang="en-BG" dirty="0"/>
          </a:p>
        </p:txBody>
      </p:sp>
      <p:sp>
        <p:nvSpPr>
          <p:cNvPr id="4" name="Slide Number Placeholder 3">
            <a:extLst>
              <a:ext uri="{FF2B5EF4-FFF2-40B4-BE49-F238E27FC236}">
                <a16:creationId xmlns:a16="http://schemas.microsoft.com/office/drawing/2014/main" id="{146C4DDB-6FFC-C91F-8B7F-487BC9D9532B}"/>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11</a:t>
            </a:fld>
            <a:endParaRPr lang="en-US" dirty="0">
              <a:solidFill>
                <a:prstClr val="white">
                  <a:tint val="75000"/>
                </a:prstClr>
              </a:solidFill>
            </a:endParaRPr>
          </a:p>
        </p:txBody>
      </p:sp>
    </p:spTree>
    <p:extLst>
      <p:ext uri="{BB962C8B-B14F-4D97-AF65-F5344CB8AC3E}">
        <p14:creationId xmlns:p14="http://schemas.microsoft.com/office/powerpoint/2010/main" val="21257617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FD0B-58B2-883C-78B9-9599728E9061}"/>
              </a:ext>
            </a:extLst>
          </p:cNvPr>
          <p:cNvSpPr>
            <a:spLocks noGrp="1"/>
          </p:cNvSpPr>
          <p:nvPr>
            <p:ph type="title"/>
          </p:nvPr>
        </p:nvSpPr>
        <p:spPr/>
        <p:txBody>
          <a:bodyPr>
            <a:normAutofit fontScale="90000"/>
          </a:bodyPr>
          <a:lstStyle/>
          <a:p>
            <a:r>
              <a:rPr lang="en-GB" b="1"/>
              <a:t>Improved Performance with Reduced Latency</a:t>
            </a:r>
            <a:r>
              <a:rPr lang="en-GB"/>
              <a:t>:</a:t>
            </a:r>
            <a:br>
              <a:rPr lang="en-GB"/>
            </a:br>
            <a:endParaRPr lang="en-BG" dirty="0"/>
          </a:p>
        </p:txBody>
      </p:sp>
      <p:sp>
        <p:nvSpPr>
          <p:cNvPr id="3" name="Content Placeholder 2">
            <a:extLst>
              <a:ext uri="{FF2B5EF4-FFF2-40B4-BE49-F238E27FC236}">
                <a16:creationId xmlns:a16="http://schemas.microsoft.com/office/drawing/2014/main" id="{99BD3D85-E12D-DEF7-C14F-A9DEB1A717E2}"/>
              </a:ext>
            </a:extLst>
          </p:cNvPr>
          <p:cNvSpPr>
            <a:spLocks noGrp="1"/>
          </p:cNvSpPr>
          <p:nvPr>
            <p:ph idx="1"/>
          </p:nvPr>
        </p:nvSpPr>
        <p:spPr/>
        <p:txBody>
          <a:bodyPr>
            <a:normAutofit fontScale="92500"/>
          </a:bodyPr>
          <a:lstStyle/>
          <a:p>
            <a:r>
              <a:rPr lang="en-GB" b="1" dirty="0"/>
              <a:t>TCP suffers from "head-of-line blocking"</a:t>
            </a:r>
            <a:r>
              <a:rPr lang="en-GB" dirty="0"/>
              <a:t>: If a packet is lost, the whole connection waits until that packet is retransmitted, which can increase latency.</a:t>
            </a:r>
          </a:p>
          <a:p>
            <a:r>
              <a:rPr lang="en-GB" dirty="0"/>
              <a:t>QUIC in HTTP/3 handles lost packets independently across streams, so a delay in one stream doesn’t impact others, reducing latency significantly.</a:t>
            </a:r>
          </a:p>
          <a:p>
            <a:pPr marL="0" indent="0">
              <a:buNone/>
            </a:pPr>
            <a:r>
              <a:rPr lang="en-GB" b="1" dirty="0"/>
              <a:t>Better Security</a:t>
            </a:r>
            <a:r>
              <a:rPr lang="en-GB" dirty="0"/>
              <a:t>:</a:t>
            </a:r>
          </a:p>
          <a:p>
            <a:pPr>
              <a:buFont typeface="Arial" panose="020B0604020202020204" pitchFamily="34" charset="0"/>
              <a:buChar char="•"/>
            </a:pPr>
            <a:r>
              <a:rPr lang="en-GB" b="1" dirty="0"/>
              <a:t>Encryption by default</a:t>
            </a:r>
            <a:r>
              <a:rPr lang="en-GB" dirty="0"/>
              <a:t>: HTTP/3 has encryption built-in from the start (using TLS 1.3), making connections more secure by default.</a:t>
            </a:r>
          </a:p>
          <a:p>
            <a:pPr>
              <a:buFont typeface="Arial" panose="020B0604020202020204" pitchFamily="34" charset="0"/>
              <a:buChar char="•"/>
            </a:pPr>
            <a:r>
              <a:rPr lang="en-GB" dirty="0"/>
              <a:t>This approach simplifies the encryption setup compared to earlier HTTP versions, where TLS had to be added separately.</a:t>
            </a:r>
          </a:p>
          <a:p>
            <a:endParaRPr lang="en-BG" dirty="0"/>
          </a:p>
        </p:txBody>
      </p:sp>
      <p:sp>
        <p:nvSpPr>
          <p:cNvPr id="4" name="Slide Number Placeholder 3">
            <a:extLst>
              <a:ext uri="{FF2B5EF4-FFF2-40B4-BE49-F238E27FC236}">
                <a16:creationId xmlns:a16="http://schemas.microsoft.com/office/drawing/2014/main" id="{E8B7F0AC-3C5E-7B0B-EFA6-DC1A8568CD8F}"/>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110</a:t>
            </a:fld>
            <a:endParaRPr lang="en-US" dirty="0">
              <a:solidFill>
                <a:prstClr val="white">
                  <a:tint val="75000"/>
                </a:prstClr>
              </a:solidFill>
            </a:endParaRPr>
          </a:p>
        </p:txBody>
      </p:sp>
    </p:spTree>
    <p:extLst>
      <p:ext uri="{BB962C8B-B14F-4D97-AF65-F5344CB8AC3E}">
        <p14:creationId xmlns:p14="http://schemas.microsoft.com/office/powerpoint/2010/main" val="1702106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8954-76FA-76E9-158F-BC8B0E8EB6DD}"/>
              </a:ext>
            </a:extLst>
          </p:cNvPr>
          <p:cNvSpPr>
            <a:spLocks noGrp="1"/>
          </p:cNvSpPr>
          <p:nvPr>
            <p:ph type="title"/>
          </p:nvPr>
        </p:nvSpPr>
        <p:spPr/>
        <p:txBody>
          <a:bodyPr/>
          <a:lstStyle/>
          <a:p>
            <a:r>
              <a:rPr lang="en-GB" b="1" dirty="0"/>
              <a:t>Faster Connection Setup</a:t>
            </a:r>
            <a:r>
              <a:rPr lang="en-GB" dirty="0"/>
              <a:t>:</a:t>
            </a:r>
            <a:br>
              <a:rPr lang="en-BG" dirty="0"/>
            </a:br>
            <a:endParaRPr lang="en-BG" dirty="0"/>
          </a:p>
        </p:txBody>
      </p:sp>
      <p:sp>
        <p:nvSpPr>
          <p:cNvPr id="3" name="Content Placeholder 2">
            <a:extLst>
              <a:ext uri="{FF2B5EF4-FFF2-40B4-BE49-F238E27FC236}">
                <a16:creationId xmlns:a16="http://schemas.microsoft.com/office/drawing/2014/main" id="{5FF1F50D-EF54-0E53-048E-E1378775B148}"/>
              </a:ext>
            </a:extLst>
          </p:cNvPr>
          <p:cNvSpPr>
            <a:spLocks noGrp="1"/>
          </p:cNvSpPr>
          <p:nvPr>
            <p:ph idx="1"/>
          </p:nvPr>
        </p:nvSpPr>
        <p:spPr>
          <a:xfrm>
            <a:off x="760412" y="1371600"/>
            <a:ext cx="10590432" cy="4805363"/>
          </a:xfrm>
        </p:spPr>
        <p:txBody>
          <a:bodyPr>
            <a:normAutofit lnSpcReduction="10000"/>
          </a:bodyPr>
          <a:lstStyle/>
          <a:p>
            <a:r>
              <a:rPr lang="en-GB" dirty="0"/>
              <a:t>QUIC enables </a:t>
            </a:r>
            <a:r>
              <a:rPr lang="en-GB" b="1" dirty="0"/>
              <a:t>0-RTT (zero round-trip time) connections</a:t>
            </a:r>
            <a:r>
              <a:rPr lang="en-GB" dirty="0"/>
              <a:t> for repeat connections, so there’s no waiting for the initial connection handshake after the first interaction. </a:t>
            </a:r>
          </a:p>
          <a:p>
            <a:r>
              <a:rPr lang="en-GB" dirty="0"/>
              <a:t>This leads to faster page loads, especially when users revisit websites.</a:t>
            </a:r>
          </a:p>
          <a:p>
            <a:r>
              <a:rPr lang="en-GB" b="1" dirty="0"/>
              <a:t>Reduced Load Time</a:t>
            </a:r>
            <a:r>
              <a:rPr lang="en-GB" dirty="0"/>
              <a:t>: This faster connection setup is critical for applications that require low latency, such as real-time communication and online gaming.</a:t>
            </a:r>
          </a:p>
          <a:p>
            <a:pPr marL="0" indent="0">
              <a:buNone/>
            </a:pPr>
            <a:r>
              <a:rPr lang="en-GB" b="1" dirty="0"/>
              <a:t>Improved Resilience on Unreliable Networks</a:t>
            </a:r>
            <a:r>
              <a:rPr lang="en-GB" dirty="0"/>
              <a:t>:</a:t>
            </a:r>
          </a:p>
          <a:p>
            <a:pPr>
              <a:buFont typeface="Arial" panose="020B0604020202020204" pitchFamily="34" charset="0"/>
              <a:buChar char="•"/>
            </a:pPr>
            <a:r>
              <a:rPr lang="en-GB" dirty="0"/>
              <a:t>QUIC’s handling of packet loss and retransmission is superior to TCP, which improves performance on unreliable networks, like mobile or congested networks.</a:t>
            </a:r>
          </a:p>
          <a:p>
            <a:endParaRPr lang="en-BG" dirty="0"/>
          </a:p>
        </p:txBody>
      </p:sp>
      <p:sp>
        <p:nvSpPr>
          <p:cNvPr id="4" name="Slide Number Placeholder 3">
            <a:extLst>
              <a:ext uri="{FF2B5EF4-FFF2-40B4-BE49-F238E27FC236}">
                <a16:creationId xmlns:a16="http://schemas.microsoft.com/office/drawing/2014/main" id="{74BD6720-3718-A12A-9215-436A9818EC60}"/>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111</a:t>
            </a:fld>
            <a:endParaRPr lang="en-US" dirty="0">
              <a:solidFill>
                <a:prstClr val="white">
                  <a:tint val="75000"/>
                </a:prstClr>
              </a:solidFill>
            </a:endParaRPr>
          </a:p>
        </p:txBody>
      </p:sp>
    </p:spTree>
    <p:extLst>
      <p:ext uri="{BB962C8B-B14F-4D97-AF65-F5344CB8AC3E}">
        <p14:creationId xmlns:p14="http://schemas.microsoft.com/office/powerpoint/2010/main" val="4248222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67AD-3C23-4D8A-BDCF-476815F024D0}"/>
              </a:ext>
            </a:extLst>
          </p:cNvPr>
          <p:cNvSpPr>
            <a:spLocks noGrp="1"/>
          </p:cNvSpPr>
          <p:nvPr>
            <p:ph type="title"/>
          </p:nvPr>
        </p:nvSpPr>
        <p:spPr/>
        <p:txBody>
          <a:bodyPr/>
          <a:lstStyle/>
          <a:p>
            <a:r>
              <a:rPr lang="en-GB" dirty="0"/>
              <a:t>Improved Security with Built-in Encryption</a:t>
            </a:r>
            <a:endParaRPr lang="en-BG" dirty="0"/>
          </a:p>
        </p:txBody>
      </p:sp>
      <p:sp>
        <p:nvSpPr>
          <p:cNvPr id="3" name="Content Placeholder 2">
            <a:extLst>
              <a:ext uri="{FF2B5EF4-FFF2-40B4-BE49-F238E27FC236}">
                <a16:creationId xmlns:a16="http://schemas.microsoft.com/office/drawing/2014/main" id="{121102D9-37D7-94AB-B587-E2287426A0D9}"/>
              </a:ext>
            </a:extLst>
          </p:cNvPr>
          <p:cNvSpPr>
            <a:spLocks noGrp="1"/>
          </p:cNvSpPr>
          <p:nvPr>
            <p:ph idx="1"/>
          </p:nvPr>
        </p:nvSpPr>
        <p:spPr/>
        <p:txBody>
          <a:bodyPr>
            <a:normAutofit lnSpcReduction="10000"/>
          </a:bodyPr>
          <a:lstStyle/>
          <a:p>
            <a:r>
              <a:rPr lang="en-GB" dirty="0"/>
              <a:t>QUIC was designed with encryption as a fundamental component. Unlike TCP, which relies on a separate layer (TLS) for encryption, QUIC integrates encryption directly into the protocol.</a:t>
            </a:r>
          </a:p>
          <a:p>
            <a:endParaRPr lang="en-GB" dirty="0"/>
          </a:p>
          <a:p>
            <a:r>
              <a:rPr lang="en-GB" b="1" dirty="0"/>
              <a:t>Enhanced Security</a:t>
            </a:r>
            <a:r>
              <a:rPr lang="en-GB" dirty="0"/>
              <a:t>: All HTTP/3 connections are encrypted by default, making the web more secure by design.</a:t>
            </a:r>
          </a:p>
          <a:p>
            <a:endParaRPr lang="en-GB" dirty="0"/>
          </a:p>
          <a:p>
            <a:r>
              <a:rPr lang="en-GB" b="1" dirty="0"/>
              <a:t>No Downgrades to Unencrypted Connections</a:t>
            </a:r>
            <a:r>
              <a:rPr lang="en-GB" dirty="0"/>
              <a:t>: Since QUIC is always encrypted, there’s no option to fall back to unencrypted HTTP, ensuring a consistent security standard.</a:t>
            </a:r>
            <a:endParaRPr lang="en-BG" dirty="0"/>
          </a:p>
        </p:txBody>
      </p:sp>
      <p:sp>
        <p:nvSpPr>
          <p:cNvPr id="4" name="Slide Number Placeholder 3">
            <a:extLst>
              <a:ext uri="{FF2B5EF4-FFF2-40B4-BE49-F238E27FC236}">
                <a16:creationId xmlns:a16="http://schemas.microsoft.com/office/drawing/2014/main" id="{EE6B4D30-FBED-CD57-BFE4-C9FF283C2D3E}"/>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112</a:t>
            </a:fld>
            <a:endParaRPr lang="en-US" dirty="0">
              <a:solidFill>
                <a:prstClr val="white">
                  <a:tint val="75000"/>
                </a:prstClr>
              </a:solidFill>
            </a:endParaRPr>
          </a:p>
        </p:txBody>
      </p:sp>
    </p:spTree>
    <p:extLst>
      <p:ext uri="{BB962C8B-B14F-4D97-AF65-F5344CB8AC3E}">
        <p14:creationId xmlns:p14="http://schemas.microsoft.com/office/powerpoint/2010/main" val="29755591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03D6-671F-BEA4-002D-EAB9C356CEC0}"/>
              </a:ext>
            </a:extLst>
          </p:cNvPr>
          <p:cNvSpPr>
            <a:spLocks noGrp="1"/>
          </p:cNvSpPr>
          <p:nvPr>
            <p:ph type="title"/>
          </p:nvPr>
        </p:nvSpPr>
        <p:spPr/>
        <p:txBody>
          <a:bodyPr/>
          <a:lstStyle/>
          <a:p>
            <a:r>
              <a:rPr lang="en-BG" dirty="0"/>
              <a:t>HTTP3</a:t>
            </a:r>
          </a:p>
        </p:txBody>
      </p:sp>
      <p:sp>
        <p:nvSpPr>
          <p:cNvPr id="3" name="Content Placeholder 2">
            <a:extLst>
              <a:ext uri="{FF2B5EF4-FFF2-40B4-BE49-F238E27FC236}">
                <a16:creationId xmlns:a16="http://schemas.microsoft.com/office/drawing/2014/main" id="{8D6CC017-4185-32B2-67A2-CFCD7D40BA4C}"/>
              </a:ext>
            </a:extLst>
          </p:cNvPr>
          <p:cNvSpPr>
            <a:spLocks noGrp="1"/>
          </p:cNvSpPr>
          <p:nvPr>
            <p:ph idx="1"/>
          </p:nvPr>
        </p:nvSpPr>
        <p:spPr/>
        <p:txBody>
          <a:bodyPr/>
          <a:lstStyle/>
          <a:p>
            <a:r>
              <a:rPr lang="en-GB" b="1" dirty="0"/>
              <a:t>Reduced Latency</a:t>
            </a:r>
            <a:r>
              <a:rPr lang="en-GB" dirty="0"/>
              <a:t>: Faster connection establishment and reduced head-of-line blocking lead to quicker response times.</a:t>
            </a:r>
          </a:p>
          <a:p>
            <a:r>
              <a:rPr lang="en-GB" b="1" dirty="0"/>
              <a:t>Improved Performance over Poor Networks</a:t>
            </a:r>
            <a:r>
              <a:rPr lang="en-GB" dirty="0"/>
              <a:t>: QUIC’s handling of packet loss, error correction, and independent streams make HTTP/3 more resilient on unstable networks.</a:t>
            </a:r>
          </a:p>
          <a:p>
            <a:r>
              <a:rPr lang="en-GB" b="1" dirty="0"/>
              <a:t>Enhanced Security</a:t>
            </a:r>
            <a:r>
              <a:rPr lang="en-GB" dirty="0"/>
              <a:t>: Always-on encryption built into QUIC ensures that HTTP/3 connections are secure by default.</a:t>
            </a:r>
          </a:p>
          <a:p>
            <a:r>
              <a:rPr lang="en-GB" b="1" dirty="0"/>
              <a:t>Better Support for Mobile Users</a:t>
            </a:r>
            <a:r>
              <a:rPr lang="en-GB" dirty="0"/>
              <a:t>: Connection migration and efficient connection management help keep sessions active across network changes, which is especially valuable for mobile users.</a:t>
            </a:r>
            <a:endParaRPr lang="en-BG" dirty="0"/>
          </a:p>
        </p:txBody>
      </p:sp>
      <p:sp>
        <p:nvSpPr>
          <p:cNvPr id="4" name="Slide Number Placeholder 3">
            <a:extLst>
              <a:ext uri="{FF2B5EF4-FFF2-40B4-BE49-F238E27FC236}">
                <a16:creationId xmlns:a16="http://schemas.microsoft.com/office/drawing/2014/main" id="{41EF4A1D-4904-769A-8DF1-E624004E49E4}"/>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113</a:t>
            </a:fld>
            <a:endParaRPr lang="en-US" dirty="0">
              <a:solidFill>
                <a:prstClr val="white">
                  <a:tint val="75000"/>
                </a:prstClr>
              </a:solidFill>
            </a:endParaRPr>
          </a:p>
        </p:txBody>
      </p:sp>
    </p:spTree>
    <p:extLst>
      <p:ext uri="{BB962C8B-B14F-4D97-AF65-F5344CB8AC3E}">
        <p14:creationId xmlns:p14="http://schemas.microsoft.com/office/powerpoint/2010/main" val="2922604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C96BC-8B11-FE56-C571-43FF5CC18257}"/>
              </a:ext>
            </a:extLst>
          </p:cNvPr>
          <p:cNvSpPr>
            <a:spLocks noGrp="1"/>
          </p:cNvSpPr>
          <p:nvPr>
            <p:ph type="title"/>
          </p:nvPr>
        </p:nvSpPr>
        <p:spPr/>
        <p:txBody>
          <a:bodyPr/>
          <a:lstStyle/>
          <a:p>
            <a:r>
              <a:rPr lang="en-BG" dirty="0"/>
              <a:t>When to use POST</a:t>
            </a:r>
          </a:p>
        </p:txBody>
      </p:sp>
      <p:sp>
        <p:nvSpPr>
          <p:cNvPr id="3" name="Content Placeholder 2">
            <a:extLst>
              <a:ext uri="{FF2B5EF4-FFF2-40B4-BE49-F238E27FC236}">
                <a16:creationId xmlns:a16="http://schemas.microsoft.com/office/drawing/2014/main" id="{F725E081-7E33-080D-DC51-84D4DDA9835A}"/>
              </a:ext>
            </a:extLst>
          </p:cNvPr>
          <p:cNvSpPr>
            <a:spLocks noGrp="1"/>
          </p:cNvSpPr>
          <p:nvPr>
            <p:ph idx="1"/>
          </p:nvPr>
        </p:nvSpPr>
        <p:spPr/>
        <p:txBody>
          <a:bodyPr/>
          <a:lstStyle/>
          <a:p>
            <a:pPr algn="l">
              <a:buFont typeface="+mj-lt"/>
              <a:buAutoNum type="arabicPeriod"/>
            </a:pPr>
            <a:r>
              <a:rPr lang="en-GB" b="0" i="0" dirty="0">
                <a:solidFill>
                  <a:schemeClr val="accent1">
                    <a:lumMod val="60000"/>
                    <a:lumOff val="40000"/>
                  </a:schemeClr>
                </a:solidFill>
                <a:effectLst/>
                <a:latin typeface="var(--framer-blockquote-font-family, var(--framer-font-family, Inter, Inter Placeholder, sans-serif))"/>
              </a:rPr>
              <a:t>Submitting a form on a website. </a:t>
            </a:r>
            <a:r>
              <a:rPr lang="en-GB" b="0" i="0" dirty="0">
                <a:solidFill>
                  <a:srgbClr val="000000"/>
                </a:solidFill>
                <a:effectLst/>
                <a:latin typeface="var(--framer-blockquote-font-family, var(--framer-font-family, Inter, Inter Placeholder, sans-serif))"/>
              </a:rPr>
              <a:t>For instance, when you enter your login details, a POST request is sent with the information in the request body.</a:t>
            </a:r>
          </a:p>
          <a:p>
            <a:pPr algn="l">
              <a:buFont typeface="+mj-lt"/>
              <a:buAutoNum type="arabicPeriod"/>
            </a:pPr>
            <a:r>
              <a:rPr lang="en-GB" b="0" i="0" dirty="0">
                <a:solidFill>
                  <a:schemeClr val="accent1">
                    <a:lumMod val="60000"/>
                    <a:lumOff val="40000"/>
                  </a:schemeClr>
                </a:solidFill>
                <a:effectLst/>
                <a:latin typeface="var(--framer-blockquote-font-family, var(--framer-font-family, Inter, Inter Placeholder, sans-serif))"/>
              </a:rPr>
              <a:t>Making an online purchase</a:t>
            </a:r>
            <a:r>
              <a:rPr lang="en-GB" b="0" i="0" dirty="0">
                <a:solidFill>
                  <a:srgbClr val="000000"/>
                </a:solidFill>
                <a:effectLst/>
                <a:latin typeface="var(--framer-blockquote-font-family, var(--framer-font-family, Inter, Inter Placeholder, sans-serif))"/>
              </a:rPr>
              <a:t>. When you click on 'Buy Now', a POST request is sent to the server to create a new order.</a:t>
            </a:r>
          </a:p>
          <a:p>
            <a:pPr algn="l">
              <a:buFont typeface="+mj-lt"/>
              <a:buAutoNum type="arabicPeriod"/>
            </a:pPr>
            <a:r>
              <a:rPr lang="en-GB" b="0" i="0" dirty="0">
                <a:solidFill>
                  <a:schemeClr val="accent1">
                    <a:lumMod val="60000"/>
                    <a:lumOff val="40000"/>
                  </a:schemeClr>
                </a:solidFill>
                <a:effectLst/>
                <a:latin typeface="var(--framer-blockquote-font-family, var(--framer-font-family, Inter, Inter Placeholder, sans-serif))"/>
              </a:rPr>
              <a:t>Uploading a file</a:t>
            </a:r>
            <a:r>
              <a:rPr lang="en-GB" b="0" i="0" dirty="0">
                <a:solidFill>
                  <a:srgbClr val="000000"/>
                </a:solidFill>
                <a:effectLst/>
                <a:latin typeface="var(--framer-blockquote-font-family, var(--framer-font-family, Inter, Inter Placeholder, sans-serif))"/>
              </a:rPr>
              <a:t>. When you upload a photo to a social media platform, a POST request is sent with the file in the request body.</a:t>
            </a:r>
          </a:p>
          <a:p>
            <a:endParaRPr lang="en-BG" dirty="0"/>
          </a:p>
        </p:txBody>
      </p:sp>
      <p:sp>
        <p:nvSpPr>
          <p:cNvPr id="4" name="Slide Number Placeholder 3">
            <a:extLst>
              <a:ext uri="{FF2B5EF4-FFF2-40B4-BE49-F238E27FC236}">
                <a16:creationId xmlns:a16="http://schemas.microsoft.com/office/drawing/2014/main" id="{E3918279-A155-3D73-F605-3E678440A974}"/>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12</a:t>
            </a:fld>
            <a:endParaRPr lang="en-US" dirty="0">
              <a:solidFill>
                <a:prstClr val="white">
                  <a:tint val="75000"/>
                </a:prstClr>
              </a:solidFill>
            </a:endParaRPr>
          </a:p>
        </p:txBody>
      </p:sp>
    </p:spTree>
    <p:extLst>
      <p:ext uri="{BB962C8B-B14F-4D97-AF65-F5344CB8AC3E}">
        <p14:creationId xmlns:p14="http://schemas.microsoft.com/office/powerpoint/2010/main" val="1892387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0A6-7588-4622-9224-08263B813D2A}"/>
              </a:ext>
            </a:extLst>
          </p:cNvPr>
          <p:cNvSpPr>
            <a:spLocks noGrp="1"/>
          </p:cNvSpPr>
          <p:nvPr>
            <p:ph type="title"/>
          </p:nvPr>
        </p:nvSpPr>
        <p:spPr/>
        <p:txBody>
          <a:bodyPr/>
          <a:lstStyle/>
          <a:p>
            <a:r>
              <a:rPr lang="en-GB" b="1" i="0" dirty="0">
                <a:solidFill>
                  <a:srgbClr val="242424"/>
                </a:solidFill>
                <a:effectLst/>
                <a:latin typeface="source-serif-pro"/>
              </a:rPr>
              <a:t>PUT (Create or Replace):</a:t>
            </a:r>
            <a:endParaRPr lang="en-BG" dirty="0"/>
          </a:p>
        </p:txBody>
      </p:sp>
      <p:sp>
        <p:nvSpPr>
          <p:cNvPr id="3" name="Content Placeholder 2">
            <a:extLst>
              <a:ext uri="{FF2B5EF4-FFF2-40B4-BE49-F238E27FC236}">
                <a16:creationId xmlns:a16="http://schemas.microsoft.com/office/drawing/2014/main" id="{6C95684F-D6C2-7983-43D3-F548A3B0BB23}"/>
              </a:ext>
            </a:extLst>
          </p:cNvPr>
          <p:cNvSpPr>
            <a:spLocks noGrp="1"/>
          </p:cNvSpPr>
          <p:nvPr>
            <p:ph idx="1"/>
          </p:nvPr>
        </p:nvSpPr>
        <p:spPr>
          <a:xfrm>
            <a:off x="684212" y="1371600"/>
            <a:ext cx="10666632" cy="4805363"/>
          </a:xfrm>
        </p:spPr>
        <p:txBody>
          <a:bodyPr/>
          <a:lstStyle/>
          <a:p>
            <a:pPr marL="0" indent="0" algn="l">
              <a:buNone/>
            </a:pPr>
            <a:endParaRPr lang="en-GB" b="0" i="0" dirty="0">
              <a:solidFill>
                <a:srgbClr val="242424"/>
              </a:solidFill>
              <a:effectLst/>
              <a:latin typeface="source-serif-pro"/>
            </a:endParaRPr>
          </a:p>
          <a:p>
            <a:pPr algn="l"/>
            <a:r>
              <a:rPr lang="en-GB" b="1" i="0" dirty="0">
                <a:solidFill>
                  <a:srgbClr val="242424"/>
                </a:solidFill>
                <a:effectLst/>
                <a:latin typeface="source-serif-pro"/>
              </a:rPr>
              <a:t>Purpose</a:t>
            </a:r>
            <a:r>
              <a:rPr lang="en-GB" b="0" i="0" dirty="0">
                <a:solidFill>
                  <a:srgbClr val="242424"/>
                </a:solidFill>
                <a:effectLst/>
                <a:latin typeface="source-serif-pro"/>
              </a:rPr>
              <a:t>: The PUT method is used to create a new resource or replace an existing resource with a new representation.</a:t>
            </a:r>
          </a:p>
          <a:p>
            <a:pPr algn="l"/>
            <a:r>
              <a:rPr lang="en-GB" b="1" i="0" dirty="0">
                <a:solidFill>
                  <a:srgbClr val="242424"/>
                </a:solidFill>
                <a:effectLst/>
                <a:latin typeface="source-serif-pro"/>
              </a:rPr>
              <a:t>Idempotent</a:t>
            </a:r>
            <a:r>
              <a:rPr lang="en-GB" b="0" i="0" dirty="0">
                <a:solidFill>
                  <a:srgbClr val="242424"/>
                </a:solidFill>
                <a:effectLst/>
                <a:latin typeface="source-serif-pro"/>
              </a:rPr>
              <a:t>: PUT is considered idempotent, meaning that making multiple identical PUT requests should have the same effect as a single request.</a:t>
            </a:r>
          </a:p>
          <a:p>
            <a:pPr algn="l"/>
            <a:r>
              <a:rPr lang="en-GB" b="1" i="0" dirty="0">
                <a:solidFill>
                  <a:srgbClr val="242424"/>
                </a:solidFill>
                <a:effectLst/>
                <a:latin typeface="source-serif-pro"/>
              </a:rPr>
              <a:t>Usage</a:t>
            </a:r>
            <a:r>
              <a:rPr lang="en-GB" b="0" i="0" dirty="0">
                <a:solidFill>
                  <a:srgbClr val="242424"/>
                </a:solidFill>
                <a:effectLst/>
                <a:latin typeface="source-serif-pro"/>
              </a:rPr>
              <a:t>: When using PUT, the entire representation of the resource is sent in the request payload. If the resource already exists, it is replaced entirely with the new representation sent in the request.</a:t>
            </a:r>
          </a:p>
          <a:p>
            <a:endParaRPr lang="en-BG" dirty="0"/>
          </a:p>
        </p:txBody>
      </p:sp>
      <p:sp>
        <p:nvSpPr>
          <p:cNvPr id="4" name="Slide Number Placeholder 3">
            <a:extLst>
              <a:ext uri="{FF2B5EF4-FFF2-40B4-BE49-F238E27FC236}">
                <a16:creationId xmlns:a16="http://schemas.microsoft.com/office/drawing/2014/main" id="{B23B7526-3B65-F93C-4E3D-4AE10F983AD2}"/>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13</a:t>
            </a:fld>
            <a:endParaRPr lang="en-US" dirty="0">
              <a:solidFill>
                <a:prstClr val="white">
                  <a:tint val="75000"/>
                </a:prstClr>
              </a:solidFill>
            </a:endParaRPr>
          </a:p>
        </p:txBody>
      </p:sp>
    </p:spTree>
    <p:extLst>
      <p:ext uri="{BB962C8B-B14F-4D97-AF65-F5344CB8AC3E}">
        <p14:creationId xmlns:p14="http://schemas.microsoft.com/office/powerpoint/2010/main" val="3589049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88824"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6739"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12188826"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5F7CE-3D4B-F7D3-4E82-79E02F7BE0A4}"/>
              </a:ext>
            </a:extLst>
          </p:cNvPr>
          <p:cNvSpPr>
            <a:spLocks noGrp="1"/>
          </p:cNvSpPr>
          <p:nvPr>
            <p:ph type="title"/>
          </p:nvPr>
        </p:nvSpPr>
        <p:spPr>
          <a:xfrm>
            <a:off x="699530" y="248038"/>
            <a:ext cx="7061882" cy="1159200"/>
          </a:xfrm>
        </p:spPr>
        <p:txBody>
          <a:bodyPr vert="horz" lIns="91440" tIns="45720" rIns="91440" bIns="45720" rtlCol="0" anchor="ctr">
            <a:normAutofit/>
          </a:bodyPr>
          <a:lstStyle/>
          <a:p>
            <a:pPr defTabSz="914400"/>
            <a:r>
              <a:rPr lang="en-US" sz="4000" kern="1200">
                <a:solidFill>
                  <a:srgbClr val="FFFFFF"/>
                </a:solidFill>
                <a:latin typeface="+mj-lt"/>
                <a:ea typeface="+mj-ea"/>
                <a:cs typeface="+mj-cs"/>
              </a:rPr>
              <a:t>PUT vs POST</a:t>
            </a:r>
          </a:p>
        </p:txBody>
      </p:sp>
      <p:pic>
        <p:nvPicPr>
          <p:cNvPr id="5" name="Content Placeholder 4">
            <a:extLst>
              <a:ext uri="{FF2B5EF4-FFF2-40B4-BE49-F238E27FC236}">
                <a16:creationId xmlns:a16="http://schemas.microsoft.com/office/drawing/2014/main" id="{D9A9053A-28FD-E14F-C955-DD0D28F01F0B}"/>
              </a:ext>
            </a:extLst>
          </p:cNvPr>
          <p:cNvPicPr>
            <a:picLocks noGrp="1" noChangeAspect="1"/>
          </p:cNvPicPr>
          <p:nvPr>
            <p:ph idx="1"/>
          </p:nvPr>
        </p:nvPicPr>
        <p:blipFill>
          <a:blip r:embed="rId2"/>
          <a:stretch>
            <a:fillRect/>
          </a:stretch>
        </p:blipFill>
        <p:spPr>
          <a:xfrm>
            <a:off x="1141412" y="1604432"/>
            <a:ext cx="9213441" cy="4814021"/>
          </a:xfrm>
          <a:prstGeom prst="rect">
            <a:avLst/>
          </a:prstGeom>
        </p:spPr>
      </p:pic>
      <p:sp>
        <p:nvSpPr>
          <p:cNvPr id="4" name="Slide Number Placeholder 3">
            <a:extLst>
              <a:ext uri="{FF2B5EF4-FFF2-40B4-BE49-F238E27FC236}">
                <a16:creationId xmlns:a16="http://schemas.microsoft.com/office/drawing/2014/main" id="{FDDD9E06-E295-9897-3DCF-67B0D6453001}"/>
              </a:ext>
            </a:extLst>
          </p:cNvPr>
          <p:cNvSpPr>
            <a:spLocks noGrp="1"/>
          </p:cNvSpPr>
          <p:nvPr>
            <p:ph type="sldNum" sz="quarter" idx="12"/>
          </p:nvPr>
        </p:nvSpPr>
        <p:spPr>
          <a:xfrm>
            <a:off x="11701271" y="6455664"/>
            <a:ext cx="447939" cy="365125"/>
          </a:xfrm>
        </p:spPr>
        <p:txBody>
          <a:bodyPr vert="horz" lIns="91440" tIns="45720" rIns="91440" bIns="45720" rtlCol="0" anchor="ctr">
            <a:normAutofit/>
          </a:bodyPr>
          <a:lstStyle/>
          <a:p>
            <a:pPr defTabSz="914400">
              <a:spcAft>
                <a:spcPts val="600"/>
              </a:spcAft>
            </a:pPr>
            <a:fld id="{C014DD1E-5D91-48A3-AD6D-45FBA980D106}" type="slidenum">
              <a:rPr lang="en-US" sz="1100">
                <a:solidFill>
                  <a:schemeClr val="tx1">
                    <a:lumMod val="50000"/>
                    <a:lumOff val="50000"/>
                  </a:schemeClr>
                </a:solidFill>
              </a:rPr>
              <a:pPr defTabSz="914400">
                <a:spcAft>
                  <a:spcPts val="600"/>
                </a:spcAft>
              </a:pPr>
              <a:t>14</a:t>
            </a:fld>
            <a:endParaRPr lang="en-US" sz="1100">
              <a:solidFill>
                <a:schemeClr val="tx1">
                  <a:lumMod val="50000"/>
                  <a:lumOff val="50000"/>
                </a:schemeClr>
              </a:solidFill>
            </a:endParaRPr>
          </a:p>
        </p:txBody>
      </p:sp>
    </p:spTree>
    <p:extLst>
      <p:ext uri="{BB962C8B-B14F-4D97-AF65-F5344CB8AC3E}">
        <p14:creationId xmlns:p14="http://schemas.microsoft.com/office/powerpoint/2010/main" val="1550580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12188822"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8113191"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3185" y="-1"/>
            <a:ext cx="4075637"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230" y="-1"/>
            <a:ext cx="11729591"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62A4A-22AA-D3A2-A9A5-8225A1E2C2B6}"/>
              </a:ext>
            </a:extLst>
          </p:cNvPr>
          <p:cNvSpPr>
            <a:spLocks noGrp="1"/>
          </p:cNvSpPr>
          <p:nvPr>
            <p:ph type="title"/>
          </p:nvPr>
        </p:nvSpPr>
        <p:spPr>
          <a:xfrm>
            <a:off x="1371241" y="294538"/>
            <a:ext cx="9893374" cy="1033669"/>
          </a:xfrm>
        </p:spPr>
        <p:txBody>
          <a:bodyPr>
            <a:normAutofit/>
          </a:bodyPr>
          <a:lstStyle/>
          <a:p>
            <a:r>
              <a:rPr lang="en-GB" sz="3400">
                <a:solidFill>
                  <a:srgbClr val="FFFFFF"/>
                </a:solidFill>
              </a:rPr>
              <a:t>How to Choose between PUT and POST</a:t>
            </a:r>
            <a:br>
              <a:rPr lang="en-GB" sz="3400">
                <a:solidFill>
                  <a:srgbClr val="FFFFFF"/>
                </a:solidFill>
              </a:rPr>
            </a:br>
            <a:endParaRPr lang="en-BG" sz="3400">
              <a:solidFill>
                <a:srgbClr val="FFFFFF"/>
              </a:solidFill>
            </a:endParaRPr>
          </a:p>
        </p:txBody>
      </p:sp>
      <p:sp>
        <p:nvSpPr>
          <p:cNvPr id="3" name="Content Placeholder 2">
            <a:extLst>
              <a:ext uri="{FF2B5EF4-FFF2-40B4-BE49-F238E27FC236}">
                <a16:creationId xmlns:a16="http://schemas.microsoft.com/office/drawing/2014/main" id="{EE5FDD96-3A3B-7F33-8706-FDC080009E9E}"/>
              </a:ext>
            </a:extLst>
          </p:cNvPr>
          <p:cNvSpPr>
            <a:spLocks noGrp="1"/>
          </p:cNvSpPr>
          <p:nvPr>
            <p:ph idx="1"/>
          </p:nvPr>
        </p:nvSpPr>
        <p:spPr>
          <a:xfrm>
            <a:off x="531812" y="2209800"/>
            <a:ext cx="10560929" cy="3791755"/>
          </a:xfrm>
        </p:spPr>
        <p:txBody>
          <a:bodyPr anchor="ctr">
            <a:normAutofit fontScale="92500"/>
          </a:bodyPr>
          <a:lstStyle/>
          <a:p>
            <a:r>
              <a:rPr lang="en-GB" sz="2000" b="1" i="0" dirty="0">
                <a:effectLst/>
                <a:latin typeface="Source Serif 4"/>
              </a:rPr>
              <a:t>Use PUT when(for updates):</a:t>
            </a:r>
          </a:p>
          <a:p>
            <a:pPr>
              <a:buFont typeface="Arial" panose="020B0604020202020204" pitchFamily="34" charset="0"/>
              <a:buChar char="•"/>
            </a:pPr>
            <a:r>
              <a:rPr lang="en-GB" sz="2400" b="0" i="0" dirty="0">
                <a:effectLst/>
              </a:rPr>
              <a:t>The client is responsible for determining the URI of the new or updated resource.</a:t>
            </a:r>
          </a:p>
          <a:p>
            <a:pPr>
              <a:buFont typeface="Arial" panose="020B0604020202020204" pitchFamily="34" charset="0"/>
              <a:buChar char="•"/>
            </a:pPr>
            <a:r>
              <a:rPr lang="en-GB" sz="2400" b="0" i="0" dirty="0">
                <a:effectLst/>
              </a:rPr>
              <a:t>You are replacing an entire resource or creating a resource with a client-defined identifier.</a:t>
            </a:r>
          </a:p>
          <a:p>
            <a:pPr>
              <a:buFont typeface="Arial" panose="020B0604020202020204" pitchFamily="34" charset="0"/>
              <a:buChar char="•"/>
            </a:pPr>
            <a:r>
              <a:rPr lang="en-GB" sz="2400" b="0" i="0" dirty="0">
                <a:effectLst/>
              </a:rPr>
              <a:t>The operation needs to be idempotent, ensuring that repeated requests will have the same effect as a single request.</a:t>
            </a:r>
          </a:p>
          <a:p>
            <a:pPr>
              <a:buFont typeface="Arial" panose="020B0604020202020204" pitchFamily="34" charset="0"/>
              <a:buChar char="•"/>
            </a:pPr>
            <a:r>
              <a:rPr lang="en-GB" sz="2400" b="1" i="0" dirty="0">
                <a:effectLst/>
              </a:rPr>
              <a:t>Use POST when:</a:t>
            </a:r>
          </a:p>
          <a:p>
            <a:pPr>
              <a:buFont typeface="Arial" panose="020B0604020202020204" pitchFamily="34" charset="0"/>
              <a:buChar char="•"/>
            </a:pPr>
            <a:r>
              <a:rPr lang="en-GB" sz="2400" b="0" i="0" dirty="0">
                <a:effectLst/>
              </a:rPr>
              <a:t>The server is responsible for assigning a new unique identifier for the created resource.</a:t>
            </a:r>
          </a:p>
          <a:p>
            <a:pPr>
              <a:buFont typeface="Arial" panose="020B0604020202020204" pitchFamily="34" charset="0"/>
              <a:buChar char="•"/>
            </a:pPr>
            <a:r>
              <a:rPr lang="en-GB" sz="2400" b="0" i="0" dirty="0">
                <a:effectLst/>
              </a:rPr>
              <a:t>The operation does not have to be idempotent, or it involves creating new resources.</a:t>
            </a:r>
          </a:p>
          <a:p>
            <a:pPr>
              <a:buFont typeface="Arial" panose="020B0604020202020204" pitchFamily="34" charset="0"/>
              <a:buChar char="•"/>
            </a:pPr>
            <a:r>
              <a:rPr lang="en-GB" sz="2400" b="0" i="0" dirty="0">
                <a:effectLst/>
              </a:rPr>
              <a:t>The action performed is complex or does not fit neatly into the CRUD model.</a:t>
            </a:r>
          </a:p>
          <a:p>
            <a:pPr>
              <a:buFont typeface="Arial" panose="020B0604020202020204" pitchFamily="34" charset="0"/>
              <a:buChar char="•"/>
            </a:pPr>
            <a:endParaRPr lang="en-GB" sz="2000" b="1" i="0" dirty="0">
              <a:effectLst/>
              <a:latin typeface="Source Serif 4"/>
            </a:endParaRPr>
          </a:p>
          <a:p>
            <a:pPr>
              <a:buFont typeface="Arial" panose="020B0604020202020204" pitchFamily="34" charset="0"/>
              <a:buChar char="•"/>
            </a:pPr>
            <a:endParaRPr lang="en-GB" sz="2000" b="0" i="0" dirty="0">
              <a:effectLst/>
              <a:latin typeface="var(--framer-blockquote-font-family, var(--framer-font-family, Inter, Inter Placeholder, sans-serif))"/>
            </a:endParaRPr>
          </a:p>
          <a:p>
            <a:endParaRPr lang="en-BG" sz="2000" dirty="0"/>
          </a:p>
        </p:txBody>
      </p:sp>
      <p:sp>
        <p:nvSpPr>
          <p:cNvPr id="4" name="Slide Number Placeholder 3">
            <a:extLst>
              <a:ext uri="{FF2B5EF4-FFF2-40B4-BE49-F238E27FC236}">
                <a16:creationId xmlns:a16="http://schemas.microsoft.com/office/drawing/2014/main" id="{4D9FB147-7FA2-6D59-F3A8-0CB6B08EC750}"/>
              </a:ext>
            </a:extLst>
          </p:cNvPr>
          <p:cNvSpPr>
            <a:spLocks noGrp="1"/>
          </p:cNvSpPr>
          <p:nvPr>
            <p:ph type="sldNum" sz="quarter" idx="12"/>
          </p:nvPr>
        </p:nvSpPr>
        <p:spPr>
          <a:xfrm>
            <a:off x="11701272" y="6455431"/>
            <a:ext cx="445796" cy="365125"/>
          </a:xfrm>
        </p:spPr>
        <p:txBody>
          <a:bodyPr>
            <a:normAutofit/>
          </a:bodyPr>
          <a:lstStyle/>
          <a:p>
            <a:pPr>
              <a:spcAft>
                <a:spcPts val="600"/>
              </a:spcAft>
            </a:pPr>
            <a:fld id="{C014DD1E-5D91-48A3-AD6D-45FBA980D106}" type="slidenum">
              <a:rPr lang="en-US" sz="1100">
                <a:solidFill>
                  <a:schemeClr val="tx1">
                    <a:lumMod val="50000"/>
                    <a:lumOff val="50000"/>
                  </a:schemeClr>
                </a:solidFill>
              </a:rPr>
              <a:pPr>
                <a:spcAft>
                  <a:spcPts val="600"/>
                </a:spcAft>
              </a:pPr>
              <a:t>15</a:t>
            </a:fld>
            <a:endParaRPr lang="en-US" sz="1100">
              <a:solidFill>
                <a:schemeClr val="tx1">
                  <a:lumMod val="50000"/>
                  <a:lumOff val="50000"/>
                </a:schemeClr>
              </a:solidFill>
            </a:endParaRPr>
          </a:p>
        </p:txBody>
      </p:sp>
    </p:spTree>
    <p:extLst>
      <p:ext uri="{BB962C8B-B14F-4D97-AF65-F5344CB8AC3E}">
        <p14:creationId xmlns:p14="http://schemas.microsoft.com/office/powerpoint/2010/main" val="248391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88824"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6739"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12188826"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E04B6-7E57-074E-93BD-B724C1912DEB}"/>
              </a:ext>
            </a:extLst>
          </p:cNvPr>
          <p:cNvSpPr>
            <a:spLocks noGrp="1"/>
          </p:cNvSpPr>
          <p:nvPr>
            <p:ph type="title"/>
          </p:nvPr>
        </p:nvSpPr>
        <p:spPr>
          <a:xfrm>
            <a:off x="699530" y="248038"/>
            <a:ext cx="7061882" cy="1159200"/>
          </a:xfrm>
        </p:spPr>
        <p:txBody>
          <a:bodyPr vert="horz" lIns="91440" tIns="45720" rIns="91440" bIns="45720" rtlCol="0" anchor="ctr">
            <a:normAutofit/>
          </a:bodyPr>
          <a:lstStyle/>
          <a:p>
            <a:pPr defTabSz="914400"/>
            <a:r>
              <a:rPr lang="en-US" sz="4000" kern="1200">
                <a:solidFill>
                  <a:srgbClr val="FFFFFF"/>
                </a:solidFill>
                <a:latin typeface="+mj-lt"/>
                <a:ea typeface="+mj-ea"/>
                <a:cs typeface="+mj-cs"/>
              </a:rPr>
              <a:t>PUT и PATCH</a:t>
            </a:r>
          </a:p>
        </p:txBody>
      </p:sp>
      <p:pic>
        <p:nvPicPr>
          <p:cNvPr id="5" name="Content Placeholder 4">
            <a:extLst>
              <a:ext uri="{FF2B5EF4-FFF2-40B4-BE49-F238E27FC236}">
                <a16:creationId xmlns:a16="http://schemas.microsoft.com/office/drawing/2014/main" id="{6DDE948E-F240-8158-C8E0-73BF67B920F3}"/>
              </a:ext>
            </a:extLst>
          </p:cNvPr>
          <p:cNvPicPr>
            <a:picLocks noGrp="1" noChangeAspect="1"/>
          </p:cNvPicPr>
          <p:nvPr>
            <p:ph idx="1"/>
          </p:nvPr>
        </p:nvPicPr>
        <p:blipFill>
          <a:blip r:embed="rId2"/>
          <a:stretch>
            <a:fillRect/>
          </a:stretch>
        </p:blipFill>
        <p:spPr>
          <a:xfrm>
            <a:off x="212971" y="1981200"/>
            <a:ext cx="11762879" cy="3528862"/>
          </a:xfrm>
          <a:prstGeom prst="rect">
            <a:avLst/>
          </a:prstGeom>
        </p:spPr>
      </p:pic>
      <p:sp>
        <p:nvSpPr>
          <p:cNvPr id="4" name="Slide Number Placeholder 3">
            <a:extLst>
              <a:ext uri="{FF2B5EF4-FFF2-40B4-BE49-F238E27FC236}">
                <a16:creationId xmlns:a16="http://schemas.microsoft.com/office/drawing/2014/main" id="{DDB3F181-45B9-18F3-6F33-35B6F86EA8DE}"/>
              </a:ext>
            </a:extLst>
          </p:cNvPr>
          <p:cNvSpPr>
            <a:spLocks noGrp="1"/>
          </p:cNvSpPr>
          <p:nvPr>
            <p:ph type="sldNum" sz="quarter" idx="12"/>
          </p:nvPr>
        </p:nvSpPr>
        <p:spPr>
          <a:xfrm>
            <a:off x="11701271" y="6455664"/>
            <a:ext cx="447939" cy="365125"/>
          </a:xfrm>
        </p:spPr>
        <p:txBody>
          <a:bodyPr vert="horz" lIns="91440" tIns="45720" rIns="91440" bIns="45720" rtlCol="0" anchor="ctr">
            <a:normAutofit/>
          </a:bodyPr>
          <a:lstStyle/>
          <a:p>
            <a:pPr defTabSz="914400">
              <a:spcAft>
                <a:spcPts val="600"/>
              </a:spcAft>
            </a:pPr>
            <a:fld id="{C014DD1E-5D91-48A3-AD6D-45FBA980D106}" type="slidenum">
              <a:rPr lang="en-US" sz="1100">
                <a:solidFill>
                  <a:schemeClr val="tx1">
                    <a:lumMod val="50000"/>
                    <a:lumOff val="50000"/>
                  </a:schemeClr>
                </a:solidFill>
              </a:rPr>
              <a:pPr defTabSz="914400">
                <a:spcAft>
                  <a:spcPts val="600"/>
                </a:spcAft>
              </a:pPr>
              <a:t>16</a:t>
            </a:fld>
            <a:endParaRPr lang="en-US" sz="1100">
              <a:solidFill>
                <a:schemeClr val="tx1">
                  <a:lumMod val="50000"/>
                  <a:lumOff val="50000"/>
                </a:schemeClr>
              </a:solidFill>
            </a:endParaRPr>
          </a:p>
        </p:txBody>
      </p:sp>
    </p:spTree>
    <p:extLst>
      <p:ext uri="{BB962C8B-B14F-4D97-AF65-F5344CB8AC3E}">
        <p14:creationId xmlns:p14="http://schemas.microsoft.com/office/powerpoint/2010/main" val="218544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7755"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7598"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71DF3F-FFE8-A254-7550-446B5BBF3597}"/>
              </a:ext>
            </a:extLst>
          </p:cNvPr>
          <p:cNvSpPr>
            <a:spLocks noGrp="1"/>
          </p:cNvSpPr>
          <p:nvPr>
            <p:ph type="title"/>
          </p:nvPr>
        </p:nvSpPr>
        <p:spPr>
          <a:xfrm>
            <a:off x="477856" y="1122363"/>
            <a:ext cx="4022312" cy="3204134"/>
          </a:xfrm>
        </p:spPr>
        <p:txBody>
          <a:bodyPr vert="horz" lIns="91440" tIns="45720" rIns="91440" bIns="45720" rtlCol="0" anchor="b">
            <a:normAutofit/>
          </a:bodyPr>
          <a:lstStyle/>
          <a:p>
            <a:pPr marL="12700" defTabSz="914400"/>
            <a:r>
              <a:rPr lang="en-US" sz="4800" b="0" kern="1200">
                <a:solidFill>
                  <a:schemeClr val="tx1"/>
                </a:solidFill>
                <a:latin typeface="+mj-lt"/>
                <a:ea typeface="+mj-ea"/>
                <a:cs typeface="+mj-cs"/>
              </a:rPr>
              <a:t>Uniform</a:t>
            </a:r>
            <a:r>
              <a:rPr lang="en-US" sz="4800" b="0" kern="1200" spc="-200">
                <a:solidFill>
                  <a:schemeClr val="tx1"/>
                </a:solidFill>
                <a:latin typeface="+mj-lt"/>
                <a:ea typeface="+mj-ea"/>
                <a:cs typeface="+mj-cs"/>
              </a:rPr>
              <a:t> </a:t>
            </a:r>
            <a:r>
              <a:rPr lang="en-US" sz="4800" b="0" kern="1200">
                <a:solidFill>
                  <a:schemeClr val="tx1"/>
                </a:solidFill>
                <a:latin typeface="+mj-lt"/>
                <a:ea typeface="+mj-ea"/>
                <a:cs typeface="+mj-cs"/>
              </a:rPr>
              <a:t>Resource</a:t>
            </a:r>
            <a:r>
              <a:rPr lang="en-US" sz="4800" b="0" kern="1200" spc="-195">
                <a:solidFill>
                  <a:schemeClr val="tx1"/>
                </a:solidFill>
                <a:latin typeface="+mj-lt"/>
                <a:ea typeface="+mj-ea"/>
                <a:cs typeface="+mj-cs"/>
              </a:rPr>
              <a:t> </a:t>
            </a:r>
            <a:r>
              <a:rPr lang="en-US" sz="4800" b="0" kern="1200" spc="-10">
                <a:solidFill>
                  <a:schemeClr val="tx1"/>
                </a:solidFill>
                <a:latin typeface="+mj-lt"/>
                <a:ea typeface="+mj-ea"/>
                <a:cs typeface="+mj-cs"/>
              </a:rPr>
              <a:t>Locator   - </a:t>
            </a:r>
            <a:r>
              <a:rPr lang="en-US" sz="4800" b="1" kern="1200" spc="-25">
                <a:solidFill>
                  <a:schemeClr val="tx1"/>
                </a:solidFill>
                <a:latin typeface="+mj-lt"/>
                <a:ea typeface="+mj-ea"/>
                <a:cs typeface="+mj-cs"/>
              </a:rPr>
              <a:t>URL</a:t>
            </a:r>
            <a:endParaRPr lang="en-US" sz="4800" kern="1200">
              <a:solidFill>
                <a:schemeClr val="tx1"/>
              </a:solidFill>
              <a:latin typeface="+mj-lt"/>
              <a:ea typeface="+mj-ea"/>
              <a:cs typeface="+mj-cs"/>
            </a:endParaRP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704" y="346883"/>
            <a:ext cx="146304" cy="703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903" y="4546920"/>
            <a:ext cx="402231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id="{AD4A3FF9-9788-0927-C417-600893671A44}"/>
              </a:ext>
            </a:extLst>
          </p:cNvPr>
          <p:cNvPicPr>
            <a:picLocks noGrp="1" noChangeAspect="1"/>
          </p:cNvPicPr>
          <p:nvPr>
            <p:ph idx="1"/>
          </p:nvPr>
        </p:nvPicPr>
        <p:blipFill>
          <a:blip r:embed="rId2"/>
          <a:stretch>
            <a:fillRect/>
          </a:stretch>
        </p:blipFill>
        <p:spPr>
          <a:xfrm>
            <a:off x="6222981" y="625684"/>
            <a:ext cx="4787096" cy="5455380"/>
          </a:xfrm>
          <a:prstGeom prst="rect">
            <a:avLst/>
          </a:prstGeom>
        </p:spPr>
      </p:pic>
      <p:sp>
        <p:nvSpPr>
          <p:cNvPr id="4" name="Slide Number Placeholder 3">
            <a:extLst>
              <a:ext uri="{FF2B5EF4-FFF2-40B4-BE49-F238E27FC236}">
                <a16:creationId xmlns:a16="http://schemas.microsoft.com/office/drawing/2014/main" id="{5BA68211-64EF-B6A3-7284-DFCDD1062862}"/>
              </a:ext>
            </a:extLst>
          </p:cNvPr>
          <p:cNvSpPr>
            <a:spLocks noGrp="1"/>
          </p:cNvSpPr>
          <p:nvPr>
            <p:ph type="sldNum" sz="quarter" idx="12"/>
          </p:nvPr>
        </p:nvSpPr>
        <p:spPr>
          <a:xfrm>
            <a:off x="9845245" y="6356350"/>
            <a:ext cx="1505597" cy="365125"/>
          </a:xfrm>
        </p:spPr>
        <p:txBody>
          <a:bodyPr vert="horz" lIns="91440" tIns="45720" rIns="91440" bIns="45720" rtlCol="0" anchor="ctr">
            <a:normAutofit/>
          </a:bodyPr>
          <a:lstStyle/>
          <a:p>
            <a:pPr defTabSz="914400">
              <a:spcAft>
                <a:spcPts val="600"/>
              </a:spcAft>
            </a:pPr>
            <a:fld id="{C014DD1E-5D91-48A3-AD6D-45FBA980D106}" type="slidenum">
              <a:rPr lang="en-US">
                <a:solidFill>
                  <a:schemeClr val="tx1">
                    <a:lumMod val="50000"/>
                    <a:lumOff val="50000"/>
                  </a:schemeClr>
                </a:solidFill>
              </a:rPr>
              <a:pPr defTabSz="914400">
                <a:spcAft>
                  <a:spcPts val="600"/>
                </a:spcAft>
              </a:pPr>
              <a:t>17</a:t>
            </a:fld>
            <a:endParaRPr lang="en-US">
              <a:solidFill>
                <a:schemeClr val="tx1">
                  <a:lumMod val="50000"/>
                  <a:lumOff val="50000"/>
                </a:schemeClr>
              </a:solidFill>
            </a:endParaRPr>
          </a:p>
        </p:txBody>
      </p:sp>
    </p:spTree>
    <p:extLst>
      <p:ext uri="{BB962C8B-B14F-4D97-AF65-F5344CB8AC3E}">
        <p14:creationId xmlns:p14="http://schemas.microsoft.com/office/powerpoint/2010/main" val="174194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E9F9F-377D-4DF3-42ED-4F5EB67010EF}"/>
              </a:ext>
            </a:extLst>
          </p:cNvPr>
          <p:cNvSpPr>
            <a:spLocks noGrp="1"/>
          </p:cNvSpPr>
          <p:nvPr>
            <p:ph type="title"/>
          </p:nvPr>
        </p:nvSpPr>
        <p:spPr>
          <a:xfrm>
            <a:off x="837981" y="365127"/>
            <a:ext cx="10512863" cy="634544"/>
          </a:xfrm>
        </p:spPr>
        <p:txBody>
          <a:bodyPr>
            <a:normAutofit fontScale="90000"/>
          </a:bodyPr>
          <a:lstStyle/>
          <a:p>
            <a:r>
              <a:rPr lang="en-GB" sz="4400" dirty="0"/>
              <a:t>Uniform</a:t>
            </a:r>
            <a:r>
              <a:rPr lang="en-GB" sz="4400" spc="-150" dirty="0"/>
              <a:t> </a:t>
            </a:r>
            <a:r>
              <a:rPr lang="en-GB" sz="4400" spc="-10" dirty="0"/>
              <a:t>Resource</a:t>
            </a:r>
            <a:r>
              <a:rPr lang="en-GB" sz="4400" spc="-155" dirty="0"/>
              <a:t> </a:t>
            </a:r>
            <a:r>
              <a:rPr lang="en-GB" sz="4400" dirty="0"/>
              <a:t>Locator</a:t>
            </a:r>
            <a:r>
              <a:rPr lang="en-GB" sz="4400" spc="-145" dirty="0"/>
              <a:t> </a:t>
            </a:r>
            <a:r>
              <a:rPr lang="en-GB" sz="4400" spc="-10" dirty="0"/>
              <a:t>(URL)</a:t>
            </a:r>
            <a:endParaRPr lang="en-BG" dirty="0"/>
          </a:p>
        </p:txBody>
      </p:sp>
      <p:sp>
        <p:nvSpPr>
          <p:cNvPr id="4" name="Slide Number Placeholder 3">
            <a:extLst>
              <a:ext uri="{FF2B5EF4-FFF2-40B4-BE49-F238E27FC236}">
                <a16:creationId xmlns:a16="http://schemas.microsoft.com/office/drawing/2014/main" id="{31BC6B99-CF64-5EBE-1442-19944FC6E74D}"/>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18</a:t>
            </a:fld>
            <a:endParaRPr lang="en-US" dirty="0">
              <a:solidFill>
                <a:prstClr val="white">
                  <a:tint val="75000"/>
                </a:prstClr>
              </a:solidFill>
            </a:endParaRPr>
          </a:p>
        </p:txBody>
      </p:sp>
      <p:sp>
        <p:nvSpPr>
          <p:cNvPr id="5" name="object 15">
            <a:extLst>
              <a:ext uri="{FF2B5EF4-FFF2-40B4-BE49-F238E27FC236}">
                <a16:creationId xmlns:a16="http://schemas.microsoft.com/office/drawing/2014/main" id="{6A0A087C-B6C3-C31E-CC22-E25C291CBDCD}"/>
              </a:ext>
            </a:extLst>
          </p:cNvPr>
          <p:cNvSpPr txBox="1">
            <a:spLocks noGrp="1"/>
          </p:cNvSpPr>
          <p:nvPr>
            <p:ph idx="1"/>
          </p:nvPr>
        </p:nvSpPr>
        <p:spPr>
          <a:xfrm>
            <a:off x="876763" y="1220426"/>
            <a:ext cx="10512863" cy="1978747"/>
          </a:xfrm>
          <a:prstGeom prst="rect">
            <a:avLst/>
          </a:prstGeom>
          <a:solidFill>
            <a:srgbClr val="C2C6D2">
              <a:alpha val="14900"/>
            </a:srgbClr>
          </a:solidFill>
          <a:ln w="12192">
            <a:solidFill>
              <a:srgbClr val="A2ABBB"/>
            </a:solidFill>
          </a:ln>
        </p:spPr>
        <p:txBody>
          <a:bodyPr vert="horz" wrap="square" lIns="0" tIns="29209" rIns="0" bIns="0" rtlCol="0">
            <a:spAutoFit/>
          </a:bodyPr>
          <a:lstStyle/>
          <a:p>
            <a:pPr marL="91440">
              <a:lnSpc>
                <a:spcPct val="100000"/>
              </a:lnSpc>
              <a:spcBef>
                <a:spcPts val="229"/>
              </a:spcBef>
            </a:pPr>
            <a:r>
              <a:rPr sz="2400" b="1" spc="-10" dirty="0">
                <a:solidFill>
                  <a:srgbClr val="FF9F00"/>
                </a:solidFill>
                <a:latin typeface="Consolas"/>
                <a:cs typeface="Consolas"/>
                <a:hlinkClick r:id="rId2"/>
              </a:rPr>
              <a:t>http</a:t>
            </a:r>
            <a:r>
              <a:rPr sz="2400" b="1" spc="-10" dirty="0">
                <a:solidFill>
                  <a:srgbClr val="224464"/>
                </a:solidFill>
                <a:latin typeface="Consolas"/>
                <a:cs typeface="Consolas"/>
                <a:hlinkClick r:id="rId2"/>
              </a:rPr>
              <a:t>://</a:t>
            </a:r>
            <a:r>
              <a:rPr sz="2400" b="1" spc="-10" dirty="0">
                <a:solidFill>
                  <a:srgbClr val="FF9F00"/>
                </a:solidFill>
                <a:latin typeface="Consolas"/>
                <a:cs typeface="Consolas"/>
                <a:hlinkClick r:id="rId2"/>
              </a:rPr>
              <a:t>localhost</a:t>
            </a:r>
            <a:r>
              <a:rPr sz="2400" b="1" spc="-10" dirty="0">
                <a:solidFill>
                  <a:srgbClr val="224464"/>
                </a:solidFill>
                <a:latin typeface="Consolas"/>
                <a:cs typeface="Consolas"/>
                <a:hlinkClick r:id="rId2"/>
              </a:rPr>
              <a:t>:</a:t>
            </a:r>
            <a:r>
              <a:rPr sz="2400" b="1" spc="-10" dirty="0">
                <a:solidFill>
                  <a:srgbClr val="FF9F00"/>
                </a:solidFill>
                <a:latin typeface="Consolas"/>
                <a:cs typeface="Consolas"/>
                <a:hlinkClick r:id="rId2"/>
              </a:rPr>
              <a:t>8080</a:t>
            </a:r>
            <a:r>
              <a:rPr sz="2400" b="1" spc="-10" dirty="0">
                <a:solidFill>
                  <a:srgbClr val="224464"/>
                </a:solidFill>
                <a:latin typeface="Consolas"/>
                <a:cs typeface="Consolas"/>
                <a:hlinkClick r:id="rId2"/>
              </a:rPr>
              <a:t>/</a:t>
            </a:r>
            <a:r>
              <a:rPr sz="2400" b="1" spc="-10" dirty="0">
                <a:solidFill>
                  <a:srgbClr val="FF9F00"/>
                </a:solidFill>
                <a:latin typeface="Consolas"/>
                <a:cs typeface="Consolas"/>
                <a:hlinkClick r:id="rId2"/>
              </a:rPr>
              <a:t>demo/index.html</a:t>
            </a:r>
            <a:r>
              <a:rPr sz="2400" b="1" spc="-10" dirty="0">
                <a:solidFill>
                  <a:srgbClr val="224464"/>
                </a:solidFill>
                <a:latin typeface="Consolas"/>
                <a:cs typeface="Consolas"/>
                <a:hlinkClick r:id="rId2"/>
              </a:rPr>
              <a:t>?</a:t>
            </a:r>
            <a:r>
              <a:rPr sz="2400" b="1" spc="-10" dirty="0">
                <a:solidFill>
                  <a:srgbClr val="FF9F00"/>
                </a:solidFill>
                <a:latin typeface="Consolas"/>
                <a:cs typeface="Consolas"/>
                <a:hlinkClick r:id="rId2"/>
              </a:rPr>
              <a:t>id=27&amp;lang=en</a:t>
            </a:r>
            <a:r>
              <a:rPr sz="2400" b="1" spc="-10" dirty="0">
                <a:solidFill>
                  <a:srgbClr val="224464"/>
                </a:solidFill>
                <a:latin typeface="Consolas"/>
                <a:cs typeface="Consolas"/>
                <a:hlinkClick r:id="rId2"/>
              </a:rPr>
              <a:t>#</a:t>
            </a:r>
            <a:r>
              <a:rPr sz="2400" b="1" spc="-10" dirty="0">
                <a:solidFill>
                  <a:srgbClr val="FF9F00"/>
                </a:solidFill>
                <a:latin typeface="Consolas"/>
                <a:cs typeface="Consolas"/>
                <a:hlinkClick r:id="rId2"/>
              </a:rPr>
              <a:t>lecture</a:t>
            </a:r>
            <a:endParaRPr lang="en-US" sz="2400" b="1" spc="-10" dirty="0">
              <a:solidFill>
                <a:srgbClr val="FF9F00"/>
              </a:solidFill>
              <a:latin typeface="Consolas"/>
              <a:cs typeface="Consolas"/>
            </a:endParaRPr>
          </a:p>
          <a:p>
            <a:pPr marL="91440">
              <a:lnSpc>
                <a:spcPct val="100000"/>
              </a:lnSpc>
              <a:spcBef>
                <a:spcPts val="229"/>
              </a:spcBef>
            </a:pPr>
            <a:endParaRPr lang="en-BG" sz="2400" b="1" spc="-10" dirty="0">
              <a:solidFill>
                <a:srgbClr val="FF9F00"/>
              </a:solidFill>
              <a:latin typeface="Consolas"/>
              <a:cs typeface="Consolas"/>
            </a:endParaRPr>
          </a:p>
          <a:p>
            <a:pPr marL="91440">
              <a:lnSpc>
                <a:spcPct val="100000"/>
              </a:lnSpc>
              <a:spcBef>
                <a:spcPts val="229"/>
              </a:spcBef>
            </a:pPr>
            <a:endParaRPr lang="en-BG" sz="2400" b="1" spc="-10" dirty="0">
              <a:solidFill>
                <a:srgbClr val="FF9F00"/>
              </a:solidFill>
              <a:latin typeface="Consolas"/>
              <a:cs typeface="Consolas"/>
            </a:endParaRPr>
          </a:p>
          <a:p>
            <a:pPr marL="91440">
              <a:lnSpc>
                <a:spcPct val="100000"/>
              </a:lnSpc>
              <a:spcBef>
                <a:spcPts val="229"/>
              </a:spcBef>
            </a:pPr>
            <a:r>
              <a:rPr lang="en-GB" sz="2400" dirty="0">
                <a:solidFill>
                  <a:srgbClr val="224464"/>
                </a:solidFill>
                <a:latin typeface="Calibri"/>
                <a:cs typeface="Calibri"/>
              </a:rPr>
              <a:t>URL</a:t>
            </a:r>
            <a:r>
              <a:rPr lang="en-GB" sz="2400" spc="-75" dirty="0">
                <a:solidFill>
                  <a:srgbClr val="224464"/>
                </a:solidFill>
                <a:latin typeface="Calibri"/>
                <a:cs typeface="Calibri"/>
              </a:rPr>
              <a:t> </a:t>
            </a:r>
            <a:r>
              <a:rPr lang="en-GB" sz="2400" dirty="0">
                <a:solidFill>
                  <a:srgbClr val="224464"/>
                </a:solidFill>
                <a:latin typeface="Calibri"/>
                <a:cs typeface="Calibri"/>
              </a:rPr>
              <a:t>is</a:t>
            </a:r>
            <a:r>
              <a:rPr lang="en-GB" sz="2400" spc="-55" dirty="0">
                <a:solidFill>
                  <a:srgbClr val="224464"/>
                </a:solidFill>
                <a:latin typeface="Calibri"/>
                <a:cs typeface="Calibri"/>
              </a:rPr>
              <a:t> </a:t>
            </a:r>
            <a:r>
              <a:rPr lang="en-GB" sz="2400" dirty="0">
                <a:solidFill>
                  <a:srgbClr val="224464"/>
                </a:solidFill>
                <a:latin typeface="Calibri"/>
                <a:cs typeface="Calibri"/>
              </a:rPr>
              <a:t>a</a:t>
            </a:r>
            <a:r>
              <a:rPr lang="en-GB" sz="2400" spc="-65" dirty="0">
                <a:solidFill>
                  <a:srgbClr val="224464"/>
                </a:solidFill>
                <a:latin typeface="Calibri"/>
                <a:cs typeface="Calibri"/>
              </a:rPr>
              <a:t> </a:t>
            </a:r>
            <a:r>
              <a:rPr lang="en-GB" sz="2400" spc="-20" dirty="0">
                <a:solidFill>
                  <a:srgbClr val="224464"/>
                </a:solidFill>
                <a:latin typeface="Calibri"/>
                <a:cs typeface="Calibri"/>
              </a:rPr>
              <a:t>formatted</a:t>
            </a:r>
            <a:r>
              <a:rPr lang="en-GB" sz="2400" spc="-75" dirty="0">
                <a:solidFill>
                  <a:srgbClr val="224464"/>
                </a:solidFill>
                <a:latin typeface="Calibri"/>
                <a:cs typeface="Calibri"/>
              </a:rPr>
              <a:t> </a:t>
            </a:r>
            <a:r>
              <a:rPr lang="en-GB" sz="2400" dirty="0">
                <a:solidFill>
                  <a:srgbClr val="224464"/>
                </a:solidFill>
                <a:latin typeface="Calibri"/>
                <a:cs typeface="Calibri"/>
              </a:rPr>
              <a:t>string,</a:t>
            </a:r>
            <a:r>
              <a:rPr lang="en-GB" sz="2400" spc="-60" dirty="0">
                <a:solidFill>
                  <a:srgbClr val="224464"/>
                </a:solidFill>
                <a:latin typeface="Calibri"/>
                <a:cs typeface="Calibri"/>
              </a:rPr>
              <a:t> </a:t>
            </a:r>
            <a:r>
              <a:rPr lang="en-GB" sz="2400" dirty="0">
                <a:solidFill>
                  <a:srgbClr val="224464"/>
                </a:solidFill>
                <a:latin typeface="Calibri"/>
                <a:cs typeface="Calibri"/>
              </a:rPr>
              <a:t>consisting</a:t>
            </a:r>
            <a:r>
              <a:rPr lang="en-GB" sz="2400" spc="-75" dirty="0">
                <a:solidFill>
                  <a:srgbClr val="224464"/>
                </a:solidFill>
                <a:latin typeface="Calibri"/>
                <a:cs typeface="Calibri"/>
              </a:rPr>
              <a:t> </a:t>
            </a:r>
            <a:r>
              <a:rPr lang="en-GB" sz="2400" spc="-25" dirty="0">
                <a:solidFill>
                  <a:srgbClr val="224464"/>
                </a:solidFill>
                <a:latin typeface="Calibri"/>
                <a:cs typeface="Calibri"/>
              </a:rPr>
              <a:t>of:</a:t>
            </a:r>
            <a:endParaRPr lang="en-GB" sz="2400" dirty="0">
              <a:latin typeface="Calibri"/>
              <a:cs typeface="Calibri"/>
            </a:endParaRPr>
          </a:p>
          <a:p>
            <a:pPr marL="91440">
              <a:lnSpc>
                <a:spcPct val="100000"/>
              </a:lnSpc>
              <a:spcBef>
                <a:spcPts val="229"/>
              </a:spcBef>
            </a:pPr>
            <a:endParaRPr sz="2400" dirty="0">
              <a:latin typeface="Consolas"/>
              <a:cs typeface="Consolas"/>
            </a:endParaRPr>
          </a:p>
        </p:txBody>
      </p:sp>
      <p:sp>
        <p:nvSpPr>
          <p:cNvPr id="6" name="object 7">
            <a:extLst>
              <a:ext uri="{FF2B5EF4-FFF2-40B4-BE49-F238E27FC236}">
                <a16:creationId xmlns:a16="http://schemas.microsoft.com/office/drawing/2014/main" id="{FE4A32A3-3F69-E97B-7317-A302EFA94C72}"/>
              </a:ext>
            </a:extLst>
          </p:cNvPr>
          <p:cNvSpPr/>
          <p:nvPr/>
        </p:nvSpPr>
        <p:spPr>
          <a:xfrm>
            <a:off x="1065212" y="1658753"/>
            <a:ext cx="719455" cy="228600"/>
          </a:xfrm>
          <a:custGeom>
            <a:avLst/>
            <a:gdLst/>
            <a:ahLst/>
            <a:cxnLst/>
            <a:rect l="l" t="t" r="r" b="b"/>
            <a:pathLst>
              <a:path w="719455" h="228600">
                <a:moveTo>
                  <a:pt x="719328" y="0"/>
                </a:moveTo>
                <a:lnTo>
                  <a:pt x="717830" y="44493"/>
                </a:lnTo>
                <a:lnTo>
                  <a:pt x="713746" y="80824"/>
                </a:lnTo>
                <a:lnTo>
                  <a:pt x="707690" y="105318"/>
                </a:lnTo>
                <a:lnTo>
                  <a:pt x="700278" y="114300"/>
                </a:lnTo>
                <a:lnTo>
                  <a:pt x="378714" y="114300"/>
                </a:lnTo>
                <a:lnTo>
                  <a:pt x="371301" y="123281"/>
                </a:lnTo>
                <a:lnTo>
                  <a:pt x="365245" y="147775"/>
                </a:lnTo>
                <a:lnTo>
                  <a:pt x="361161" y="184106"/>
                </a:lnTo>
                <a:lnTo>
                  <a:pt x="359664" y="228600"/>
                </a:lnTo>
                <a:lnTo>
                  <a:pt x="358166" y="184106"/>
                </a:lnTo>
                <a:lnTo>
                  <a:pt x="354082" y="147775"/>
                </a:lnTo>
                <a:lnTo>
                  <a:pt x="348026" y="123281"/>
                </a:lnTo>
                <a:lnTo>
                  <a:pt x="340614" y="114300"/>
                </a:lnTo>
                <a:lnTo>
                  <a:pt x="19050" y="114300"/>
                </a:lnTo>
                <a:lnTo>
                  <a:pt x="11637" y="105318"/>
                </a:lnTo>
                <a:lnTo>
                  <a:pt x="5581" y="80824"/>
                </a:lnTo>
                <a:lnTo>
                  <a:pt x="1497" y="44493"/>
                </a:lnTo>
                <a:lnTo>
                  <a:pt x="0" y="0"/>
                </a:lnTo>
              </a:path>
            </a:pathLst>
          </a:custGeom>
          <a:ln w="25908">
            <a:solidFill>
              <a:srgbClr val="FF9E00"/>
            </a:solidFill>
          </a:ln>
        </p:spPr>
        <p:txBody>
          <a:bodyPr wrap="square" lIns="0" tIns="0" rIns="0" bIns="0" rtlCol="0"/>
          <a:lstStyle/>
          <a:p>
            <a:endParaRPr/>
          </a:p>
        </p:txBody>
      </p:sp>
      <p:sp>
        <p:nvSpPr>
          <p:cNvPr id="7" name="object 8">
            <a:extLst>
              <a:ext uri="{FF2B5EF4-FFF2-40B4-BE49-F238E27FC236}">
                <a16:creationId xmlns:a16="http://schemas.microsoft.com/office/drawing/2014/main" id="{113F0134-1315-F801-D15D-F80E14098CD9}"/>
              </a:ext>
            </a:extLst>
          </p:cNvPr>
          <p:cNvSpPr/>
          <p:nvPr/>
        </p:nvSpPr>
        <p:spPr>
          <a:xfrm>
            <a:off x="2208212" y="1626182"/>
            <a:ext cx="1676400" cy="228600"/>
          </a:xfrm>
          <a:custGeom>
            <a:avLst/>
            <a:gdLst/>
            <a:ahLst/>
            <a:cxnLst/>
            <a:rect l="l" t="t" r="r" b="b"/>
            <a:pathLst>
              <a:path w="1676400" h="228600">
                <a:moveTo>
                  <a:pt x="1676400" y="0"/>
                </a:moveTo>
                <a:lnTo>
                  <a:pt x="1674902" y="44493"/>
                </a:lnTo>
                <a:lnTo>
                  <a:pt x="1670818" y="80824"/>
                </a:lnTo>
                <a:lnTo>
                  <a:pt x="1664762" y="105318"/>
                </a:lnTo>
                <a:lnTo>
                  <a:pt x="1657350" y="114300"/>
                </a:lnTo>
                <a:lnTo>
                  <a:pt x="857250" y="114300"/>
                </a:lnTo>
                <a:lnTo>
                  <a:pt x="849837" y="123281"/>
                </a:lnTo>
                <a:lnTo>
                  <a:pt x="843781" y="147775"/>
                </a:lnTo>
                <a:lnTo>
                  <a:pt x="839697" y="184106"/>
                </a:lnTo>
                <a:lnTo>
                  <a:pt x="838200" y="228600"/>
                </a:lnTo>
                <a:lnTo>
                  <a:pt x="836702" y="184106"/>
                </a:lnTo>
                <a:lnTo>
                  <a:pt x="832618" y="147775"/>
                </a:lnTo>
                <a:lnTo>
                  <a:pt x="826562" y="123281"/>
                </a:lnTo>
                <a:lnTo>
                  <a:pt x="819150" y="114300"/>
                </a:lnTo>
                <a:lnTo>
                  <a:pt x="19050" y="114300"/>
                </a:lnTo>
                <a:lnTo>
                  <a:pt x="11637" y="105318"/>
                </a:lnTo>
                <a:lnTo>
                  <a:pt x="5581" y="80824"/>
                </a:lnTo>
                <a:lnTo>
                  <a:pt x="1497" y="44493"/>
                </a:lnTo>
                <a:lnTo>
                  <a:pt x="0" y="0"/>
                </a:lnTo>
              </a:path>
            </a:pathLst>
          </a:custGeom>
          <a:ln w="25908">
            <a:solidFill>
              <a:srgbClr val="FF9E00"/>
            </a:solidFill>
          </a:ln>
        </p:spPr>
        <p:txBody>
          <a:bodyPr wrap="square" lIns="0" tIns="0" rIns="0" bIns="0" rtlCol="0"/>
          <a:lstStyle/>
          <a:p>
            <a:endParaRPr/>
          </a:p>
        </p:txBody>
      </p:sp>
      <p:sp>
        <p:nvSpPr>
          <p:cNvPr id="8" name="object 8">
            <a:extLst>
              <a:ext uri="{FF2B5EF4-FFF2-40B4-BE49-F238E27FC236}">
                <a16:creationId xmlns:a16="http://schemas.microsoft.com/office/drawing/2014/main" id="{98DC821C-3D3D-98E0-A28B-01AF61086318}"/>
              </a:ext>
            </a:extLst>
          </p:cNvPr>
          <p:cNvSpPr/>
          <p:nvPr/>
        </p:nvSpPr>
        <p:spPr>
          <a:xfrm>
            <a:off x="3923398" y="1633539"/>
            <a:ext cx="493322" cy="114300"/>
          </a:xfrm>
          <a:custGeom>
            <a:avLst/>
            <a:gdLst/>
            <a:ahLst/>
            <a:cxnLst/>
            <a:rect l="l" t="t" r="r" b="b"/>
            <a:pathLst>
              <a:path w="1676400" h="228600">
                <a:moveTo>
                  <a:pt x="1676400" y="0"/>
                </a:moveTo>
                <a:lnTo>
                  <a:pt x="1674902" y="44493"/>
                </a:lnTo>
                <a:lnTo>
                  <a:pt x="1670818" y="80824"/>
                </a:lnTo>
                <a:lnTo>
                  <a:pt x="1664762" y="105318"/>
                </a:lnTo>
                <a:lnTo>
                  <a:pt x="1657350" y="114300"/>
                </a:lnTo>
                <a:lnTo>
                  <a:pt x="857250" y="114300"/>
                </a:lnTo>
                <a:lnTo>
                  <a:pt x="849837" y="123281"/>
                </a:lnTo>
                <a:lnTo>
                  <a:pt x="843781" y="147775"/>
                </a:lnTo>
                <a:lnTo>
                  <a:pt x="839697" y="184106"/>
                </a:lnTo>
                <a:lnTo>
                  <a:pt x="838200" y="228600"/>
                </a:lnTo>
                <a:lnTo>
                  <a:pt x="836702" y="184106"/>
                </a:lnTo>
                <a:lnTo>
                  <a:pt x="832618" y="147775"/>
                </a:lnTo>
                <a:lnTo>
                  <a:pt x="826562" y="123281"/>
                </a:lnTo>
                <a:lnTo>
                  <a:pt x="819150" y="114300"/>
                </a:lnTo>
                <a:lnTo>
                  <a:pt x="19050" y="114300"/>
                </a:lnTo>
                <a:lnTo>
                  <a:pt x="11637" y="105318"/>
                </a:lnTo>
                <a:lnTo>
                  <a:pt x="5581" y="80824"/>
                </a:lnTo>
                <a:lnTo>
                  <a:pt x="1497" y="44493"/>
                </a:lnTo>
                <a:lnTo>
                  <a:pt x="0" y="0"/>
                </a:lnTo>
              </a:path>
            </a:pathLst>
          </a:custGeom>
          <a:ln w="25908">
            <a:solidFill>
              <a:srgbClr val="FF9E00"/>
            </a:solidFill>
          </a:ln>
        </p:spPr>
        <p:txBody>
          <a:bodyPr wrap="square" lIns="0" tIns="0" rIns="0" bIns="0" rtlCol="0"/>
          <a:lstStyle/>
          <a:p>
            <a:endParaRPr/>
          </a:p>
        </p:txBody>
      </p:sp>
      <p:sp>
        <p:nvSpPr>
          <p:cNvPr id="9" name="object 10">
            <a:extLst>
              <a:ext uri="{FF2B5EF4-FFF2-40B4-BE49-F238E27FC236}">
                <a16:creationId xmlns:a16="http://schemas.microsoft.com/office/drawing/2014/main" id="{1323F3F0-02A2-BD53-8682-33439CA9D149}"/>
              </a:ext>
            </a:extLst>
          </p:cNvPr>
          <p:cNvSpPr/>
          <p:nvPr/>
        </p:nvSpPr>
        <p:spPr>
          <a:xfrm>
            <a:off x="4677092" y="1635919"/>
            <a:ext cx="2377440" cy="228600"/>
          </a:xfrm>
          <a:custGeom>
            <a:avLst/>
            <a:gdLst/>
            <a:ahLst/>
            <a:cxnLst/>
            <a:rect l="l" t="t" r="r" b="b"/>
            <a:pathLst>
              <a:path w="2377440" h="228600">
                <a:moveTo>
                  <a:pt x="2377440" y="0"/>
                </a:moveTo>
                <a:lnTo>
                  <a:pt x="2375942" y="44493"/>
                </a:lnTo>
                <a:lnTo>
                  <a:pt x="2371858" y="80824"/>
                </a:lnTo>
                <a:lnTo>
                  <a:pt x="2365802" y="105318"/>
                </a:lnTo>
                <a:lnTo>
                  <a:pt x="2358390" y="114300"/>
                </a:lnTo>
                <a:lnTo>
                  <a:pt x="1207770" y="114300"/>
                </a:lnTo>
                <a:lnTo>
                  <a:pt x="1200357" y="123283"/>
                </a:lnTo>
                <a:lnTo>
                  <a:pt x="1194301" y="147780"/>
                </a:lnTo>
                <a:lnTo>
                  <a:pt x="1190217" y="184112"/>
                </a:lnTo>
                <a:lnTo>
                  <a:pt x="1188720" y="228600"/>
                </a:lnTo>
                <a:lnTo>
                  <a:pt x="1187222" y="184112"/>
                </a:lnTo>
                <a:lnTo>
                  <a:pt x="1183138" y="147780"/>
                </a:lnTo>
                <a:lnTo>
                  <a:pt x="1177082" y="123283"/>
                </a:lnTo>
                <a:lnTo>
                  <a:pt x="1169670" y="114300"/>
                </a:lnTo>
                <a:lnTo>
                  <a:pt x="19050" y="114300"/>
                </a:lnTo>
                <a:lnTo>
                  <a:pt x="11637" y="105318"/>
                </a:lnTo>
                <a:lnTo>
                  <a:pt x="5581" y="80824"/>
                </a:lnTo>
                <a:lnTo>
                  <a:pt x="1497" y="44493"/>
                </a:lnTo>
                <a:lnTo>
                  <a:pt x="0" y="0"/>
                </a:lnTo>
              </a:path>
            </a:pathLst>
          </a:custGeom>
          <a:ln w="25908">
            <a:solidFill>
              <a:srgbClr val="FF9E00"/>
            </a:solidFill>
          </a:ln>
        </p:spPr>
        <p:txBody>
          <a:bodyPr wrap="square" lIns="0" tIns="0" rIns="0" bIns="0" rtlCol="0"/>
          <a:lstStyle/>
          <a:p>
            <a:endParaRPr/>
          </a:p>
        </p:txBody>
      </p:sp>
      <p:sp>
        <p:nvSpPr>
          <p:cNvPr id="10" name="object 11">
            <a:extLst>
              <a:ext uri="{FF2B5EF4-FFF2-40B4-BE49-F238E27FC236}">
                <a16:creationId xmlns:a16="http://schemas.microsoft.com/office/drawing/2014/main" id="{E9119BA5-51C7-DF0B-35CC-8DD8F7C403E0}"/>
              </a:ext>
            </a:extLst>
          </p:cNvPr>
          <p:cNvSpPr/>
          <p:nvPr/>
        </p:nvSpPr>
        <p:spPr>
          <a:xfrm>
            <a:off x="7309145" y="1635919"/>
            <a:ext cx="2209800" cy="228600"/>
          </a:xfrm>
          <a:custGeom>
            <a:avLst/>
            <a:gdLst/>
            <a:ahLst/>
            <a:cxnLst/>
            <a:rect l="l" t="t" r="r" b="b"/>
            <a:pathLst>
              <a:path w="2209800" h="228600">
                <a:moveTo>
                  <a:pt x="2209800" y="0"/>
                </a:moveTo>
                <a:lnTo>
                  <a:pt x="2208302" y="44493"/>
                </a:lnTo>
                <a:lnTo>
                  <a:pt x="2204218" y="80824"/>
                </a:lnTo>
                <a:lnTo>
                  <a:pt x="2198162" y="105318"/>
                </a:lnTo>
                <a:lnTo>
                  <a:pt x="2190750" y="114300"/>
                </a:lnTo>
                <a:lnTo>
                  <a:pt x="1123950" y="114300"/>
                </a:lnTo>
                <a:lnTo>
                  <a:pt x="1116537" y="123283"/>
                </a:lnTo>
                <a:lnTo>
                  <a:pt x="1110481" y="147780"/>
                </a:lnTo>
                <a:lnTo>
                  <a:pt x="1106397" y="184112"/>
                </a:lnTo>
                <a:lnTo>
                  <a:pt x="1104900" y="228600"/>
                </a:lnTo>
                <a:lnTo>
                  <a:pt x="1103402" y="184112"/>
                </a:lnTo>
                <a:lnTo>
                  <a:pt x="1099318" y="147780"/>
                </a:lnTo>
                <a:lnTo>
                  <a:pt x="1093262" y="123283"/>
                </a:lnTo>
                <a:lnTo>
                  <a:pt x="1085850" y="114300"/>
                </a:lnTo>
                <a:lnTo>
                  <a:pt x="19050" y="114300"/>
                </a:lnTo>
                <a:lnTo>
                  <a:pt x="11637" y="105318"/>
                </a:lnTo>
                <a:lnTo>
                  <a:pt x="5581" y="80824"/>
                </a:lnTo>
                <a:lnTo>
                  <a:pt x="1497" y="44493"/>
                </a:lnTo>
                <a:lnTo>
                  <a:pt x="0" y="0"/>
                </a:lnTo>
              </a:path>
            </a:pathLst>
          </a:custGeom>
          <a:ln w="25908">
            <a:solidFill>
              <a:srgbClr val="FF9E00"/>
            </a:solidFill>
          </a:ln>
        </p:spPr>
        <p:txBody>
          <a:bodyPr wrap="square" lIns="0" tIns="0" rIns="0" bIns="0" rtlCol="0"/>
          <a:lstStyle/>
          <a:p>
            <a:endParaRPr/>
          </a:p>
        </p:txBody>
      </p:sp>
      <p:sp>
        <p:nvSpPr>
          <p:cNvPr id="11" name="object 13">
            <a:extLst>
              <a:ext uri="{FF2B5EF4-FFF2-40B4-BE49-F238E27FC236}">
                <a16:creationId xmlns:a16="http://schemas.microsoft.com/office/drawing/2014/main" id="{843D05D6-7363-5C26-A058-2CB5B4A0FAE9}"/>
              </a:ext>
            </a:extLst>
          </p:cNvPr>
          <p:cNvSpPr/>
          <p:nvPr/>
        </p:nvSpPr>
        <p:spPr>
          <a:xfrm>
            <a:off x="9576585" y="1635919"/>
            <a:ext cx="1371600" cy="228600"/>
          </a:xfrm>
          <a:custGeom>
            <a:avLst/>
            <a:gdLst/>
            <a:ahLst/>
            <a:cxnLst/>
            <a:rect l="l" t="t" r="r" b="b"/>
            <a:pathLst>
              <a:path w="1371600" h="228600">
                <a:moveTo>
                  <a:pt x="1371600" y="0"/>
                </a:moveTo>
                <a:lnTo>
                  <a:pt x="1370102" y="44493"/>
                </a:lnTo>
                <a:lnTo>
                  <a:pt x="1366018" y="80824"/>
                </a:lnTo>
                <a:lnTo>
                  <a:pt x="1359962" y="105318"/>
                </a:lnTo>
                <a:lnTo>
                  <a:pt x="1352550" y="114300"/>
                </a:lnTo>
                <a:lnTo>
                  <a:pt x="704850" y="114300"/>
                </a:lnTo>
                <a:lnTo>
                  <a:pt x="697437" y="123281"/>
                </a:lnTo>
                <a:lnTo>
                  <a:pt x="691381" y="147775"/>
                </a:lnTo>
                <a:lnTo>
                  <a:pt x="687297" y="184106"/>
                </a:lnTo>
                <a:lnTo>
                  <a:pt x="685800" y="228600"/>
                </a:lnTo>
                <a:lnTo>
                  <a:pt x="684302" y="184106"/>
                </a:lnTo>
                <a:lnTo>
                  <a:pt x="680218" y="147775"/>
                </a:lnTo>
                <a:lnTo>
                  <a:pt x="674162" y="123281"/>
                </a:lnTo>
                <a:lnTo>
                  <a:pt x="666750" y="114300"/>
                </a:lnTo>
                <a:lnTo>
                  <a:pt x="19050" y="114300"/>
                </a:lnTo>
                <a:lnTo>
                  <a:pt x="11637" y="105318"/>
                </a:lnTo>
                <a:lnTo>
                  <a:pt x="5581" y="80824"/>
                </a:lnTo>
                <a:lnTo>
                  <a:pt x="1497" y="44493"/>
                </a:lnTo>
                <a:lnTo>
                  <a:pt x="0" y="0"/>
                </a:lnTo>
              </a:path>
            </a:pathLst>
          </a:custGeom>
          <a:ln w="25908">
            <a:solidFill>
              <a:srgbClr val="FF9E00"/>
            </a:solidFill>
          </a:ln>
        </p:spPr>
        <p:txBody>
          <a:bodyPr wrap="square" lIns="0" tIns="0" rIns="0" bIns="0" rtlCol="0"/>
          <a:lstStyle/>
          <a:p>
            <a:endParaRPr/>
          </a:p>
        </p:txBody>
      </p:sp>
      <p:sp>
        <p:nvSpPr>
          <p:cNvPr id="13" name="object 14">
            <a:extLst>
              <a:ext uri="{FF2B5EF4-FFF2-40B4-BE49-F238E27FC236}">
                <a16:creationId xmlns:a16="http://schemas.microsoft.com/office/drawing/2014/main" id="{946CEC89-8AF7-CB40-98A5-251A7912407B}"/>
              </a:ext>
            </a:extLst>
          </p:cNvPr>
          <p:cNvSpPr txBox="1"/>
          <p:nvPr/>
        </p:nvSpPr>
        <p:spPr>
          <a:xfrm>
            <a:off x="379412" y="1854254"/>
            <a:ext cx="10668000" cy="425757"/>
          </a:xfrm>
          <a:prstGeom prst="rect">
            <a:avLst/>
          </a:prstGeom>
        </p:spPr>
        <p:txBody>
          <a:bodyPr vert="horz" wrap="square" lIns="0" tIns="116839" rIns="0" bIns="0" rtlCol="0">
            <a:spAutoFit/>
          </a:bodyPr>
          <a:lstStyle/>
          <a:p>
            <a:pPr marL="590550">
              <a:lnSpc>
                <a:spcPct val="100000"/>
              </a:lnSpc>
              <a:spcBef>
                <a:spcPts val="919"/>
              </a:spcBef>
              <a:tabLst>
                <a:tab pos="2498090" algn="l"/>
                <a:tab pos="3843020" algn="l"/>
                <a:tab pos="5502275" algn="l"/>
                <a:tab pos="9615170" algn="l"/>
              </a:tabLst>
            </a:pPr>
            <a:r>
              <a:rPr sz="2000" b="1" spc="-10" dirty="0">
                <a:solidFill>
                  <a:srgbClr val="224464"/>
                </a:solidFill>
                <a:latin typeface="Calibri"/>
                <a:cs typeface="Calibri"/>
              </a:rPr>
              <a:t>Protocol</a:t>
            </a:r>
            <a:r>
              <a:rPr sz="2000" b="1" dirty="0">
                <a:solidFill>
                  <a:srgbClr val="224464"/>
                </a:solidFill>
                <a:latin typeface="Calibri"/>
                <a:cs typeface="Calibri"/>
              </a:rPr>
              <a:t>	</a:t>
            </a:r>
            <a:r>
              <a:rPr sz="3000" b="1" spc="-30" baseline="1388" dirty="0">
                <a:solidFill>
                  <a:srgbClr val="224464"/>
                </a:solidFill>
                <a:latin typeface="Calibri"/>
                <a:cs typeface="Calibri"/>
              </a:rPr>
              <a:t>Host</a:t>
            </a:r>
            <a:r>
              <a:rPr sz="3000" b="1" baseline="1388" dirty="0">
                <a:solidFill>
                  <a:srgbClr val="224464"/>
                </a:solidFill>
                <a:latin typeface="Calibri"/>
                <a:cs typeface="Calibri"/>
              </a:rPr>
              <a:t>	</a:t>
            </a:r>
            <a:r>
              <a:rPr sz="3000" b="1" spc="-30" baseline="1388" dirty="0">
                <a:solidFill>
                  <a:srgbClr val="224464"/>
                </a:solidFill>
                <a:latin typeface="Calibri"/>
                <a:cs typeface="Calibri"/>
              </a:rPr>
              <a:t>Port</a:t>
            </a:r>
            <a:r>
              <a:rPr sz="3000" b="1" baseline="1388" dirty="0">
                <a:solidFill>
                  <a:srgbClr val="224464"/>
                </a:solidFill>
                <a:latin typeface="Calibri"/>
                <a:cs typeface="Calibri"/>
              </a:rPr>
              <a:t>	</a:t>
            </a:r>
            <a:r>
              <a:rPr sz="3000" b="1" spc="-30" baseline="1388" dirty="0">
                <a:solidFill>
                  <a:srgbClr val="224464"/>
                </a:solidFill>
                <a:latin typeface="Calibri"/>
                <a:cs typeface="Calibri"/>
              </a:rPr>
              <a:t>Path</a:t>
            </a:r>
            <a:r>
              <a:rPr lang="en-US" sz="3000" b="1" spc="-30" baseline="1388" dirty="0">
                <a:solidFill>
                  <a:srgbClr val="224464"/>
                </a:solidFill>
                <a:latin typeface="Calibri"/>
                <a:cs typeface="Calibri"/>
              </a:rPr>
              <a:t>                      Query String                     </a:t>
            </a:r>
            <a:r>
              <a:rPr sz="3000" b="1" spc="-15" baseline="2777" dirty="0">
                <a:solidFill>
                  <a:srgbClr val="224464"/>
                </a:solidFill>
                <a:latin typeface="Calibri"/>
                <a:cs typeface="Calibri"/>
              </a:rPr>
              <a:t>Fragment</a:t>
            </a:r>
            <a:endParaRPr sz="3000" baseline="2777" dirty="0">
              <a:latin typeface="Calibri"/>
              <a:cs typeface="Calibri"/>
            </a:endParaRPr>
          </a:p>
        </p:txBody>
      </p:sp>
      <p:graphicFrame>
        <p:nvGraphicFramePr>
          <p:cNvPr id="16" name="object 5">
            <a:extLst>
              <a:ext uri="{FF2B5EF4-FFF2-40B4-BE49-F238E27FC236}">
                <a16:creationId xmlns:a16="http://schemas.microsoft.com/office/drawing/2014/main" id="{252345B3-0F48-C985-EE16-37CA8588CAE3}"/>
              </a:ext>
            </a:extLst>
          </p:cNvPr>
          <p:cNvGraphicFramePr/>
          <p:nvPr/>
        </p:nvGraphicFramePr>
        <p:xfrm>
          <a:off x="912812" y="3199174"/>
          <a:ext cx="9829800" cy="3301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3047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 y="0"/>
            <a:ext cx="1218852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DEF28-4CC8-64AA-78A3-A425E8EA8519}"/>
              </a:ext>
            </a:extLst>
          </p:cNvPr>
          <p:cNvSpPr>
            <a:spLocks noGrp="1"/>
          </p:cNvSpPr>
          <p:nvPr>
            <p:ph type="title"/>
          </p:nvPr>
        </p:nvSpPr>
        <p:spPr>
          <a:xfrm>
            <a:off x="608012" y="685801"/>
            <a:ext cx="6400800" cy="761999"/>
          </a:xfrm>
        </p:spPr>
        <p:txBody>
          <a:bodyPr>
            <a:normAutofit/>
          </a:bodyPr>
          <a:lstStyle/>
          <a:p>
            <a:r>
              <a:rPr lang="en-GB" sz="3600" b="0" i="0" dirty="0">
                <a:solidFill>
                  <a:schemeClr val="tx2"/>
                </a:solidFill>
                <a:effectLst/>
                <a:latin typeface="-apple-system"/>
              </a:rPr>
              <a:t>URN -- </a:t>
            </a:r>
            <a:r>
              <a:rPr lang="en-GB" sz="3600" b="0" i="0" u="sng" dirty="0">
                <a:solidFill>
                  <a:schemeClr val="tx2"/>
                </a:solidFill>
                <a:effectLst/>
                <a:latin typeface="inherit"/>
                <a:hlinkClick r:id="rId2"/>
              </a:rPr>
              <a:t>Uniform Resource Name</a:t>
            </a:r>
            <a:endParaRPr lang="en-BG" sz="3600" dirty="0">
              <a:solidFill>
                <a:schemeClr val="tx2"/>
              </a:solidFill>
            </a:endParaRPr>
          </a:p>
        </p:txBody>
      </p:sp>
      <p:sp>
        <p:nvSpPr>
          <p:cNvPr id="3" name="Content Placeholder 2">
            <a:extLst>
              <a:ext uri="{FF2B5EF4-FFF2-40B4-BE49-F238E27FC236}">
                <a16:creationId xmlns:a16="http://schemas.microsoft.com/office/drawing/2014/main" id="{0659B899-569B-F169-6A75-7618C90A1163}"/>
              </a:ext>
            </a:extLst>
          </p:cNvPr>
          <p:cNvSpPr>
            <a:spLocks noGrp="1"/>
          </p:cNvSpPr>
          <p:nvPr>
            <p:ph idx="1"/>
          </p:nvPr>
        </p:nvSpPr>
        <p:spPr>
          <a:xfrm>
            <a:off x="449665" y="1219200"/>
            <a:ext cx="6122405" cy="4841771"/>
          </a:xfrm>
        </p:spPr>
        <p:txBody>
          <a:bodyPr anchor="ctr">
            <a:normAutofit/>
          </a:bodyPr>
          <a:lstStyle/>
          <a:p>
            <a:pPr fontAlgn="base"/>
            <a:r>
              <a:rPr lang="en-GB" sz="2400" dirty="0">
                <a:solidFill>
                  <a:schemeClr val="tx2"/>
                </a:solidFill>
                <a:effectLst/>
              </a:rPr>
              <a:t>Identifies a resource by a unique and persistent name, but doesn't necessarily tell you how to locate it on the internet. It usually starts with the prefix urn: </a:t>
            </a:r>
          </a:p>
          <a:p>
            <a:pPr marL="0" indent="0" fontAlgn="base">
              <a:buNone/>
            </a:pPr>
            <a:r>
              <a:rPr lang="en-GB" sz="2400" dirty="0">
                <a:solidFill>
                  <a:schemeClr val="tx2"/>
                </a:solidFill>
              </a:rPr>
              <a:t>  </a:t>
            </a:r>
            <a:r>
              <a:rPr lang="en-GB" sz="2400" dirty="0">
                <a:solidFill>
                  <a:schemeClr val="tx2"/>
                </a:solidFill>
                <a:effectLst/>
              </a:rPr>
              <a:t>For example:</a:t>
            </a:r>
          </a:p>
          <a:p>
            <a:pPr marL="0" indent="0" fontAlgn="base">
              <a:buNone/>
            </a:pPr>
            <a:r>
              <a:rPr lang="en-GB" sz="2400" b="1" i="0" dirty="0">
                <a:solidFill>
                  <a:schemeClr val="tx2"/>
                </a:solidFill>
                <a:effectLst/>
              </a:rPr>
              <a:t>              urn:isbn:0451450523 </a:t>
            </a:r>
            <a:r>
              <a:rPr lang="en-GB" sz="2400" b="0" i="0" dirty="0">
                <a:solidFill>
                  <a:schemeClr val="tx2"/>
                </a:solidFill>
                <a:effectLst/>
              </a:rPr>
              <a:t>to identify a book by its ISBN number.</a:t>
            </a:r>
          </a:p>
          <a:p>
            <a:pPr fontAlgn="base"/>
            <a:r>
              <a:rPr lang="en-GB" sz="2400" b="0" i="0" dirty="0">
                <a:solidFill>
                  <a:schemeClr val="tx2"/>
                </a:solidFill>
                <a:effectLst/>
              </a:rPr>
              <a:t>It uses the urn scheme. URNs cannot be used to locate a resource. </a:t>
            </a:r>
          </a:p>
          <a:p>
            <a:pPr fontAlgn="base"/>
            <a:r>
              <a:rPr lang="en-GB" sz="2400" b="0" i="0" dirty="0">
                <a:solidFill>
                  <a:schemeClr val="tx2"/>
                </a:solidFill>
                <a:effectLst/>
              </a:rPr>
              <a:t>It is composed of a namespace and a namespace-specific string</a:t>
            </a:r>
            <a:br>
              <a:rPr lang="en-GB" sz="1800" dirty="0">
                <a:solidFill>
                  <a:schemeClr val="tx2"/>
                </a:solidFill>
                <a:effectLst/>
                <a:latin typeface="inherit"/>
              </a:rPr>
            </a:br>
            <a:endParaRPr lang="en-GB" sz="1800" dirty="0">
              <a:solidFill>
                <a:schemeClr val="tx2"/>
              </a:solidFill>
              <a:effectLst/>
              <a:latin typeface="inherit"/>
            </a:endParaRPr>
          </a:p>
          <a:p>
            <a:endParaRPr lang="en-BG" sz="1800" dirty="0">
              <a:solidFill>
                <a:schemeClr val="tx2"/>
              </a:solidFill>
            </a:endParaRP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8238" y="0"/>
            <a:ext cx="5820587"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Web Design">
            <a:extLst>
              <a:ext uri="{FF2B5EF4-FFF2-40B4-BE49-F238E27FC236}">
                <a16:creationId xmlns:a16="http://schemas.microsoft.com/office/drawing/2014/main" id="{F24A06DB-7DBD-23BF-98AB-95C71273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9139" y="1629089"/>
            <a:ext cx="3620021" cy="3620021"/>
          </a:xfrm>
          <a:prstGeom prst="rect">
            <a:avLst/>
          </a:prstGeom>
        </p:spPr>
      </p:pic>
      <p:sp>
        <p:nvSpPr>
          <p:cNvPr id="4" name="Slide Number Placeholder 3">
            <a:extLst>
              <a:ext uri="{FF2B5EF4-FFF2-40B4-BE49-F238E27FC236}">
                <a16:creationId xmlns:a16="http://schemas.microsoft.com/office/drawing/2014/main" id="{569CDF62-9E7B-734C-D24E-7E3C749A0726}"/>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19</a:t>
            </a:fld>
            <a:endParaRPr lang="en-US"/>
          </a:p>
        </p:txBody>
      </p:sp>
    </p:spTree>
    <p:extLst>
      <p:ext uri="{BB962C8B-B14F-4D97-AF65-F5344CB8AC3E}">
        <p14:creationId xmlns:p14="http://schemas.microsoft.com/office/powerpoint/2010/main" val="3027062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bg-BG"/>
              <a:t>Съдържание</a:t>
            </a:r>
            <a:endParaRPr lang="bg-BG" dirty="0"/>
          </a:p>
        </p:txBody>
      </p:sp>
      <p:sp>
        <p:nvSpPr>
          <p:cNvPr id="8" name="Rectangle 3"/>
          <p:cNvSpPr>
            <a:spLocks noGrp="1" noChangeArrowheads="1"/>
          </p:cNvSpPr>
          <p:nvPr>
            <p:ph idx="1"/>
          </p:nvPr>
        </p:nvSpPr>
        <p:spPr/>
        <p:txBody>
          <a:bodyPr>
            <a:normAutofit fontScale="92500" lnSpcReduction="10000"/>
          </a:bodyPr>
          <a:lstStyle/>
          <a:p>
            <a:pPr marL="527685" indent="-514984">
              <a:lnSpc>
                <a:spcPct val="100000"/>
              </a:lnSpc>
              <a:spcBef>
                <a:spcPts val="1120"/>
              </a:spcBef>
              <a:buClr>
                <a:srgbClr val="224464"/>
              </a:buClr>
              <a:buFont typeface="Calibri"/>
              <a:buAutoNum type="arabicPeriod"/>
              <a:tabLst>
                <a:tab pos="527685" algn="l"/>
              </a:tabLst>
            </a:pPr>
            <a:r>
              <a:rPr lang="en-GB" sz="2800" dirty="0">
                <a:solidFill>
                  <a:srgbClr val="224464"/>
                </a:solidFill>
                <a:cs typeface="Calibri"/>
              </a:rPr>
              <a:t>Http</a:t>
            </a:r>
            <a:r>
              <a:rPr lang="en-GB" sz="2800" spc="-100" dirty="0">
                <a:solidFill>
                  <a:srgbClr val="224464"/>
                </a:solidFill>
                <a:cs typeface="Calibri"/>
              </a:rPr>
              <a:t> </a:t>
            </a:r>
            <a:r>
              <a:rPr lang="en-GB" sz="2800" spc="-10" dirty="0">
                <a:solidFill>
                  <a:srgbClr val="224464"/>
                </a:solidFill>
                <a:cs typeface="Calibri"/>
              </a:rPr>
              <a:t>Basics</a:t>
            </a:r>
            <a:endParaRPr lang="en-GB" sz="2800" dirty="0">
              <a:cs typeface="Calibri"/>
            </a:endParaRPr>
          </a:p>
          <a:p>
            <a:pPr marL="527685" indent="-514984">
              <a:lnSpc>
                <a:spcPct val="100000"/>
              </a:lnSpc>
              <a:spcBef>
                <a:spcPts val="1019"/>
              </a:spcBef>
              <a:buAutoNum type="arabicPeriod"/>
              <a:tabLst>
                <a:tab pos="527685" algn="l"/>
              </a:tabLst>
            </a:pPr>
            <a:r>
              <a:rPr lang="en-GB" sz="2800" spc="-25" dirty="0">
                <a:solidFill>
                  <a:srgbClr val="224464"/>
                </a:solidFill>
                <a:cs typeface="Calibri"/>
              </a:rPr>
              <a:t>URL</a:t>
            </a:r>
            <a:endParaRPr lang="en-GB" sz="2800" dirty="0">
              <a:cs typeface="Calibri"/>
            </a:endParaRPr>
          </a:p>
          <a:p>
            <a:pPr marL="527685" indent="-514984">
              <a:lnSpc>
                <a:spcPct val="100000"/>
              </a:lnSpc>
              <a:spcBef>
                <a:spcPts val="1005"/>
              </a:spcBef>
              <a:buAutoNum type="arabicPeriod"/>
              <a:tabLst>
                <a:tab pos="527685" algn="l"/>
              </a:tabLst>
            </a:pPr>
            <a:r>
              <a:rPr lang="en-GB" sz="2800" dirty="0">
                <a:solidFill>
                  <a:srgbClr val="224464"/>
                </a:solidFill>
                <a:cs typeface="Calibri"/>
              </a:rPr>
              <a:t>Http</a:t>
            </a:r>
            <a:r>
              <a:rPr lang="en-GB" sz="2800" spc="-100" dirty="0">
                <a:solidFill>
                  <a:srgbClr val="224464"/>
                </a:solidFill>
                <a:cs typeface="Calibri"/>
              </a:rPr>
              <a:t> </a:t>
            </a:r>
            <a:r>
              <a:rPr lang="en-GB" sz="2800" spc="-10" dirty="0">
                <a:solidFill>
                  <a:srgbClr val="224464"/>
                </a:solidFill>
                <a:cs typeface="Calibri"/>
              </a:rPr>
              <a:t>Request</a:t>
            </a:r>
            <a:endParaRPr lang="en-GB" sz="2800" dirty="0">
              <a:cs typeface="Calibri"/>
            </a:endParaRPr>
          </a:p>
          <a:p>
            <a:pPr marL="527685" indent="-514984">
              <a:lnSpc>
                <a:spcPct val="100000"/>
              </a:lnSpc>
              <a:spcBef>
                <a:spcPts val="1019"/>
              </a:spcBef>
              <a:buAutoNum type="arabicPeriod"/>
              <a:tabLst>
                <a:tab pos="527685" algn="l"/>
              </a:tabLst>
            </a:pPr>
            <a:r>
              <a:rPr lang="en-GB" sz="2800" dirty="0">
                <a:solidFill>
                  <a:srgbClr val="224464"/>
                </a:solidFill>
                <a:cs typeface="Calibri"/>
              </a:rPr>
              <a:t>Http</a:t>
            </a:r>
            <a:r>
              <a:rPr lang="en-GB" sz="2800" spc="-100" dirty="0">
                <a:solidFill>
                  <a:srgbClr val="224464"/>
                </a:solidFill>
                <a:cs typeface="Calibri"/>
              </a:rPr>
              <a:t> </a:t>
            </a:r>
            <a:r>
              <a:rPr lang="en-GB" sz="2800" spc="-10" dirty="0">
                <a:solidFill>
                  <a:srgbClr val="224464"/>
                </a:solidFill>
                <a:cs typeface="Calibri"/>
              </a:rPr>
              <a:t>Response</a:t>
            </a:r>
            <a:endParaRPr lang="en-GB" sz="2800" dirty="0">
              <a:cs typeface="Calibri"/>
            </a:endParaRPr>
          </a:p>
          <a:p>
            <a:pPr marL="527685" indent="-514984">
              <a:lnSpc>
                <a:spcPct val="100000"/>
              </a:lnSpc>
              <a:spcBef>
                <a:spcPts val="1010"/>
              </a:spcBef>
              <a:buAutoNum type="arabicPeriod"/>
              <a:tabLst>
                <a:tab pos="527685" algn="l"/>
              </a:tabLst>
            </a:pPr>
            <a:r>
              <a:rPr lang="en-GB" sz="2800" dirty="0">
                <a:solidFill>
                  <a:srgbClr val="224464"/>
                </a:solidFill>
                <a:cs typeface="Calibri"/>
              </a:rPr>
              <a:t>MIME</a:t>
            </a:r>
            <a:r>
              <a:rPr lang="en-GB" sz="2800" spc="-45" dirty="0">
                <a:solidFill>
                  <a:srgbClr val="224464"/>
                </a:solidFill>
                <a:cs typeface="Calibri"/>
              </a:rPr>
              <a:t> </a:t>
            </a:r>
            <a:r>
              <a:rPr lang="en-GB" sz="2800" dirty="0">
                <a:solidFill>
                  <a:srgbClr val="224464"/>
                </a:solidFill>
                <a:cs typeface="Calibri"/>
              </a:rPr>
              <a:t>and</a:t>
            </a:r>
            <a:r>
              <a:rPr lang="en-GB" sz="2800" spc="-55" dirty="0">
                <a:solidFill>
                  <a:srgbClr val="224464"/>
                </a:solidFill>
                <a:cs typeface="Calibri"/>
              </a:rPr>
              <a:t> </a:t>
            </a:r>
            <a:r>
              <a:rPr lang="en-GB" sz="2800" dirty="0">
                <a:solidFill>
                  <a:srgbClr val="224464"/>
                </a:solidFill>
                <a:cs typeface="Calibri"/>
              </a:rPr>
              <a:t>Media</a:t>
            </a:r>
            <a:r>
              <a:rPr lang="en-GB" sz="2800" spc="-40" dirty="0">
                <a:solidFill>
                  <a:srgbClr val="224464"/>
                </a:solidFill>
                <a:cs typeface="Calibri"/>
              </a:rPr>
              <a:t> </a:t>
            </a:r>
            <a:r>
              <a:rPr lang="en-GB" sz="2800" spc="-10" dirty="0">
                <a:solidFill>
                  <a:srgbClr val="224464"/>
                </a:solidFill>
                <a:cs typeface="Calibri"/>
              </a:rPr>
              <a:t>types</a:t>
            </a:r>
            <a:endParaRPr lang="en-GB" sz="2800" dirty="0">
              <a:cs typeface="Calibri"/>
            </a:endParaRPr>
          </a:p>
          <a:p>
            <a:pPr marL="527685" indent="-514984">
              <a:lnSpc>
                <a:spcPct val="100000"/>
              </a:lnSpc>
              <a:spcBef>
                <a:spcPts val="1019"/>
              </a:spcBef>
              <a:buAutoNum type="arabicPeriod"/>
              <a:tabLst>
                <a:tab pos="527685" algn="l"/>
              </a:tabLst>
            </a:pPr>
            <a:r>
              <a:rPr lang="en-GB" sz="2800" dirty="0">
                <a:solidFill>
                  <a:srgbClr val="224464"/>
                </a:solidFill>
                <a:cs typeface="Calibri"/>
              </a:rPr>
              <a:t>HTTP</a:t>
            </a:r>
            <a:r>
              <a:rPr lang="en-GB" sz="2800" spc="-20" dirty="0">
                <a:solidFill>
                  <a:srgbClr val="224464"/>
                </a:solidFill>
                <a:cs typeface="Calibri"/>
              </a:rPr>
              <a:t> </a:t>
            </a:r>
            <a:r>
              <a:rPr lang="en-GB" sz="2800" spc="-10" dirty="0">
                <a:solidFill>
                  <a:srgbClr val="224464"/>
                </a:solidFill>
                <a:cs typeface="Calibri"/>
              </a:rPr>
              <a:t>Tools</a:t>
            </a:r>
            <a:endParaRPr lang="en-GB" sz="2800" dirty="0">
              <a:cs typeface="Calibri"/>
            </a:endParaRPr>
          </a:p>
          <a:p>
            <a:pPr marL="527685" indent="-514984">
              <a:lnSpc>
                <a:spcPct val="100000"/>
              </a:lnSpc>
              <a:spcBef>
                <a:spcPts val="1010"/>
              </a:spcBef>
              <a:buAutoNum type="arabicPeriod"/>
              <a:tabLst>
                <a:tab pos="527685" algn="l"/>
              </a:tabLst>
            </a:pPr>
            <a:r>
              <a:rPr lang="en-GB" sz="2800" dirty="0">
                <a:solidFill>
                  <a:srgbClr val="224464"/>
                </a:solidFill>
                <a:cs typeface="Calibri"/>
              </a:rPr>
              <a:t>Web</a:t>
            </a:r>
            <a:r>
              <a:rPr lang="en-GB" sz="2800" spc="-140" dirty="0">
                <a:solidFill>
                  <a:srgbClr val="224464"/>
                </a:solidFill>
                <a:cs typeface="Calibri"/>
              </a:rPr>
              <a:t> </a:t>
            </a:r>
            <a:r>
              <a:rPr lang="en-GB" sz="2800" spc="-10" dirty="0">
                <a:solidFill>
                  <a:srgbClr val="224464"/>
                </a:solidFill>
                <a:cs typeface="Calibri"/>
              </a:rPr>
              <a:t>Server</a:t>
            </a:r>
            <a:endParaRPr lang="en-GB" sz="2800" dirty="0">
              <a:cs typeface="Calibri"/>
            </a:endParaRPr>
          </a:p>
          <a:p>
            <a:pPr marL="527685" indent="-514984">
              <a:lnSpc>
                <a:spcPct val="100000"/>
              </a:lnSpc>
              <a:spcBef>
                <a:spcPts val="1020"/>
              </a:spcBef>
              <a:buAutoNum type="arabicPeriod"/>
              <a:tabLst>
                <a:tab pos="527685" algn="l"/>
              </a:tabLst>
            </a:pPr>
            <a:r>
              <a:rPr lang="en-GB" sz="2800" dirty="0">
                <a:solidFill>
                  <a:srgbClr val="224464"/>
                </a:solidFill>
                <a:cs typeface="Calibri"/>
              </a:rPr>
              <a:t>Html</a:t>
            </a:r>
            <a:r>
              <a:rPr lang="en-GB" sz="2800" spc="-60" dirty="0">
                <a:solidFill>
                  <a:srgbClr val="224464"/>
                </a:solidFill>
                <a:cs typeface="Calibri"/>
              </a:rPr>
              <a:t> </a:t>
            </a:r>
            <a:r>
              <a:rPr lang="en-GB" sz="2800" spc="-10" dirty="0">
                <a:solidFill>
                  <a:srgbClr val="224464"/>
                </a:solidFill>
                <a:cs typeface="Calibri"/>
              </a:rPr>
              <a:t>Forms</a:t>
            </a:r>
            <a:endParaRPr lang="en-GB" sz="2800" dirty="0">
              <a:cs typeface="Calibri"/>
            </a:endParaRPr>
          </a:p>
          <a:p>
            <a:pPr marL="527685" indent="-514984">
              <a:lnSpc>
                <a:spcPct val="100000"/>
              </a:lnSpc>
              <a:spcBef>
                <a:spcPts val="1005"/>
              </a:spcBef>
              <a:buAutoNum type="arabicPeriod"/>
              <a:tabLst>
                <a:tab pos="527685" algn="l"/>
              </a:tabLst>
            </a:pPr>
            <a:r>
              <a:rPr lang="en-GB" sz="2800" spc="-10" dirty="0">
                <a:solidFill>
                  <a:srgbClr val="224464"/>
                </a:solidFill>
                <a:cs typeface="Calibri"/>
              </a:rPr>
              <a:t>Http/2</a:t>
            </a:r>
            <a:endParaRPr lang="en-US" dirty="0"/>
          </a:p>
        </p:txBody>
      </p:sp>
      <p:sp>
        <p:nvSpPr>
          <p:cNvPr id="6" name="Slide Number Placeholder">
            <a:extLst>
              <a:ext uri="{FF2B5EF4-FFF2-40B4-BE49-F238E27FC236}">
                <a16:creationId xmlns:a16="http://schemas.microsoft.com/office/drawing/2014/main" id="{7D66754B-9CB8-40A1-A59E-787BBADB324E}"/>
              </a:ext>
            </a:extLst>
          </p:cNvPr>
          <p:cNvSpPr>
            <a:spLocks noGrp="1"/>
          </p:cNvSpPr>
          <p:nvPr>
            <p:ph type="sldNum" sz="quarter" idx="12"/>
          </p:nvPr>
        </p:nvSpPr>
        <p:spPr>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2</a:t>
            </a:fld>
            <a:endParaRPr lang="en-US" dirty="0">
              <a:solidFill>
                <a:prstClr val="white">
                  <a:tint val="75000"/>
                </a:prstClr>
              </a:solidFill>
            </a:endParaRPr>
          </a:p>
        </p:txBody>
      </p:sp>
    </p:spTree>
    <p:extLst>
      <p:ext uri="{BB962C8B-B14F-4D97-AF65-F5344CB8AC3E}">
        <p14:creationId xmlns:p14="http://schemas.microsoft.com/office/powerpoint/2010/main" val="20714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768"/>
            <a:ext cx="12198996" cy="1519356"/>
            <a:chOff x="-1" y="-29768"/>
            <a:chExt cx="12202175" cy="1519356"/>
          </a:xfrm>
        </p:grpSpPr>
        <p:sp>
          <p:nvSpPr>
            <p:cNvPr id="23" name="Rectangle 22">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C6D41A0-57AB-61AE-9BAB-4AD3E87BA53E}"/>
              </a:ext>
            </a:extLst>
          </p:cNvPr>
          <p:cNvSpPr>
            <a:spLocks noGrp="1"/>
          </p:cNvSpPr>
          <p:nvPr>
            <p:ph type="title"/>
          </p:nvPr>
        </p:nvSpPr>
        <p:spPr>
          <a:xfrm>
            <a:off x="876462" y="301843"/>
            <a:ext cx="10474381" cy="1003532"/>
          </a:xfrm>
        </p:spPr>
        <p:txBody>
          <a:bodyPr anchor="ctr">
            <a:normAutofit/>
          </a:bodyPr>
          <a:lstStyle/>
          <a:p>
            <a:r>
              <a:rPr lang="en-BG" sz="3200" dirty="0">
                <a:solidFill>
                  <a:srgbClr val="FFFFFF"/>
                </a:solidFill>
              </a:rPr>
              <a:t>URI – Uniform resource Identifier</a:t>
            </a:r>
          </a:p>
        </p:txBody>
      </p:sp>
      <p:sp>
        <p:nvSpPr>
          <p:cNvPr id="3" name="Content Placeholder 2">
            <a:extLst>
              <a:ext uri="{FF2B5EF4-FFF2-40B4-BE49-F238E27FC236}">
                <a16:creationId xmlns:a16="http://schemas.microsoft.com/office/drawing/2014/main" id="{5A2BDB7D-B709-CCBE-74E3-05FB79D6FC50}"/>
              </a:ext>
            </a:extLst>
          </p:cNvPr>
          <p:cNvSpPr>
            <a:spLocks noGrp="1"/>
          </p:cNvSpPr>
          <p:nvPr>
            <p:ph idx="1"/>
          </p:nvPr>
        </p:nvSpPr>
        <p:spPr>
          <a:xfrm>
            <a:off x="227012" y="1371599"/>
            <a:ext cx="11123830" cy="5184558"/>
          </a:xfrm>
        </p:spPr>
        <p:txBody>
          <a:bodyPr>
            <a:normAutofit fontScale="70000" lnSpcReduction="20000"/>
          </a:bodyPr>
          <a:lstStyle/>
          <a:p>
            <a:endParaRPr lang="en-GB" sz="500" dirty="0"/>
          </a:p>
          <a:p>
            <a:endParaRPr lang="en-GB" sz="500" dirty="0"/>
          </a:p>
          <a:p>
            <a:r>
              <a:rPr lang="en-GB" sz="2400" dirty="0"/>
              <a:t>A </a:t>
            </a:r>
            <a:r>
              <a:rPr lang="en-GB" sz="2400" b="1" dirty="0"/>
              <a:t>URI</a:t>
            </a:r>
            <a:r>
              <a:rPr lang="en-GB" sz="2400" dirty="0"/>
              <a:t> is a string that uniquely identifies a resource. The resource could be anything, such as a webpage, a file, an email address, or a document.</a:t>
            </a:r>
          </a:p>
          <a:p>
            <a:r>
              <a:rPr lang="en-GB" sz="2400" dirty="0"/>
              <a:t>A URI can be a </a:t>
            </a:r>
            <a:r>
              <a:rPr lang="en-GB" sz="2400" b="1" dirty="0"/>
              <a:t>name</a:t>
            </a:r>
            <a:r>
              <a:rPr lang="en-GB" sz="2400" dirty="0"/>
              <a:t>, </a:t>
            </a:r>
            <a:r>
              <a:rPr lang="en-GB" sz="2400" b="1" dirty="0"/>
              <a:t>locator</a:t>
            </a:r>
            <a:r>
              <a:rPr lang="en-GB" sz="2400" dirty="0"/>
              <a:t>, or both for a resource.</a:t>
            </a:r>
          </a:p>
          <a:p>
            <a:pPr>
              <a:buFont typeface="Arial" panose="020B0604020202020204" pitchFamily="34" charset="0"/>
              <a:buChar char="•"/>
            </a:pPr>
            <a:r>
              <a:rPr lang="en-GB" sz="2400" b="1" dirty="0"/>
              <a:t>Example of a URI:</a:t>
            </a:r>
            <a:endParaRPr lang="en-GB" sz="2400" dirty="0"/>
          </a:p>
          <a:p>
            <a:r>
              <a:rPr lang="en-GB" sz="2400" b="0" i="0" dirty="0">
                <a:effectLst/>
              </a:rPr>
              <a:t>URL locates a resource, while URN names a resource.</a:t>
            </a:r>
          </a:p>
          <a:p>
            <a:r>
              <a:rPr lang="en-GB" sz="2400" b="0" i="0" dirty="0">
                <a:effectLst/>
              </a:rPr>
              <a:t>A URI is composed of the following parts:</a:t>
            </a:r>
          </a:p>
          <a:p>
            <a:r>
              <a:rPr lang="en-GB" sz="2400" b="0" i="0" dirty="0">
                <a:effectLst/>
              </a:rPr>
              <a:t>scheme:[//authority]path[?query][#fragment]</a:t>
            </a:r>
          </a:p>
          <a:p>
            <a:pPr marL="0" indent="0">
              <a:buNone/>
            </a:pPr>
            <a:r>
              <a:rPr lang="en-GB" sz="2400" b="0" i="0" dirty="0">
                <a:effectLst/>
              </a:rPr>
              <a:t>             scheme: The protocol or method to access the resource (e.g., http, ftp, </a:t>
            </a:r>
            <a:r>
              <a:rPr lang="en-GB" sz="2400" b="0" i="0" dirty="0" err="1">
                <a:effectLst/>
              </a:rPr>
              <a:t>mailto</a:t>
            </a:r>
            <a:r>
              <a:rPr lang="en-GB" sz="2400" b="0" i="0" dirty="0">
                <a:effectLst/>
              </a:rPr>
              <a:t>, urn).</a:t>
            </a:r>
          </a:p>
          <a:p>
            <a:pPr marL="0" indent="0">
              <a:buNone/>
            </a:pPr>
            <a:r>
              <a:rPr lang="en-GB" sz="2400" b="0" i="0" dirty="0">
                <a:effectLst/>
              </a:rPr>
              <a:t>             authority: Usually includes a domain name or IP address (e.g., </a:t>
            </a:r>
            <a:r>
              <a:rPr lang="en-GB" sz="2400" b="0" i="0" dirty="0" err="1">
                <a:effectLst/>
              </a:rPr>
              <a:t>example.com</a:t>
            </a:r>
            <a:r>
              <a:rPr lang="en-GB" sz="2400" b="0" i="0" dirty="0">
                <a:effectLst/>
              </a:rPr>
              <a:t>).</a:t>
            </a:r>
          </a:p>
          <a:p>
            <a:pPr marL="0" indent="0">
              <a:buNone/>
            </a:pPr>
            <a:r>
              <a:rPr lang="en-GB" sz="2400" dirty="0"/>
              <a:t>             </a:t>
            </a:r>
            <a:r>
              <a:rPr lang="en-GB" sz="2400" b="0" i="0" dirty="0">
                <a:effectLst/>
              </a:rPr>
              <a:t>path: The specific location within the domain or resource (e.g., /page).</a:t>
            </a:r>
          </a:p>
          <a:p>
            <a:pPr marL="0" indent="0">
              <a:buNone/>
            </a:pPr>
            <a:r>
              <a:rPr lang="en-GB" sz="2400" b="0" i="0" dirty="0">
                <a:effectLst/>
              </a:rPr>
              <a:t>             query: Optional parameters (e.g., ?id=123).fragment: Optional reference to a part of the resource (e.g., #section1).</a:t>
            </a:r>
          </a:p>
          <a:p>
            <a:r>
              <a:rPr lang="en-GB" sz="2400" b="0" i="0" dirty="0">
                <a:effectLst/>
              </a:rPr>
              <a:t> can be used to identify any type of resource, not just those on the internet.</a:t>
            </a:r>
          </a:p>
          <a:p>
            <a:r>
              <a:rPr lang="en-GB" sz="2400" dirty="0"/>
              <a:t>Here are some examples of URIs:</a:t>
            </a:r>
          </a:p>
          <a:p>
            <a:pPr marL="742950" lvl="1" indent="-285750">
              <a:buFont typeface="Arial" panose="020B0604020202020204" pitchFamily="34" charset="0"/>
              <a:buChar char="•"/>
            </a:pPr>
            <a:r>
              <a:rPr lang="en-GB" sz="2400" dirty="0"/>
              <a:t>https://</a:t>
            </a:r>
            <a:r>
              <a:rPr lang="en-GB" sz="2400" dirty="0" err="1"/>
              <a:t>example.com</a:t>
            </a:r>
            <a:r>
              <a:rPr lang="en-GB" sz="2400" dirty="0"/>
              <a:t>/page (this is both a name and a locator)</a:t>
            </a:r>
          </a:p>
          <a:p>
            <a:pPr marL="742950" lvl="1" indent="-285750">
              <a:buFont typeface="Arial" panose="020B0604020202020204" pitchFamily="34" charset="0"/>
              <a:buChar char="•"/>
            </a:pPr>
            <a:r>
              <a:rPr lang="en-GB" sz="2400" dirty="0" err="1"/>
              <a:t>mailto:someone@example.com</a:t>
            </a:r>
            <a:r>
              <a:rPr lang="en-GB" sz="2400" dirty="0"/>
              <a:t> (this identifies an email address)</a:t>
            </a:r>
          </a:p>
          <a:p>
            <a:pPr marL="742950" lvl="1" indent="-285750">
              <a:buFont typeface="Arial" panose="020B0604020202020204" pitchFamily="34" charset="0"/>
              <a:buChar char="•"/>
            </a:pPr>
            <a:r>
              <a:rPr lang="en-GB" sz="2400" dirty="0"/>
              <a:t>urn:isbn:9780131103627 (this is a book identified by its ISBN number, using a URN)</a:t>
            </a:r>
          </a:p>
          <a:p>
            <a:pPr marL="0" indent="0">
              <a:buNone/>
            </a:pPr>
            <a:br>
              <a:rPr lang="en-GB" sz="500" dirty="0"/>
            </a:br>
            <a:endParaRPr lang="en-GB" sz="500" b="0" i="0" dirty="0">
              <a:effectLst/>
            </a:endParaRPr>
          </a:p>
          <a:p>
            <a:endParaRPr lang="en-GB" sz="500" b="0" i="0" dirty="0">
              <a:effectLst/>
              <a:latin typeface="-apple-system"/>
            </a:endParaRPr>
          </a:p>
          <a:p>
            <a:endParaRPr lang="en-BG" sz="500" dirty="0"/>
          </a:p>
          <a:p>
            <a:endParaRPr lang="en-BG" sz="500" dirty="0"/>
          </a:p>
        </p:txBody>
      </p:sp>
      <p:sp>
        <p:nvSpPr>
          <p:cNvPr id="4" name="Slide Number Placeholder 3">
            <a:extLst>
              <a:ext uri="{FF2B5EF4-FFF2-40B4-BE49-F238E27FC236}">
                <a16:creationId xmlns:a16="http://schemas.microsoft.com/office/drawing/2014/main" id="{3F77A4C1-E639-A2CE-00CD-8A38706C8508}"/>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a:solidFill>
                  <a:schemeClr val="tx1">
                    <a:lumMod val="50000"/>
                    <a:lumOff val="50000"/>
                  </a:schemeClr>
                </a:solidFill>
              </a:rPr>
              <a:pPr>
                <a:spcAft>
                  <a:spcPts val="600"/>
                </a:spcAft>
              </a:pPr>
              <a:t>20</a:t>
            </a:fld>
            <a:endParaRPr lang="en-US">
              <a:solidFill>
                <a:schemeClr val="tx1">
                  <a:lumMod val="50000"/>
                  <a:lumOff val="50000"/>
                </a:schemeClr>
              </a:solidFill>
            </a:endParaRPr>
          </a:p>
        </p:txBody>
      </p:sp>
    </p:spTree>
    <p:extLst>
      <p:ext uri="{BB962C8B-B14F-4D97-AF65-F5344CB8AC3E}">
        <p14:creationId xmlns:p14="http://schemas.microsoft.com/office/powerpoint/2010/main" val="1521650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87" y="480060"/>
            <a:ext cx="1123505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368838-8C1D-572D-867F-83D305E78C79}"/>
              </a:ext>
            </a:extLst>
          </p:cNvPr>
          <p:cNvPicPr>
            <a:picLocks noChangeAspect="1"/>
          </p:cNvPicPr>
          <p:nvPr/>
        </p:nvPicPr>
        <p:blipFill>
          <a:blip r:embed="rId2"/>
          <a:stretch>
            <a:fillRect/>
          </a:stretch>
        </p:blipFill>
        <p:spPr>
          <a:xfrm>
            <a:off x="643299" y="2218148"/>
            <a:ext cx="5293337" cy="2421701"/>
          </a:xfrm>
          <a:prstGeom prst="rect">
            <a:avLst/>
          </a:prstGeom>
        </p:spPr>
      </p:pic>
      <p:cxnSp>
        <p:nvCxnSpPr>
          <p:cNvPr id="30" name="Straight Connector 29">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8374"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2553EF14-3FA5-15A2-0BE1-EAEF7C467FCD}"/>
              </a:ext>
            </a:extLst>
          </p:cNvPr>
          <p:cNvPicPr>
            <a:picLocks noGrp="1" noChangeAspect="1"/>
          </p:cNvPicPr>
          <p:nvPr>
            <p:ph idx="1"/>
          </p:nvPr>
        </p:nvPicPr>
        <p:blipFill>
          <a:blip r:embed="rId3"/>
          <a:stretch>
            <a:fillRect/>
          </a:stretch>
        </p:blipFill>
        <p:spPr>
          <a:xfrm>
            <a:off x="6252188" y="927900"/>
            <a:ext cx="5293336" cy="5002200"/>
          </a:xfrm>
          <a:prstGeom prst="rect">
            <a:avLst/>
          </a:prstGeom>
        </p:spPr>
      </p:pic>
      <p:sp>
        <p:nvSpPr>
          <p:cNvPr id="4" name="Slide Number Placeholder 3">
            <a:extLst>
              <a:ext uri="{FF2B5EF4-FFF2-40B4-BE49-F238E27FC236}">
                <a16:creationId xmlns:a16="http://schemas.microsoft.com/office/drawing/2014/main" id="{B66C5C84-D750-9633-C19C-171DFC48D34F}"/>
              </a:ext>
            </a:extLst>
          </p:cNvPr>
          <p:cNvSpPr>
            <a:spLocks noGrp="1"/>
          </p:cNvSpPr>
          <p:nvPr>
            <p:ph type="sldNum" sz="quarter" idx="12"/>
          </p:nvPr>
        </p:nvSpPr>
        <p:spPr>
          <a:xfrm>
            <a:off x="8608357" y="6356350"/>
            <a:ext cx="2742486" cy="365125"/>
          </a:xfrm>
        </p:spPr>
        <p:txBody>
          <a:bodyPr vert="horz" lIns="91440" tIns="45720" rIns="91440" bIns="45720" rtlCol="0" anchor="ctr">
            <a:normAutofit/>
          </a:bodyPr>
          <a:lstStyle/>
          <a:p>
            <a:pPr defTabSz="914400">
              <a:spcAft>
                <a:spcPts val="600"/>
              </a:spcAft>
            </a:pPr>
            <a:fld id="{C014DD1E-5D91-48A3-AD6D-45FBA980D106}" type="slidenum">
              <a:rPr lang="en-US"/>
              <a:pPr defTabSz="914400">
                <a:spcAft>
                  <a:spcPts val="600"/>
                </a:spcAft>
              </a:pPr>
              <a:t>21</a:t>
            </a:fld>
            <a:endParaRPr lang="en-US"/>
          </a:p>
        </p:txBody>
      </p:sp>
    </p:spTree>
    <p:extLst>
      <p:ext uri="{BB962C8B-B14F-4D97-AF65-F5344CB8AC3E}">
        <p14:creationId xmlns:p14="http://schemas.microsoft.com/office/powerpoint/2010/main" val="1786244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2B08-1379-416A-07AD-C80216DB6799}"/>
              </a:ext>
            </a:extLst>
          </p:cNvPr>
          <p:cNvSpPr>
            <a:spLocks noGrp="1"/>
          </p:cNvSpPr>
          <p:nvPr>
            <p:ph type="title"/>
          </p:nvPr>
        </p:nvSpPr>
        <p:spPr/>
        <p:txBody>
          <a:bodyPr/>
          <a:lstStyle/>
          <a:p>
            <a:r>
              <a:rPr lang="en-BG" dirty="0"/>
              <a:t>Best practices on defining. </a:t>
            </a:r>
            <a:r>
              <a:rPr lang="en-GB" dirty="0"/>
              <a:t>Q</a:t>
            </a:r>
            <a:r>
              <a:rPr lang="en-BG" dirty="0"/>
              <a:t>uery parameter</a:t>
            </a:r>
          </a:p>
        </p:txBody>
      </p:sp>
      <p:pic>
        <p:nvPicPr>
          <p:cNvPr id="5" name="Content Placeholder 4">
            <a:extLst>
              <a:ext uri="{FF2B5EF4-FFF2-40B4-BE49-F238E27FC236}">
                <a16:creationId xmlns:a16="http://schemas.microsoft.com/office/drawing/2014/main" id="{1B6B48A8-061D-2AC9-CF82-8931412FC180}"/>
              </a:ext>
            </a:extLst>
          </p:cNvPr>
          <p:cNvPicPr>
            <a:picLocks noGrp="1" noChangeAspect="1"/>
          </p:cNvPicPr>
          <p:nvPr>
            <p:ph idx="1"/>
          </p:nvPr>
        </p:nvPicPr>
        <p:blipFill>
          <a:blip r:embed="rId2"/>
          <a:stretch>
            <a:fillRect/>
          </a:stretch>
        </p:blipFill>
        <p:spPr>
          <a:xfrm>
            <a:off x="838200" y="2752352"/>
            <a:ext cx="10512425" cy="2497884"/>
          </a:xfrm>
          <a:prstGeom prst="rect">
            <a:avLst/>
          </a:prstGeom>
        </p:spPr>
      </p:pic>
      <p:sp>
        <p:nvSpPr>
          <p:cNvPr id="4" name="Slide Number Placeholder 3">
            <a:extLst>
              <a:ext uri="{FF2B5EF4-FFF2-40B4-BE49-F238E27FC236}">
                <a16:creationId xmlns:a16="http://schemas.microsoft.com/office/drawing/2014/main" id="{05B0A751-FD87-8C09-2CF2-301D1EE5D122}"/>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22</a:t>
            </a:fld>
            <a:endParaRPr lang="en-US" dirty="0">
              <a:solidFill>
                <a:prstClr val="white">
                  <a:tint val="75000"/>
                </a:prstClr>
              </a:solidFill>
            </a:endParaRPr>
          </a:p>
        </p:txBody>
      </p:sp>
      <p:sp>
        <p:nvSpPr>
          <p:cNvPr id="6" name="TextBox 5">
            <a:extLst>
              <a:ext uri="{FF2B5EF4-FFF2-40B4-BE49-F238E27FC236}">
                <a16:creationId xmlns:a16="http://schemas.microsoft.com/office/drawing/2014/main" id="{C7DCCA9D-ABA9-D426-A2DD-B0F5EF979C40}"/>
              </a:ext>
            </a:extLst>
          </p:cNvPr>
          <p:cNvSpPr txBox="1"/>
          <p:nvPr/>
        </p:nvSpPr>
        <p:spPr>
          <a:xfrm>
            <a:off x="2436812" y="1623046"/>
            <a:ext cx="6778486" cy="646331"/>
          </a:xfrm>
          <a:prstGeom prst="rect">
            <a:avLst/>
          </a:prstGeom>
          <a:noFill/>
        </p:spPr>
        <p:txBody>
          <a:bodyPr wrap="square">
            <a:spAutoFit/>
          </a:bodyPr>
          <a:lstStyle/>
          <a:p>
            <a:r>
              <a:rPr lang="en-GB" dirty="0"/>
              <a:t>Key-value pairs appended to the URL (after the ? symbol) used to pass information to the server in GET requests.</a:t>
            </a:r>
          </a:p>
        </p:txBody>
      </p:sp>
    </p:spTree>
    <p:extLst>
      <p:ext uri="{BB962C8B-B14F-4D97-AF65-F5344CB8AC3E}">
        <p14:creationId xmlns:p14="http://schemas.microsoft.com/office/powerpoint/2010/main" val="4258843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19A6-6393-33DC-23F7-EE74D49F775B}"/>
              </a:ext>
            </a:extLst>
          </p:cNvPr>
          <p:cNvSpPr>
            <a:spLocks noGrp="1"/>
          </p:cNvSpPr>
          <p:nvPr>
            <p:ph type="title"/>
          </p:nvPr>
        </p:nvSpPr>
        <p:spPr/>
        <p:txBody>
          <a:bodyPr/>
          <a:lstStyle/>
          <a:p>
            <a:r>
              <a:rPr lang="en-BG" dirty="0"/>
              <a:t>Best Practice</a:t>
            </a:r>
          </a:p>
        </p:txBody>
      </p:sp>
      <p:sp>
        <p:nvSpPr>
          <p:cNvPr id="3" name="Content Placeholder 2">
            <a:extLst>
              <a:ext uri="{FF2B5EF4-FFF2-40B4-BE49-F238E27FC236}">
                <a16:creationId xmlns:a16="http://schemas.microsoft.com/office/drawing/2014/main" id="{B9A08100-6C77-7DE6-5DF6-BC36A7C284DB}"/>
              </a:ext>
            </a:extLst>
          </p:cNvPr>
          <p:cNvSpPr>
            <a:spLocks noGrp="1"/>
          </p:cNvSpPr>
          <p:nvPr>
            <p:ph idx="1"/>
          </p:nvPr>
        </p:nvSpPr>
        <p:spPr>
          <a:xfrm>
            <a:off x="608013" y="1219200"/>
            <a:ext cx="10742832" cy="4957763"/>
          </a:xfrm>
        </p:spPr>
        <p:txBody>
          <a:bodyPr>
            <a:normAutofit fontScale="77500" lnSpcReduction="20000"/>
          </a:bodyPr>
          <a:lstStyle/>
          <a:p>
            <a:endParaRPr lang="en-GB" b="0" i="0" dirty="0">
              <a:solidFill>
                <a:srgbClr val="0A0A1E"/>
              </a:solidFill>
              <a:effectLst/>
              <a:latin typeface="Inter"/>
            </a:endParaRPr>
          </a:p>
          <a:p>
            <a:r>
              <a:rPr lang="en-GB" sz="3100" dirty="0">
                <a:solidFill>
                  <a:srgbClr val="0A0A1E"/>
                </a:solidFill>
              </a:rPr>
              <a:t>Do not use verbs:</a:t>
            </a:r>
          </a:p>
          <a:p>
            <a:pPr marL="0" indent="0">
              <a:buNone/>
            </a:pPr>
            <a:r>
              <a:rPr lang="en-GB" sz="3100" b="0" i="0" dirty="0">
                <a:solidFill>
                  <a:srgbClr val="0A0A1E"/>
                </a:solidFill>
                <a:effectLst/>
              </a:rPr>
              <a:t>      For almost all the functionalities, you should follow the standard naming   convention pattern of /</a:t>
            </a:r>
            <a:r>
              <a:rPr lang="en-GB" sz="3100" b="0" i="0" dirty="0" err="1">
                <a:solidFill>
                  <a:srgbClr val="0A0A1E"/>
                </a:solidFill>
                <a:effectLst/>
              </a:rPr>
              <a:t>api</a:t>
            </a:r>
            <a:r>
              <a:rPr lang="en-GB" sz="3100" b="0" i="0" dirty="0">
                <a:solidFill>
                  <a:srgbClr val="0A0A1E"/>
                </a:solidFill>
                <a:effectLst/>
              </a:rPr>
              <a:t>/books. By using the /books path in the endpoint, we convey that this endpoint is responsible for managing books. For endpoints that update an existing book or delete it from the library, you can use the pattern /</a:t>
            </a:r>
            <a:r>
              <a:rPr lang="en-GB" sz="3100" b="0" i="0" dirty="0" err="1">
                <a:solidFill>
                  <a:srgbClr val="0A0A1E"/>
                </a:solidFill>
                <a:effectLst/>
              </a:rPr>
              <a:t>api</a:t>
            </a:r>
            <a:r>
              <a:rPr lang="en-GB" sz="3100" b="0" i="0" dirty="0">
                <a:solidFill>
                  <a:srgbClr val="0A0A1E"/>
                </a:solidFill>
                <a:effectLst/>
              </a:rPr>
              <a:t>/books/{id}.</a:t>
            </a:r>
          </a:p>
          <a:p>
            <a:pPr marL="0" indent="0">
              <a:buNone/>
            </a:pPr>
            <a:endParaRPr lang="en-GB" sz="3100" b="0" i="0" dirty="0">
              <a:solidFill>
                <a:srgbClr val="0A0A1E"/>
              </a:solidFill>
              <a:effectLst/>
            </a:endParaRPr>
          </a:p>
          <a:p>
            <a:pPr algn="l">
              <a:buFont typeface="Arial" panose="020B0604020202020204" pitchFamily="34" charset="0"/>
              <a:buChar char="•"/>
            </a:pPr>
            <a:r>
              <a:rPr lang="en-GB" sz="3100" dirty="0">
                <a:solidFill>
                  <a:srgbClr val="0A0A1E"/>
                </a:solidFill>
              </a:rPr>
              <a:t>2. Use correct endpoints </a:t>
            </a:r>
            <a:r>
              <a:rPr lang="en-US" sz="3100" dirty="0">
                <a:solidFill>
                  <a:srgbClr val="0A0A1E"/>
                </a:solidFill>
              </a:rPr>
              <a:t>for</a:t>
            </a:r>
            <a:r>
              <a:rPr lang="en-GB" sz="3100" dirty="0">
                <a:solidFill>
                  <a:srgbClr val="0A0A1E"/>
                </a:solidFill>
              </a:rPr>
              <a:t>: </a:t>
            </a:r>
          </a:p>
          <a:p>
            <a:pPr algn="l">
              <a:buFont typeface="Arial" panose="020B0604020202020204" pitchFamily="34" charset="0"/>
              <a:buChar char="•"/>
            </a:pPr>
            <a:endParaRPr lang="en-GB" sz="3100" dirty="0">
              <a:solidFill>
                <a:srgbClr val="0A0A1E"/>
              </a:solidFill>
            </a:endParaRPr>
          </a:p>
          <a:p>
            <a:pPr marL="0" indent="0" algn="l">
              <a:buNone/>
            </a:pPr>
            <a:r>
              <a:rPr lang="en-GB" sz="3100" b="0" i="0" dirty="0">
                <a:solidFill>
                  <a:srgbClr val="000000"/>
                </a:solidFill>
                <a:effectLst/>
              </a:rPr>
              <a:t>         Retrieving a list of books: GET /</a:t>
            </a:r>
            <a:r>
              <a:rPr lang="en-GB" sz="3100" b="0" i="0" dirty="0" err="1">
                <a:solidFill>
                  <a:srgbClr val="000000"/>
                </a:solidFill>
                <a:effectLst/>
              </a:rPr>
              <a:t>api</a:t>
            </a:r>
            <a:r>
              <a:rPr lang="en-GB" sz="3100" b="0" i="0" dirty="0">
                <a:solidFill>
                  <a:srgbClr val="000000"/>
                </a:solidFill>
                <a:effectLst/>
              </a:rPr>
              <a:t>/books</a:t>
            </a:r>
          </a:p>
          <a:p>
            <a:pPr marL="0" indent="0" algn="l">
              <a:buNone/>
            </a:pPr>
            <a:r>
              <a:rPr lang="en-GB" sz="3100" b="0" i="0" dirty="0">
                <a:solidFill>
                  <a:srgbClr val="000000"/>
                </a:solidFill>
                <a:effectLst/>
              </a:rPr>
              <a:t>         Creating a new book: POST /</a:t>
            </a:r>
            <a:r>
              <a:rPr lang="en-GB" sz="3100" b="0" i="0" dirty="0" err="1">
                <a:solidFill>
                  <a:srgbClr val="000000"/>
                </a:solidFill>
                <a:effectLst/>
              </a:rPr>
              <a:t>api</a:t>
            </a:r>
            <a:r>
              <a:rPr lang="en-GB" sz="3100" b="0" i="0" dirty="0">
                <a:solidFill>
                  <a:srgbClr val="000000"/>
                </a:solidFill>
                <a:effectLst/>
              </a:rPr>
              <a:t>/books</a:t>
            </a:r>
          </a:p>
          <a:p>
            <a:pPr marL="0" indent="0" algn="l">
              <a:buNone/>
            </a:pPr>
            <a:r>
              <a:rPr lang="en-GB" sz="3100" b="0" i="0" dirty="0">
                <a:solidFill>
                  <a:srgbClr val="000000"/>
                </a:solidFill>
                <a:effectLst/>
              </a:rPr>
              <a:t>         Updating an existing book: PUT /</a:t>
            </a:r>
            <a:r>
              <a:rPr lang="en-GB" sz="3100" b="0" i="0" dirty="0" err="1">
                <a:solidFill>
                  <a:srgbClr val="000000"/>
                </a:solidFill>
                <a:effectLst/>
              </a:rPr>
              <a:t>api</a:t>
            </a:r>
            <a:r>
              <a:rPr lang="en-GB" sz="3100" b="0" i="0" dirty="0">
                <a:solidFill>
                  <a:srgbClr val="000000"/>
                </a:solidFill>
                <a:effectLst/>
              </a:rPr>
              <a:t>/books/{id}</a:t>
            </a:r>
          </a:p>
          <a:p>
            <a:pPr marL="0" indent="0" algn="l">
              <a:buNone/>
            </a:pPr>
            <a:r>
              <a:rPr lang="en-GB" sz="3100" b="0" i="0" dirty="0">
                <a:solidFill>
                  <a:srgbClr val="000000"/>
                </a:solidFill>
                <a:effectLst/>
              </a:rPr>
              <a:t>         Deleting a book: DELETE /</a:t>
            </a:r>
            <a:r>
              <a:rPr lang="en-GB" sz="3100" b="0" i="0" dirty="0" err="1">
                <a:solidFill>
                  <a:srgbClr val="000000"/>
                </a:solidFill>
                <a:effectLst/>
              </a:rPr>
              <a:t>api</a:t>
            </a:r>
            <a:r>
              <a:rPr lang="en-GB" sz="3100" b="0" i="0" dirty="0">
                <a:solidFill>
                  <a:srgbClr val="000000"/>
                </a:solidFill>
                <a:effectLst/>
              </a:rPr>
              <a:t>/books/{id}</a:t>
            </a:r>
          </a:p>
          <a:p>
            <a:pPr marL="0" indent="0">
              <a:buNone/>
            </a:pPr>
            <a:endParaRPr lang="en-BG" dirty="0"/>
          </a:p>
        </p:txBody>
      </p:sp>
      <p:sp>
        <p:nvSpPr>
          <p:cNvPr id="4" name="Slide Number Placeholder 3">
            <a:extLst>
              <a:ext uri="{FF2B5EF4-FFF2-40B4-BE49-F238E27FC236}">
                <a16:creationId xmlns:a16="http://schemas.microsoft.com/office/drawing/2014/main" id="{1C731DBD-2C0D-AB31-C709-0915560626C9}"/>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23</a:t>
            </a:fld>
            <a:endParaRPr lang="en-US" dirty="0">
              <a:solidFill>
                <a:prstClr val="white">
                  <a:tint val="75000"/>
                </a:prstClr>
              </a:solidFill>
            </a:endParaRPr>
          </a:p>
        </p:txBody>
      </p:sp>
    </p:spTree>
    <p:extLst>
      <p:ext uri="{BB962C8B-B14F-4D97-AF65-F5344CB8AC3E}">
        <p14:creationId xmlns:p14="http://schemas.microsoft.com/office/powerpoint/2010/main" val="2174282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EFAA-946F-E2E8-EB24-B957BFE07543}"/>
              </a:ext>
            </a:extLst>
          </p:cNvPr>
          <p:cNvSpPr>
            <a:spLocks noGrp="1"/>
          </p:cNvSpPr>
          <p:nvPr>
            <p:ph type="title"/>
          </p:nvPr>
        </p:nvSpPr>
        <p:spPr>
          <a:xfrm>
            <a:off x="837981" y="365127"/>
            <a:ext cx="10512863" cy="777874"/>
          </a:xfrm>
        </p:spPr>
        <p:txBody>
          <a:bodyPr/>
          <a:lstStyle/>
          <a:p>
            <a:r>
              <a:rPr lang="en-BG" dirty="0"/>
              <a:t>Examples Crud -Node.js</a:t>
            </a:r>
          </a:p>
        </p:txBody>
      </p:sp>
      <p:sp>
        <p:nvSpPr>
          <p:cNvPr id="3" name="Content Placeholder 2">
            <a:extLst>
              <a:ext uri="{FF2B5EF4-FFF2-40B4-BE49-F238E27FC236}">
                <a16:creationId xmlns:a16="http://schemas.microsoft.com/office/drawing/2014/main" id="{80BE21D9-2A2D-C39A-1299-60D9554ABC9B}"/>
              </a:ext>
            </a:extLst>
          </p:cNvPr>
          <p:cNvSpPr>
            <a:spLocks noGrp="1"/>
          </p:cNvSpPr>
          <p:nvPr>
            <p:ph idx="1"/>
          </p:nvPr>
        </p:nvSpPr>
        <p:spPr>
          <a:xfrm>
            <a:off x="837981" y="1447800"/>
            <a:ext cx="10512863" cy="4729163"/>
          </a:xfrm>
        </p:spPr>
        <p:txBody>
          <a:bodyPr>
            <a:normAutofit fontScale="85000" lnSpcReduction="20000"/>
          </a:bodyPr>
          <a:lstStyle/>
          <a:p>
            <a:r>
              <a:rPr lang="en-GB" dirty="0" err="1">
                <a:solidFill>
                  <a:srgbClr val="393A34"/>
                </a:solidFill>
                <a:effectLst/>
              </a:rPr>
              <a:t>app.get</a:t>
            </a:r>
            <a:r>
              <a:rPr lang="en-GB" dirty="0">
                <a:solidFill>
                  <a:srgbClr val="393A34"/>
                </a:solidFill>
                <a:effectLst/>
              </a:rPr>
              <a:t>('/</a:t>
            </a:r>
            <a:r>
              <a:rPr lang="en-GB" dirty="0" err="1">
                <a:solidFill>
                  <a:srgbClr val="393A34"/>
                </a:solidFill>
                <a:effectLst/>
              </a:rPr>
              <a:t>api</a:t>
            </a:r>
            <a:r>
              <a:rPr lang="en-GB" dirty="0">
                <a:solidFill>
                  <a:srgbClr val="393A34"/>
                </a:solidFill>
                <a:effectLst/>
              </a:rPr>
              <a:t>/books', (</a:t>
            </a:r>
            <a:r>
              <a:rPr lang="en-GB" dirty="0" err="1">
                <a:solidFill>
                  <a:srgbClr val="393A34"/>
                </a:solidFill>
                <a:effectLst/>
              </a:rPr>
              <a:t>req</a:t>
            </a:r>
            <a:r>
              <a:rPr lang="en-GB" dirty="0">
                <a:solidFill>
                  <a:srgbClr val="393A34"/>
                </a:solidFill>
                <a:effectLst/>
              </a:rPr>
              <a:t>, res) =&gt; {</a:t>
            </a:r>
          </a:p>
          <a:p>
            <a:pPr marL="0" indent="0">
              <a:buNone/>
            </a:pPr>
            <a:r>
              <a:rPr lang="en-GB" dirty="0">
                <a:solidFill>
                  <a:srgbClr val="393A34"/>
                </a:solidFill>
                <a:effectLst/>
              </a:rPr>
              <a:t>      // Retrieve and return a list of books</a:t>
            </a:r>
          </a:p>
          <a:p>
            <a:pPr marL="0" indent="0">
              <a:buNone/>
            </a:pPr>
            <a:r>
              <a:rPr lang="en-GB" dirty="0">
                <a:solidFill>
                  <a:srgbClr val="393A34"/>
                </a:solidFill>
                <a:effectLst/>
              </a:rPr>
              <a:t>});</a:t>
            </a:r>
          </a:p>
          <a:p>
            <a:r>
              <a:rPr lang="en-GB" dirty="0" err="1">
                <a:solidFill>
                  <a:srgbClr val="393A34"/>
                </a:solidFill>
                <a:effectLst/>
              </a:rPr>
              <a:t>app.post</a:t>
            </a:r>
            <a:r>
              <a:rPr lang="en-GB" dirty="0">
                <a:solidFill>
                  <a:srgbClr val="393A34"/>
                </a:solidFill>
                <a:effectLst/>
              </a:rPr>
              <a:t>('/</a:t>
            </a:r>
            <a:r>
              <a:rPr lang="en-GB" dirty="0" err="1">
                <a:solidFill>
                  <a:srgbClr val="393A34"/>
                </a:solidFill>
                <a:effectLst/>
              </a:rPr>
              <a:t>api</a:t>
            </a:r>
            <a:r>
              <a:rPr lang="en-GB" dirty="0">
                <a:solidFill>
                  <a:srgbClr val="393A34"/>
                </a:solidFill>
                <a:effectLst/>
              </a:rPr>
              <a:t>/books', (</a:t>
            </a:r>
            <a:r>
              <a:rPr lang="en-GB" dirty="0" err="1">
                <a:solidFill>
                  <a:srgbClr val="393A34"/>
                </a:solidFill>
                <a:effectLst/>
              </a:rPr>
              <a:t>req</a:t>
            </a:r>
            <a:r>
              <a:rPr lang="en-GB" dirty="0">
                <a:solidFill>
                  <a:srgbClr val="393A34"/>
                </a:solidFill>
                <a:effectLst/>
              </a:rPr>
              <a:t>, res) =&gt; {</a:t>
            </a:r>
          </a:p>
          <a:p>
            <a:pPr marL="0" indent="0">
              <a:buNone/>
            </a:pPr>
            <a:r>
              <a:rPr lang="en-GB" dirty="0">
                <a:solidFill>
                  <a:srgbClr val="393A34"/>
                </a:solidFill>
                <a:effectLst/>
              </a:rPr>
              <a:t>      // Create a new book</a:t>
            </a:r>
          </a:p>
          <a:p>
            <a:pPr marL="0" indent="0">
              <a:buNone/>
            </a:pPr>
            <a:r>
              <a:rPr lang="en-GB" dirty="0">
                <a:solidFill>
                  <a:srgbClr val="393A34"/>
                </a:solidFill>
                <a:effectLst/>
              </a:rPr>
              <a:t>});</a:t>
            </a:r>
          </a:p>
          <a:p>
            <a:r>
              <a:rPr lang="en-GB" dirty="0" err="1">
                <a:solidFill>
                  <a:srgbClr val="393A34"/>
                </a:solidFill>
                <a:effectLst/>
              </a:rPr>
              <a:t>app.put</a:t>
            </a:r>
            <a:r>
              <a:rPr lang="en-GB" dirty="0">
                <a:solidFill>
                  <a:srgbClr val="393A34"/>
                </a:solidFill>
                <a:effectLst/>
              </a:rPr>
              <a:t>('/</a:t>
            </a:r>
            <a:r>
              <a:rPr lang="en-GB" dirty="0" err="1">
                <a:solidFill>
                  <a:srgbClr val="393A34"/>
                </a:solidFill>
                <a:effectLst/>
              </a:rPr>
              <a:t>api</a:t>
            </a:r>
            <a:r>
              <a:rPr lang="en-GB" dirty="0">
                <a:solidFill>
                  <a:srgbClr val="393A34"/>
                </a:solidFill>
                <a:effectLst/>
              </a:rPr>
              <a:t>/books/:id', (</a:t>
            </a:r>
            <a:r>
              <a:rPr lang="en-GB" dirty="0" err="1">
                <a:solidFill>
                  <a:srgbClr val="393A34"/>
                </a:solidFill>
                <a:effectLst/>
              </a:rPr>
              <a:t>req</a:t>
            </a:r>
            <a:r>
              <a:rPr lang="en-GB" dirty="0">
                <a:solidFill>
                  <a:srgbClr val="393A34"/>
                </a:solidFill>
                <a:effectLst/>
              </a:rPr>
              <a:t>, res) =&gt; {</a:t>
            </a:r>
          </a:p>
          <a:p>
            <a:pPr marL="0" indent="0">
              <a:buNone/>
            </a:pPr>
            <a:r>
              <a:rPr lang="en-GB" dirty="0">
                <a:solidFill>
                  <a:srgbClr val="393A34"/>
                </a:solidFill>
                <a:effectLst/>
              </a:rPr>
              <a:t>     // Update the book with the specified ID</a:t>
            </a:r>
          </a:p>
          <a:p>
            <a:pPr marL="0" indent="0">
              <a:buNone/>
            </a:pPr>
            <a:r>
              <a:rPr lang="en-GB" dirty="0">
                <a:solidFill>
                  <a:srgbClr val="393A34"/>
                </a:solidFill>
                <a:effectLst/>
              </a:rPr>
              <a:t>});</a:t>
            </a:r>
          </a:p>
          <a:p>
            <a:r>
              <a:rPr lang="en-GB" dirty="0" err="1">
                <a:solidFill>
                  <a:srgbClr val="393A34"/>
                </a:solidFill>
                <a:effectLst/>
              </a:rPr>
              <a:t>app.delete</a:t>
            </a:r>
            <a:r>
              <a:rPr lang="en-GB" dirty="0">
                <a:solidFill>
                  <a:srgbClr val="393A34"/>
                </a:solidFill>
                <a:effectLst/>
              </a:rPr>
              <a:t>('/</a:t>
            </a:r>
            <a:r>
              <a:rPr lang="en-GB" dirty="0" err="1">
                <a:solidFill>
                  <a:srgbClr val="393A34"/>
                </a:solidFill>
                <a:effectLst/>
              </a:rPr>
              <a:t>api</a:t>
            </a:r>
            <a:r>
              <a:rPr lang="en-GB" dirty="0">
                <a:solidFill>
                  <a:srgbClr val="393A34"/>
                </a:solidFill>
                <a:effectLst/>
              </a:rPr>
              <a:t>/books/:id', (</a:t>
            </a:r>
            <a:r>
              <a:rPr lang="en-GB" dirty="0" err="1">
                <a:solidFill>
                  <a:srgbClr val="393A34"/>
                </a:solidFill>
                <a:effectLst/>
              </a:rPr>
              <a:t>req</a:t>
            </a:r>
            <a:r>
              <a:rPr lang="en-GB" dirty="0">
                <a:solidFill>
                  <a:srgbClr val="393A34"/>
                </a:solidFill>
                <a:effectLst/>
              </a:rPr>
              <a:t>, res) =&gt; {</a:t>
            </a:r>
          </a:p>
          <a:p>
            <a:pPr marL="0" indent="0">
              <a:buNone/>
            </a:pPr>
            <a:r>
              <a:rPr lang="en-GB" dirty="0">
                <a:solidFill>
                  <a:srgbClr val="393A34"/>
                </a:solidFill>
                <a:effectLst/>
              </a:rPr>
              <a:t>     // Delete the book with the specified ID</a:t>
            </a:r>
          </a:p>
          <a:p>
            <a:pPr marL="0" indent="0">
              <a:buNone/>
            </a:pPr>
            <a:r>
              <a:rPr lang="en-GB" dirty="0">
                <a:solidFill>
                  <a:srgbClr val="393A34"/>
                </a:solidFill>
                <a:effectLst/>
              </a:rPr>
              <a:t>});</a:t>
            </a:r>
          </a:p>
          <a:p>
            <a:endParaRPr lang="en-BG" dirty="0"/>
          </a:p>
        </p:txBody>
      </p:sp>
      <p:sp>
        <p:nvSpPr>
          <p:cNvPr id="4" name="Slide Number Placeholder 3">
            <a:extLst>
              <a:ext uri="{FF2B5EF4-FFF2-40B4-BE49-F238E27FC236}">
                <a16:creationId xmlns:a16="http://schemas.microsoft.com/office/drawing/2014/main" id="{061A5697-9484-A593-093D-D3FB50A77DBA}"/>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24</a:t>
            </a:fld>
            <a:endParaRPr lang="en-US" dirty="0">
              <a:solidFill>
                <a:prstClr val="white">
                  <a:tint val="75000"/>
                </a:prstClr>
              </a:solidFill>
            </a:endParaRPr>
          </a:p>
        </p:txBody>
      </p:sp>
    </p:spTree>
    <p:extLst>
      <p:ext uri="{BB962C8B-B14F-4D97-AF65-F5344CB8AC3E}">
        <p14:creationId xmlns:p14="http://schemas.microsoft.com/office/powerpoint/2010/main" val="2091149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610" y="1410608"/>
            <a:ext cx="6858000" cy="4036784"/>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611" y="1420745"/>
            <a:ext cx="6857999" cy="4036787"/>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397" y="3588611"/>
            <a:ext cx="2501979" cy="4036789"/>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606" y="969718"/>
            <a:ext cx="3899340"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619" y="1400469"/>
            <a:ext cx="6858003" cy="403678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175C3-B411-2D58-50FE-62AFBA7A250F}"/>
              </a:ext>
            </a:extLst>
          </p:cNvPr>
          <p:cNvSpPr>
            <a:spLocks noGrp="1"/>
          </p:cNvSpPr>
          <p:nvPr>
            <p:ph type="title"/>
          </p:nvPr>
        </p:nvSpPr>
        <p:spPr>
          <a:xfrm>
            <a:off x="466600" y="586855"/>
            <a:ext cx="3200532" cy="3387497"/>
          </a:xfrm>
        </p:spPr>
        <p:txBody>
          <a:bodyPr anchor="b">
            <a:normAutofit/>
          </a:bodyPr>
          <a:lstStyle/>
          <a:p>
            <a:pPr algn="r"/>
            <a:r>
              <a:rPr lang="en-BG" sz="4000" dirty="0">
                <a:solidFill>
                  <a:srgbClr val="FFFFFF"/>
                </a:solidFill>
              </a:rPr>
              <a:t>Path variables vs Query parameter</a:t>
            </a:r>
          </a:p>
        </p:txBody>
      </p:sp>
      <p:sp>
        <p:nvSpPr>
          <p:cNvPr id="3" name="Content Placeholder 2">
            <a:extLst>
              <a:ext uri="{FF2B5EF4-FFF2-40B4-BE49-F238E27FC236}">
                <a16:creationId xmlns:a16="http://schemas.microsoft.com/office/drawing/2014/main" id="{02C4EBD5-D39E-C00A-312C-C00178D2EA46}"/>
              </a:ext>
            </a:extLst>
          </p:cNvPr>
          <p:cNvSpPr>
            <a:spLocks noGrp="1"/>
          </p:cNvSpPr>
          <p:nvPr>
            <p:ph idx="1"/>
          </p:nvPr>
        </p:nvSpPr>
        <p:spPr>
          <a:xfrm>
            <a:off x="4265612" y="304800"/>
            <a:ext cx="7696200" cy="6150864"/>
          </a:xfrm>
        </p:spPr>
        <p:txBody>
          <a:bodyPr anchor="ctr">
            <a:noAutofit/>
          </a:bodyPr>
          <a:lstStyle/>
          <a:p>
            <a:r>
              <a:rPr lang="en-GB" sz="2000" b="0" i="0" dirty="0">
                <a:effectLst/>
              </a:rPr>
              <a:t>Web APIs often require you to work with additional information passed in the endpoint from the client. Understanding when to use path parameters (e.g., /</a:t>
            </a:r>
            <a:r>
              <a:rPr lang="en-GB" sz="2000" b="0" i="0" dirty="0" err="1">
                <a:effectLst/>
              </a:rPr>
              <a:t>api</a:t>
            </a:r>
            <a:r>
              <a:rPr lang="en-GB" sz="2000" b="0" i="0" dirty="0">
                <a:effectLst/>
              </a:rPr>
              <a:t>/books/{id}) versus query parameters (e.g., /</a:t>
            </a:r>
            <a:r>
              <a:rPr lang="en-GB" sz="2000" b="0" i="0" dirty="0" err="1">
                <a:effectLst/>
              </a:rPr>
              <a:t>api</a:t>
            </a:r>
            <a:r>
              <a:rPr lang="en-GB" sz="2000" b="0" i="0" dirty="0">
                <a:effectLst/>
              </a:rPr>
              <a:t>/</a:t>
            </a:r>
            <a:r>
              <a:rPr lang="en-GB" sz="2000" b="0" i="0" dirty="0" err="1">
                <a:effectLst/>
              </a:rPr>
              <a:t>books?category</a:t>
            </a:r>
            <a:r>
              <a:rPr lang="en-GB" sz="2000" b="0" i="0" dirty="0">
                <a:effectLst/>
              </a:rPr>
              <a:t>=fiction) is essential, especially for API consumers.</a:t>
            </a:r>
          </a:p>
          <a:p>
            <a:endParaRPr lang="en-GB" sz="2000" b="0" i="0" dirty="0">
              <a:effectLst/>
            </a:endParaRPr>
          </a:p>
          <a:p>
            <a:r>
              <a:rPr lang="en-GB" sz="2000" b="0" i="0" dirty="0">
                <a:effectLst/>
              </a:rPr>
              <a:t>Path parameters are typically used to identify or retrieve a specific resource. Query parameters are more suitable for sorting the request data. </a:t>
            </a:r>
          </a:p>
          <a:p>
            <a:endParaRPr lang="en-GB" sz="2000" b="0" i="0" dirty="0">
              <a:effectLst/>
            </a:endParaRPr>
          </a:p>
          <a:p>
            <a:r>
              <a:rPr lang="en-GB" sz="2000" b="0" i="0" dirty="0">
                <a:effectLst/>
              </a:rPr>
              <a:t>we’ve used path parameters for deleting a book or updating a book information using the endpoint /</a:t>
            </a:r>
            <a:r>
              <a:rPr lang="en-GB" sz="2000" b="0" i="0" dirty="0" err="1">
                <a:effectLst/>
              </a:rPr>
              <a:t>api</a:t>
            </a:r>
            <a:r>
              <a:rPr lang="en-GB" sz="2000" b="0" i="0" dirty="0">
                <a:effectLst/>
              </a:rPr>
              <a:t>/books/{id}. Here, the path parameter is id, and its value is the unique book identifier.</a:t>
            </a:r>
          </a:p>
          <a:p>
            <a:endParaRPr lang="en-GB" sz="2000" b="0" i="0" dirty="0">
              <a:effectLst/>
            </a:endParaRPr>
          </a:p>
          <a:p>
            <a:r>
              <a:rPr lang="en-GB" sz="2000" b="0" i="0" dirty="0">
                <a:effectLst/>
              </a:rPr>
              <a:t> On the other hand, let’s say you wish to retrieve all the books that belong to a certain category. You can use query parameters to specify this filter, such as /</a:t>
            </a:r>
            <a:r>
              <a:rPr lang="en-GB" sz="2000" b="0" i="0" dirty="0" err="1">
                <a:effectLst/>
              </a:rPr>
              <a:t>api</a:t>
            </a:r>
            <a:r>
              <a:rPr lang="en-GB" sz="2000" b="0" i="0" dirty="0">
                <a:effectLst/>
              </a:rPr>
              <a:t>/</a:t>
            </a:r>
            <a:r>
              <a:rPr lang="en-GB" sz="2000" b="0" i="0" dirty="0" err="1">
                <a:effectLst/>
              </a:rPr>
              <a:t>books?category</a:t>
            </a:r>
            <a:r>
              <a:rPr lang="en-GB" sz="2000" b="0" i="0" dirty="0">
                <a:effectLst/>
              </a:rPr>
              <a:t>=fiction. Here, the query parameter is category, and its value is fiction.</a:t>
            </a:r>
            <a:endParaRPr lang="en-BG" sz="2000" dirty="0"/>
          </a:p>
        </p:txBody>
      </p:sp>
      <p:sp>
        <p:nvSpPr>
          <p:cNvPr id="4" name="Slide Number Placeholder 3">
            <a:extLst>
              <a:ext uri="{FF2B5EF4-FFF2-40B4-BE49-F238E27FC236}">
                <a16:creationId xmlns:a16="http://schemas.microsoft.com/office/drawing/2014/main" id="{491D07B3-4D2A-5855-02BD-E7BC05AF812A}"/>
              </a:ext>
            </a:extLst>
          </p:cNvPr>
          <p:cNvSpPr>
            <a:spLocks noGrp="1"/>
          </p:cNvSpPr>
          <p:nvPr>
            <p:ph type="sldNum" sz="quarter" idx="12"/>
          </p:nvPr>
        </p:nvSpPr>
        <p:spPr>
          <a:xfrm>
            <a:off x="11701272" y="6455664"/>
            <a:ext cx="447939" cy="365125"/>
          </a:xfrm>
        </p:spPr>
        <p:txBody>
          <a:bodyPr>
            <a:normAutofit/>
          </a:bodyPr>
          <a:lstStyle/>
          <a:p>
            <a:pPr>
              <a:spcAft>
                <a:spcPts val="600"/>
              </a:spcAft>
            </a:pPr>
            <a:fld id="{C014DD1E-5D91-48A3-AD6D-45FBA980D106}" type="slidenum">
              <a:rPr lang="en-US" sz="1100">
                <a:solidFill>
                  <a:schemeClr val="tx1">
                    <a:lumMod val="50000"/>
                    <a:lumOff val="50000"/>
                  </a:schemeClr>
                </a:solidFill>
              </a:rPr>
              <a:pPr>
                <a:spcAft>
                  <a:spcPts val="600"/>
                </a:spcAft>
              </a:pPr>
              <a:t>25</a:t>
            </a:fld>
            <a:endParaRPr lang="en-US" sz="1100">
              <a:solidFill>
                <a:schemeClr val="tx1">
                  <a:lumMod val="50000"/>
                  <a:lumOff val="50000"/>
                </a:schemeClr>
              </a:solidFill>
            </a:endParaRPr>
          </a:p>
        </p:txBody>
      </p:sp>
    </p:spTree>
    <p:extLst>
      <p:ext uri="{BB962C8B-B14F-4D97-AF65-F5344CB8AC3E}">
        <p14:creationId xmlns:p14="http://schemas.microsoft.com/office/powerpoint/2010/main" val="4236623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7F505-4F94-5B4F-1FF1-CA22EB02EEFF}"/>
              </a:ext>
            </a:extLst>
          </p:cNvPr>
          <p:cNvSpPr>
            <a:spLocks noGrp="1"/>
          </p:cNvSpPr>
          <p:nvPr>
            <p:ph type="title"/>
          </p:nvPr>
        </p:nvSpPr>
        <p:spPr>
          <a:xfrm>
            <a:off x="793455" y="386930"/>
            <a:ext cx="10063500" cy="1298448"/>
          </a:xfrm>
        </p:spPr>
        <p:txBody>
          <a:bodyPr anchor="b">
            <a:normAutofit/>
          </a:bodyPr>
          <a:lstStyle/>
          <a:p>
            <a:r>
              <a:rPr lang="en-GB" sz="4800"/>
              <a:t>URL</a:t>
            </a:r>
            <a:r>
              <a:rPr lang="en-GB" sz="4800" spc="-60"/>
              <a:t> </a:t>
            </a:r>
            <a:r>
              <a:rPr lang="en-GB" sz="4800" spc="-10"/>
              <a:t>Encoding</a:t>
            </a:r>
            <a:endParaRPr lang="en-BG" sz="4800"/>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11451611"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0397"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82">
            <a:extLst>
              <a:ext uri="{FF2B5EF4-FFF2-40B4-BE49-F238E27FC236}">
                <a16:creationId xmlns:a16="http://schemas.microsoft.com/office/drawing/2014/main" id="{61BA196A-45C3-B389-6278-271DF4988E2D}"/>
              </a:ext>
            </a:extLst>
          </p:cNvPr>
          <p:cNvSpPr txBox="1">
            <a:spLocks noGrp="1"/>
          </p:cNvSpPr>
          <p:nvPr>
            <p:ph idx="1"/>
          </p:nvPr>
        </p:nvSpPr>
        <p:spPr>
          <a:xfrm>
            <a:off x="329000" y="2181909"/>
            <a:ext cx="5765411" cy="4057049"/>
          </a:xfrm>
          <a:prstGeom prst="rect">
            <a:avLst/>
          </a:prstGeom>
        </p:spPr>
        <p:txBody>
          <a:bodyPr vert="horz" lIns="0" tIns="173990" rIns="0" bIns="0" rtlCol="0" anchor="ctr">
            <a:normAutofit/>
          </a:bodyPr>
          <a:lstStyle/>
          <a:p>
            <a:pPr marL="469265" indent="-456565">
              <a:spcBef>
                <a:spcPts val="1370"/>
              </a:spcBef>
              <a:buClr>
                <a:srgbClr val="224464"/>
              </a:buClr>
              <a:buFont typeface="Wingdings"/>
              <a:buChar char=""/>
              <a:tabLst>
                <a:tab pos="469265" algn="l"/>
              </a:tabLst>
            </a:pPr>
            <a:r>
              <a:rPr lang="en-GB" sz="2000" dirty="0">
                <a:latin typeface="Calibri"/>
                <a:cs typeface="Calibri"/>
              </a:rPr>
              <a:t>URLs</a:t>
            </a:r>
            <a:r>
              <a:rPr lang="en-GB" sz="2000" spc="-105" dirty="0">
                <a:latin typeface="Calibri"/>
                <a:cs typeface="Calibri"/>
              </a:rPr>
              <a:t> </a:t>
            </a:r>
            <a:r>
              <a:rPr lang="en-GB" sz="2000" dirty="0">
                <a:latin typeface="Calibri"/>
                <a:cs typeface="Calibri"/>
              </a:rPr>
              <a:t>are</a:t>
            </a:r>
            <a:r>
              <a:rPr lang="en-GB" sz="2000" spc="-95" dirty="0">
                <a:latin typeface="Calibri"/>
                <a:cs typeface="Calibri"/>
              </a:rPr>
              <a:t> </a:t>
            </a:r>
            <a:r>
              <a:rPr lang="en-GB" sz="2000" dirty="0">
                <a:latin typeface="Calibri"/>
                <a:cs typeface="Calibri"/>
              </a:rPr>
              <a:t>encoded</a:t>
            </a:r>
            <a:r>
              <a:rPr lang="en-GB" sz="2000" spc="-100" dirty="0">
                <a:latin typeface="Calibri"/>
                <a:cs typeface="Calibri"/>
              </a:rPr>
              <a:t> </a:t>
            </a:r>
            <a:r>
              <a:rPr lang="en-GB" sz="2000" spc="-10" dirty="0">
                <a:latin typeface="Calibri"/>
                <a:cs typeface="Calibri"/>
              </a:rPr>
              <a:t>according</a:t>
            </a:r>
            <a:r>
              <a:rPr lang="en-GB" sz="2000" spc="-105" dirty="0">
                <a:latin typeface="Calibri"/>
                <a:cs typeface="Calibri"/>
              </a:rPr>
              <a:t> </a:t>
            </a:r>
            <a:r>
              <a:rPr lang="en-GB" sz="2000" dirty="0">
                <a:latin typeface="Calibri"/>
                <a:cs typeface="Calibri"/>
              </a:rPr>
              <a:t>RFC</a:t>
            </a:r>
            <a:r>
              <a:rPr lang="en-GB" sz="2000" spc="-75" dirty="0">
                <a:latin typeface="Calibri"/>
                <a:cs typeface="Calibri"/>
              </a:rPr>
              <a:t> </a:t>
            </a:r>
            <a:r>
              <a:rPr lang="en-GB" sz="2000" spc="-10" dirty="0">
                <a:latin typeface="Calibri"/>
                <a:cs typeface="Calibri"/>
              </a:rPr>
              <a:t>1738:</a:t>
            </a:r>
            <a:endParaRPr lang="en-GB" sz="2000" dirty="0">
              <a:latin typeface="Calibri"/>
              <a:cs typeface="Calibri"/>
            </a:endParaRPr>
          </a:p>
          <a:p>
            <a:pPr marL="622300" lvl="1" indent="0">
              <a:spcBef>
                <a:spcPts val="1210"/>
              </a:spcBef>
              <a:buNone/>
              <a:tabLst>
                <a:tab pos="1002665" algn="l"/>
              </a:tabLst>
            </a:pPr>
            <a:r>
              <a:rPr lang="en-GB" sz="2000" dirty="0">
                <a:latin typeface="Calibri"/>
                <a:cs typeface="Calibri"/>
              </a:rPr>
              <a:t>Safe</a:t>
            </a:r>
            <a:r>
              <a:rPr lang="en-GB" sz="2000" spc="-30" dirty="0">
                <a:latin typeface="Calibri"/>
                <a:cs typeface="Calibri"/>
              </a:rPr>
              <a:t> </a:t>
            </a:r>
            <a:r>
              <a:rPr lang="en-GB" sz="2000" dirty="0">
                <a:latin typeface="Calibri"/>
                <a:cs typeface="Calibri"/>
              </a:rPr>
              <a:t>URL</a:t>
            </a:r>
            <a:r>
              <a:rPr lang="en-GB" sz="2000" spc="-40" dirty="0">
                <a:latin typeface="Calibri"/>
                <a:cs typeface="Calibri"/>
              </a:rPr>
              <a:t> </a:t>
            </a:r>
            <a:r>
              <a:rPr lang="en-GB" sz="2000" spc="-10" dirty="0">
                <a:latin typeface="Calibri"/>
                <a:cs typeface="Calibri"/>
              </a:rPr>
              <a:t>characters:</a:t>
            </a:r>
            <a:r>
              <a:rPr lang="en-GB" sz="2000" spc="-50" dirty="0">
                <a:latin typeface="Calibri"/>
                <a:cs typeface="Calibri"/>
              </a:rPr>
              <a:t> </a:t>
            </a:r>
            <a:r>
              <a:rPr lang="en-GB" sz="2000" b="1" spc="-10" dirty="0">
                <a:latin typeface="Calibri"/>
                <a:cs typeface="Calibri"/>
              </a:rPr>
              <a:t>[0-9a-</a:t>
            </a:r>
            <a:r>
              <a:rPr lang="en-GB" sz="2000" b="1" dirty="0">
                <a:latin typeface="Calibri"/>
                <a:cs typeface="Calibri"/>
              </a:rPr>
              <a:t>zA-Z]</a:t>
            </a:r>
            <a:r>
              <a:rPr lang="en-GB" sz="2000" dirty="0">
                <a:latin typeface="Calibri"/>
                <a:cs typeface="Calibri"/>
              </a:rPr>
              <a:t>,</a:t>
            </a:r>
            <a:r>
              <a:rPr lang="en-GB" sz="2000" spc="-45" dirty="0">
                <a:latin typeface="Calibri"/>
                <a:cs typeface="Calibri"/>
              </a:rPr>
              <a:t> </a:t>
            </a:r>
            <a:r>
              <a:rPr lang="en-GB" sz="2000" b="1" dirty="0">
                <a:latin typeface="Calibri"/>
                <a:cs typeface="Calibri"/>
              </a:rPr>
              <a:t>$</a:t>
            </a:r>
            <a:r>
              <a:rPr lang="en-GB" sz="2000" dirty="0">
                <a:latin typeface="Calibri"/>
                <a:cs typeface="Calibri"/>
              </a:rPr>
              <a:t>,</a:t>
            </a:r>
            <a:r>
              <a:rPr lang="en-GB" sz="2000" spc="-55" dirty="0">
                <a:latin typeface="Calibri"/>
                <a:cs typeface="Calibri"/>
              </a:rPr>
              <a:t> </a:t>
            </a:r>
            <a:r>
              <a:rPr lang="en-GB" sz="2000" b="1" dirty="0">
                <a:latin typeface="Calibri"/>
                <a:cs typeface="Calibri"/>
              </a:rPr>
              <a:t>-</a:t>
            </a:r>
            <a:r>
              <a:rPr lang="en-GB" sz="2000" dirty="0">
                <a:latin typeface="Calibri"/>
                <a:cs typeface="Calibri"/>
              </a:rPr>
              <a:t>,</a:t>
            </a:r>
            <a:r>
              <a:rPr lang="en-GB" sz="2000" spc="-30" dirty="0">
                <a:latin typeface="Calibri"/>
                <a:cs typeface="Calibri"/>
              </a:rPr>
              <a:t> </a:t>
            </a:r>
            <a:r>
              <a:rPr lang="en-GB" sz="2000" b="1" dirty="0">
                <a:latin typeface="Calibri"/>
                <a:cs typeface="Calibri"/>
              </a:rPr>
              <a:t>_</a:t>
            </a:r>
            <a:r>
              <a:rPr lang="en-GB" sz="2000" dirty="0">
                <a:latin typeface="Calibri"/>
                <a:cs typeface="Calibri"/>
              </a:rPr>
              <a:t>,</a:t>
            </a:r>
            <a:r>
              <a:rPr lang="en-GB" sz="2000" spc="-45" dirty="0">
                <a:latin typeface="Calibri"/>
                <a:cs typeface="Calibri"/>
              </a:rPr>
              <a:t> </a:t>
            </a:r>
            <a:r>
              <a:rPr lang="en-GB" sz="2000" b="1" dirty="0">
                <a:latin typeface="Calibri"/>
                <a:cs typeface="Calibri"/>
              </a:rPr>
              <a:t>.</a:t>
            </a:r>
            <a:r>
              <a:rPr lang="en-GB" sz="2000" b="1" spc="-40" dirty="0">
                <a:latin typeface="Calibri"/>
                <a:cs typeface="Calibri"/>
              </a:rPr>
              <a:t> </a:t>
            </a:r>
            <a:r>
              <a:rPr lang="en-GB" sz="2000" dirty="0">
                <a:latin typeface="Calibri"/>
                <a:cs typeface="Calibri"/>
              </a:rPr>
              <a:t>,</a:t>
            </a:r>
            <a:r>
              <a:rPr lang="en-GB" sz="2000" spc="-30" dirty="0">
                <a:latin typeface="Calibri"/>
                <a:cs typeface="Calibri"/>
              </a:rPr>
              <a:t> </a:t>
            </a:r>
            <a:r>
              <a:rPr lang="en-GB" sz="2000" b="1" dirty="0">
                <a:latin typeface="Calibri"/>
                <a:cs typeface="Calibri"/>
              </a:rPr>
              <a:t>+</a:t>
            </a:r>
            <a:r>
              <a:rPr lang="en-GB" sz="2000" dirty="0">
                <a:latin typeface="Calibri"/>
                <a:cs typeface="Calibri"/>
              </a:rPr>
              <a:t>,</a:t>
            </a:r>
            <a:r>
              <a:rPr lang="en-GB" sz="2000" spc="-35" dirty="0">
                <a:latin typeface="Calibri"/>
                <a:cs typeface="Calibri"/>
              </a:rPr>
              <a:t> </a:t>
            </a:r>
            <a:r>
              <a:rPr lang="en-GB" sz="2000" b="1" dirty="0">
                <a:latin typeface="Calibri"/>
                <a:cs typeface="Calibri"/>
              </a:rPr>
              <a:t>*</a:t>
            </a:r>
            <a:r>
              <a:rPr lang="en-GB" sz="2000" dirty="0">
                <a:latin typeface="Calibri"/>
                <a:cs typeface="Calibri"/>
              </a:rPr>
              <a:t>,</a:t>
            </a:r>
            <a:r>
              <a:rPr lang="en-GB" sz="2000" spc="-45" dirty="0">
                <a:latin typeface="Calibri"/>
                <a:cs typeface="Calibri"/>
              </a:rPr>
              <a:t> </a:t>
            </a:r>
            <a:r>
              <a:rPr lang="en-GB" sz="2000" b="1" dirty="0">
                <a:latin typeface="Calibri"/>
                <a:cs typeface="Calibri"/>
              </a:rPr>
              <a:t>'</a:t>
            </a:r>
            <a:r>
              <a:rPr lang="en-GB" sz="2000" dirty="0">
                <a:latin typeface="Calibri"/>
                <a:cs typeface="Calibri"/>
              </a:rPr>
              <a:t>,</a:t>
            </a:r>
            <a:r>
              <a:rPr lang="en-GB" sz="2000" spc="-20" dirty="0">
                <a:latin typeface="Calibri"/>
                <a:cs typeface="Calibri"/>
              </a:rPr>
              <a:t> </a:t>
            </a:r>
            <a:r>
              <a:rPr lang="en-GB" sz="2000" b="1" dirty="0">
                <a:latin typeface="Calibri"/>
                <a:cs typeface="Calibri"/>
              </a:rPr>
              <a:t>(</a:t>
            </a:r>
            <a:r>
              <a:rPr lang="en-GB" sz="2000" dirty="0">
                <a:latin typeface="Calibri"/>
                <a:cs typeface="Calibri"/>
              </a:rPr>
              <a:t>,</a:t>
            </a:r>
            <a:r>
              <a:rPr lang="en-GB" sz="2000" spc="-30" dirty="0">
                <a:latin typeface="Calibri"/>
                <a:cs typeface="Calibri"/>
              </a:rPr>
              <a:t> </a:t>
            </a:r>
            <a:r>
              <a:rPr lang="en-GB" sz="2000" b="1" dirty="0">
                <a:latin typeface="Calibri"/>
                <a:cs typeface="Calibri"/>
              </a:rPr>
              <a:t>)</a:t>
            </a:r>
            <a:r>
              <a:rPr lang="en-GB" sz="2000" dirty="0">
                <a:latin typeface="Calibri"/>
                <a:cs typeface="Calibri"/>
              </a:rPr>
              <a:t>,</a:t>
            </a:r>
            <a:r>
              <a:rPr lang="en-GB" sz="2000" spc="-30" dirty="0">
                <a:latin typeface="Calibri"/>
                <a:cs typeface="Calibri"/>
              </a:rPr>
              <a:t> </a:t>
            </a:r>
            <a:r>
              <a:rPr lang="en-GB" sz="2000" b="1" dirty="0">
                <a:latin typeface="Calibri"/>
                <a:cs typeface="Calibri"/>
              </a:rPr>
              <a:t>,</a:t>
            </a:r>
            <a:r>
              <a:rPr lang="en-GB" sz="2000" dirty="0">
                <a:latin typeface="Calibri"/>
                <a:cs typeface="Calibri"/>
              </a:rPr>
              <a:t>,</a:t>
            </a:r>
            <a:r>
              <a:rPr lang="en-GB" sz="2000" spc="-30" dirty="0">
                <a:latin typeface="Calibri"/>
                <a:cs typeface="Calibri"/>
              </a:rPr>
              <a:t> </a:t>
            </a:r>
            <a:r>
              <a:rPr lang="en-GB" sz="2000" b="1" spc="-50" dirty="0">
                <a:latin typeface="Calibri"/>
                <a:cs typeface="Calibri"/>
              </a:rPr>
              <a:t>!</a:t>
            </a:r>
            <a:endParaRPr lang="en-GB" sz="2000" dirty="0">
              <a:latin typeface="Calibri"/>
              <a:cs typeface="Calibri"/>
            </a:endParaRPr>
          </a:p>
          <a:p>
            <a:pPr marL="12700">
              <a:spcBef>
                <a:spcPts val="2390"/>
              </a:spcBef>
            </a:pPr>
            <a:r>
              <a:rPr lang="en-GB" sz="2000" spc="-50" dirty="0">
                <a:latin typeface="Wingdings"/>
                <a:cs typeface="Wingdings"/>
              </a:rPr>
              <a:t></a:t>
            </a:r>
            <a:r>
              <a:rPr lang="en-GB" sz="2000" dirty="0">
                <a:latin typeface="Calibri"/>
                <a:cs typeface="Calibri"/>
              </a:rPr>
              <a:t>All</a:t>
            </a:r>
            <a:r>
              <a:rPr lang="en-GB" sz="2000" spc="-75" dirty="0">
                <a:latin typeface="Calibri"/>
                <a:cs typeface="Calibri"/>
              </a:rPr>
              <a:t> </a:t>
            </a:r>
            <a:r>
              <a:rPr lang="en-GB" sz="2000" dirty="0">
                <a:latin typeface="Calibri"/>
                <a:cs typeface="Calibri"/>
              </a:rPr>
              <a:t>other</a:t>
            </a:r>
            <a:r>
              <a:rPr lang="en-GB" sz="2000" spc="-60" dirty="0">
                <a:latin typeface="Calibri"/>
                <a:cs typeface="Calibri"/>
              </a:rPr>
              <a:t> </a:t>
            </a:r>
            <a:r>
              <a:rPr lang="en-GB" sz="2000" spc="-20" dirty="0">
                <a:latin typeface="Calibri"/>
                <a:cs typeface="Calibri"/>
              </a:rPr>
              <a:t>characters</a:t>
            </a:r>
            <a:r>
              <a:rPr lang="en-GB" sz="2000" spc="-85" dirty="0">
                <a:latin typeface="Calibri"/>
                <a:cs typeface="Calibri"/>
              </a:rPr>
              <a:t> </a:t>
            </a:r>
            <a:r>
              <a:rPr lang="en-GB" sz="2000" dirty="0">
                <a:latin typeface="Calibri"/>
                <a:cs typeface="Calibri"/>
              </a:rPr>
              <a:t>are</a:t>
            </a:r>
            <a:r>
              <a:rPr lang="en-GB" sz="2000" spc="-65" dirty="0">
                <a:latin typeface="Calibri"/>
                <a:cs typeface="Calibri"/>
              </a:rPr>
              <a:t> </a:t>
            </a:r>
            <a:r>
              <a:rPr lang="en-GB" sz="2000" dirty="0">
                <a:latin typeface="Calibri"/>
                <a:cs typeface="Calibri"/>
              </a:rPr>
              <a:t>escaped</a:t>
            </a:r>
            <a:r>
              <a:rPr lang="en-GB" sz="2000" spc="-85" dirty="0">
                <a:latin typeface="Calibri"/>
                <a:cs typeface="Calibri"/>
              </a:rPr>
              <a:t> </a:t>
            </a:r>
            <a:r>
              <a:rPr lang="en-GB" sz="2000" spc="-25" dirty="0">
                <a:latin typeface="Calibri"/>
                <a:cs typeface="Calibri"/>
              </a:rPr>
              <a:t>by:</a:t>
            </a:r>
          </a:p>
          <a:p>
            <a:pPr marL="0" indent="0">
              <a:spcBef>
                <a:spcPts val="2390"/>
              </a:spcBef>
              <a:buNone/>
            </a:pPr>
            <a:r>
              <a:rPr lang="en-GB" sz="2000" b="1" dirty="0">
                <a:latin typeface="Consolas"/>
                <a:cs typeface="Consolas"/>
              </a:rPr>
              <a:t>   %[character</a:t>
            </a:r>
            <a:r>
              <a:rPr lang="en-GB" sz="2000" b="1" spc="-65" dirty="0">
                <a:latin typeface="Consolas"/>
                <a:cs typeface="Consolas"/>
              </a:rPr>
              <a:t> </a:t>
            </a:r>
            <a:r>
              <a:rPr lang="en-GB" sz="2000" b="1" dirty="0">
                <a:latin typeface="Consolas"/>
                <a:cs typeface="Consolas"/>
              </a:rPr>
              <a:t>hex</a:t>
            </a:r>
            <a:r>
              <a:rPr lang="en-GB" sz="2000" b="1" spc="-65" dirty="0">
                <a:latin typeface="Consolas"/>
                <a:cs typeface="Consolas"/>
              </a:rPr>
              <a:t> </a:t>
            </a:r>
            <a:r>
              <a:rPr lang="en-GB" sz="2000" b="1" spc="-20" dirty="0">
                <a:latin typeface="Consolas"/>
                <a:cs typeface="Consolas"/>
              </a:rPr>
              <a:t>code]</a:t>
            </a:r>
            <a:endParaRPr lang="en-GB" sz="2000" dirty="0">
              <a:latin typeface="Consolas"/>
              <a:cs typeface="Consolas"/>
            </a:endParaRPr>
          </a:p>
          <a:p>
            <a:pPr marL="12700">
              <a:spcBef>
                <a:spcPts val="2390"/>
              </a:spcBef>
            </a:pPr>
            <a:r>
              <a:rPr lang="en-GB" sz="2000" dirty="0">
                <a:latin typeface="Calibri"/>
                <a:cs typeface="Calibri"/>
              </a:rPr>
              <a:t>Space</a:t>
            </a:r>
            <a:r>
              <a:rPr lang="en-GB" sz="2000" spc="-55" dirty="0">
                <a:latin typeface="Calibri"/>
                <a:cs typeface="Calibri"/>
              </a:rPr>
              <a:t> </a:t>
            </a:r>
            <a:r>
              <a:rPr lang="en-GB" sz="2000" dirty="0">
                <a:latin typeface="Calibri"/>
                <a:cs typeface="Calibri"/>
              </a:rPr>
              <a:t>is</a:t>
            </a:r>
            <a:r>
              <a:rPr lang="en-GB" sz="2000" spc="-40" dirty="0">
                <a:latin typeface="Calibri"/>
                <a:cs typeface="Calibri"/>
              </a:rPr>
              <a:t> </a:t>
            </a:r>
            <a:r>
              <a:rPr lang="en-GB" sz="2000" dirty="0">
                <a:latin typeface="Calibri"/>
                <a:cs typeface="Calibri"/>
              </a:rPr>
              <a:t>encoded</a:t>
            </a:r>
            <a:r>
              <a:rPr lang="en-GB" sz="2000" spc="-55" dirty="0">
                <a:latin typeface="Calibri"/>
                <a:cs typeface="Calibri"/>
              </a:rPr>
              <a:t> </a:t>
            </a:r>
            <a:r>
              <a:rPr lang="en-GB" sz="2000" dirty="0">
                <a:latin typeface="Calibri"/>
                <a:cs typeface="Calibri"/>
              </a:rPr>
              <a:t>as</a:t>
            </a:r>
            <a:r>
              <a:rPr lang="en-GB" sz="2000" spc="-75" dirty="0">
                <a:latin typeface="Calibri"/>
                <a:cs typeface="Calibri"/>
              </a:rPr>
              <a:t> </a:t>
            </a:r>
            <a:r>
              <a:rPr lang="en-GB" sz="2000" dirty="0">
                <a:latin typeface="Calibri"/>
                <a:cs typeface="Calibri"/>
              </a:rPr>
              <a:t>"</a:t>
            </a:r>
            <a:r>
              <a:rPr lang="en-GB" sz="2000" b="1" dirty="0">
                <a:latin typeface="Calibri"/>
                <a:cs typeface="Calibri"/>
              </a:rPr>
              <a:t>+</a:t>
            </a:r>
            <a:r>
              <a:rPr lang="en-GB" sz="2000" dirty="0">
                <a:latin typeface="Calibri"/>
                <a:cs typeface="Calibri"/>
              </a:rPr>
              <a:t>"</a:t>
            </a:r>
            <a:r>
              <a:rPr lang="en-GB" sz="2000" spc="-35" dirty="0">
                <a:latin typeface="Calibri"/>
                <a:cs typeface="Calibri"/>
              </a:rPr>
              <a:t> </a:t>
            </a:r>
            <a:r>
              <a:rPr lang="en-GB" sz="2000" dirty="0">
                <a:latin typeface="Calibri"/>
                <a:cs typeface="Calibri"/>
              </a:rPr>
              <a:t>or</a:t>
            </a:r>
            <a:r>
              <a:rPr lang="en-GB" sz="2000" spc="-55" dirty="0">
                <a:latin typeface="Calibri"/>
                <a:cs typeface="Calibri"/>
              </a:rPr>
              <a:t> </a:t>
            </a:r>
            <a:r>
              <a:rPr lang="en-GB" sz="2000" spc="-10" dirty="0">
                <a:latin typeface="Calibri"/>
                <a:cs typeface="Calibri"/>
              </a:rPr>
              <a:t>"</a:t>
            </a:r>
            <a:r>
              <a:rPr lang="en-GB" sz="2000" b="1" spc="-10" dirty="0">
                <a:latin typeface="Calibri"/>
                <a:cs typeface="Calibri"/>
              </a:rPr>
              <a:t>%20</a:t>
            </a:r>
            <a:r>
              <a:rPr lang="en-GB" sz="2000" spc="-10" dirty="0">
                <a:latin typeface="Calibri"/>
                <a:cs typeface="Calibri"/>
              </a:rPr>
              <a:t>"</a:t>
            </a:r>
            <a:endParaRPr lang="en-GB" sz="2000" dirty="0">
              <a:latin typeface="Calibri"/>
              <a:cs typeface="Calibri"/>
            </a:endParaRPr>
          </a:p>
          <a:p>
            <a:pPr marL="12700">
              <a:spcBef>
                <a:spcPts val="2390"/>
              </a:spcBef>
            </a:pPr>
            <a:endParaRPr lang="en-GB" sz="2000" dirty="0">
              <a:latin typeface="Wingdings"/>
              <a:cs typeface="Wingdings"/>
            </a:endParaRPr>
          </a:p>
        </p:txBody>
      </p:sp>
      <p:pic>
        <p:nvPicPr>
          <p:cNvPr id="6" name="Picture 5">
            <a:extLst>
              <a:ext uri="{FF2B5EF4-FFF2-40B4-BE49-F238E27FC236}">
                <a16:creationId xmlns:a16="http://schemas.microsoft.com/office/drawing/2014/main" id="{CF27D727-8687-D710-2754-03E86FA981FA}"/>
              </a:ext>
            </a:extLst>
          </p:cNvPr>
          <p:cNvPicPr>
            <a:picLocks noChangeAspect="1"/>
          </p:cNvPicPr>
          <p:nvPr/>
        </p:nvPicPr>
        <p:blipFill>
          <a:blip r:embed="rId2"/>
          <a:stretch>
            <a:fillRect/>
          </a:stretch>
        </p:blipFill>
        <p:spPr>
          <a:xfrm>
            <a:off x="5909992" y="3105632"/>
            <a:ext cx="5148936" cy="2471489"/>
          </a:xfrm>
          <a:prstGeom prst="rect">
            <a:avLst/>
          </a:prstGeom>
        </p:spPr>
      </p:pic>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5014" y="2313047"/>
            <a:ext cx="781700" cy="1523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1A8E22E-A674-3CB4-23E5-DC67266B1A10}"/>
              </a:ext>
            </a:extLst>
          </p:cNvPr>
          <p:cNvSpPr>
            <a:spLocks noGrp="1"/>
          </p:cNvSpPr>
          <p:nvPr>
            <p:ph type="sldNum" sz="quarter" idx="12"/>
          </p:nvPr>
        </p:nvSpPr>
        <p:spPr>
          <a:xfrm>
            <a:off x="8608357" y="6492240"/>
            <a:ext cx="2742486" cy="365125"/>
          </a:xfrm>
        </p:spPr>
        <p:txBody>
          <a:bodyPr>
            <a:normAutofit/>
          </a:bodyPr>
          <a:lstStyle/>
          <a:p>
            <a:pPr>
              <a:spcAft>
                <a:spcPts val="600"/>
              </a:spcAft>
            </a:pPr>
            <a:fld id="{C014DD1E-5D91-48A3-AD6D-45FBA980D106}" type="slidenum">
              <a:rPr lang="en-US" smtClean="0"/>
              <a:pPr>
                <a:spcAft>
                  <a:spcPts val="600"/>
                </a:spcAft>
              </a:pPr>
              <a:t>26</a:t>
            </a:fld>
            <a:endParaRPr lang="en-US"/>
          </a:p>
        </p:txBody>
      </p:sp>
      <p:sp>
        <p:nvSpPr>
          <p:cNvPr id="8" name="TextBox 7">
            <a:extLst>
              <a:ext uri="{FF2B5EF4-FFF2-40B4-BE49-F238E27FC236}">
                <a16:creationId xmlns:a16="http://schemas.microsoft.com/office/drawing/2014/main" id="{0A96F64E-8001-F684-675B-1FC45DB9C0E6}"/>
              </a:ext>
            </a:extLst>
          </p:cNvPr>
          <p:cNvSpPr txBox="1"/>
          <p:nvPr/>
        </p:nvSpPr>
        <p:spPr>
          <a:xfrm>
            <a:off x="488297" y="5638800"/>
            <a:ext cx="6211905" cy="646331"/>
          </a:xfrm>
          <a:prstGeom prst="rect">
            <a:avLst/>
          </a:prstGeom>
          <a:noFill/>
        </p:spPr>
        <p:txBody>
          <a:bodyPr wrap="square">
            <a:spAutoFit/>
          </a:bodyPr>
          <a:lstStyle/>
          <a:p>
            <a:pPr>
              <a:spcAft>
                <a:spcPts val="600"/>
              </a:spcAft>
            </a:pPr>
            <a:r>
              <a:rPr lang="en-GB" dirty="0">
                <a:hlinkClick r:id="rId3"/>
              </a:rPr>
              <a:t>https://www.w3schools.com/tags/ref_urlencode.ASP</a:t>
            </a:r>
            <a:r>
              <a:rPr lang="en-GB" dirty="0"/>
              <a:t> </a:t>
            </a:r>
            <a:r>
              <a:rPr lang="en-BG" dirty="0"/>
              <a:t>-</a:t>
            </a:r>
            <a:r>
              <a:rPr lang="en-GB" dirty="0" err="1"/>
              <a:t>Hello+Günter</a:t>
            </a:r>
            <a:endParaRPr lang="en-BG"/>
          </a:p>
        </p:txBody>
      </p:sp>
    </p:spTree>
    <p:extLst>
      <p:ext uri="{BB962C8B-B14F-4D97-AF65-F5344CB8AC3E}">
        <p14:creationId xmlns:p14="http://schemas.microsoft.com/office/powerpoint/2010/main" val="3857755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2367A-5857-D717-A897-FFA1F0354045}"/>
              </a:ext>
            </a:extLst>
          </p:cNvPr>
          <p:cNvSpPr>
            <a:spLocks noGrp="1"/>
          </p:cNvSpPr>
          <p:nvPr>
            <p:ph type="title"/>
          </p:nvPr>
        </p:nvSpPr>
        <p:spPr/>
        <p:txBody>
          <a:bodyPr/>
          <a:lstStyle/>
          <a:p>
            <a:r>
              <a:rPr lang="en-GB" spc="-20" dirty="0"/>
              <a:t>Valid</a:t>
            </a:r>
            <a:r>
              <a:rPr lang="en-GB" spc="-100" dirty="0"/>
              <a:t> </a:t>
            </a:r>
            <a:r>
              <a:rPr lang="en-GB" dirty="0"/>
              <a:t>and</a:t>
            </a:r>
            <a:r>
              <a:rPr lang="en-GB" spc="-95" dirty="0"/>
              <a:t> </a:t>
            </a:r>
            <a:r>
              <a:rPr lang="en-GB" dirty="0"/>
              <a:t>Invalid</a:t>
            </a:r>
            <a:r>
              <a:rPr lang="en-GB" spc="-95" dirty="0"/>
              <a:t> </a:t>
            </a:r>
            <a:r>
              <a:rPr lang="en-GB" dirty="0"/>
              <a:t>URLs</a:t>
            </a:r>
            <a:r>
              <a:rPr lang="en-GB" spc="-100" dirty="0"/>
              <a:t> </a:t>
            </a:r>
            <a:r>
              <a:rPr lang="en-GB" dirty="0"/>
              <a:t>–</a:t>
            </a:r>
            <a:r>
              <a:rPr lang="en-GB" spc="-120" dirty="0"/>
              <a:t> </a:t>
            </a:r>
            <a:r>
              <a:rPr lang="en-GB" spc="-10" dirty="0"/>
              <a:t>Examples</a:t>
            </a:r>
            <a:endParaRPr lang="en-BG" dirty="0"/>
          </a:p>
        </p:txBody>
      </p:sp>
      <p:sp>
        <p:nvSpPr>
          <p:cNvPr id="3" name="Content Placeholder 2">
            <a:extLst>
              <a:ext uri="{FF2B5EF4-FFF2-40B4-BE49-F238E27FC236}">
                <a16:creationId xmlns:a16="http://schemas.microsoft.com/office/drawing/2014/main" id="{A8F28292-5269-9182-4B94-B6435951DBCC}"/>
              </a:ext>
            </a:extLst>
          </p:cNvPr>
          <p:cNvSpPr>
            <a:spLocks noGrp="1"/>
          </p:cNvSpPr>
          <p:nvPr>
            <p:ph idx="1"/>
          </p:nvPr>
        </p:nvSpPr>
        <p:spPr/>
        <p:txBody>
          <a:bodyPr>
            <a:normAutofit fontScale="92500" lnSpcReduction="10000"/>
          </a:bodyPr>
          <a:lstStyle/>
          <a:p>
            <a:r>
              <a:rPr lang="en-GB" sz="2800" dirty="0">
                <a:solidFill>
                  <a:srgbClr val="224464"/>
                </a:solidFill>
                <a:latin typeface="Calibri"/>
                <a:cs typeface="Calibri"/>
              </a:rPr>
              <a:t>Some</a:t>
            </a:r>
            <a:r>
              <a:rPr lang="en-GB" sz="2800" spc="-60" dirty="0">
                <a:solidFill>
                  <a:srgbClr val="224464"/>
                </a:solidFill>
                <a:latin typeface="Calibri"/>
                <a:cs typeface="Calibri"/>
              </a:rPr>
              <a:t> </a:t>
            </a:r>
            <a:r>
              <a:rPr lang="en-GB" sz="2800" dirty="0">
                <a:solidFill>
                  <a:srgbClr val="224464"/>
                </a:solidFill>
                <a:latin typeface="Calibri"/>
                <a:cs typeface="Calibri"/>
              </a:rPr>
              <a:t>valid</a:t>
            </a:r>
            <a:r>
              <a:rPr lang="en-GB" sz="2800" spc="-70" dirty="0">
                <a:solidFill>
                  <a:srgbClr val="224464"/>
                </a:solidFill>
                <a:latin typeface="Calibri"/>
                <a:cs typeface="Calibri"/>
              </a:rPr>
              <a:t> </a:t>
            </a:r>
            <a:r>
              <a:rPr lang="en-GB" sz="2800" spc="-20" dirty="0">
                <a:solidFill>
                  <a:srgbClr val="224464"/>
                </a:solidFill>
                <a:latin typeface="Calibri"/>
                <a:cs typeface="Calibri"/>
              </a:rPr>
              <a:t>URLs</a:t>
            </a:r>
          </a:p>
          <a:p>
            <a:r>
              <a:rPr lang="en-GB" sz="2800" b="1" spc="-10" dirty="0">
                <a:solidFill>
                  <a:srgbClr val="224464"/>
                </a:solidFill>
                <a:latin typeface="Consolas"/>
                <a:cs typeface="Consolas"/>
                <a:hlinkClick r:id="rId2"/>
              </a:rPr>
              <a:t>http://www.google.bg/search?sourceid=navclient&amp;ie=UTF-</a:t>
            </a:r>
            <a:r>
              <a:rPr lang="en-GB" sz="2800" b="1" spc="-10" dirty="0">
                <a:solidFill>
                  <a:srgbClr val="224464"/>
                </a:solidFill>
                <a:latin typeface="Consolas"/>
                <a:cs typeface="Consolas"/>
              </a:rPr>
              <a:t> 8&amp;rlz=1T4GGLL_enBG369BG369&amp;q=</a:t>
            </a:r>
            <a:r>
              <a:rPr lang="en-GB" sz="2800" b="1" spc="-10" dirty="0" err="1">
                <a:solidFill>
                  <a:srgbClr val="224464"/>
                </a:solidFill>
                <a:latin typeface="Consolas"/>
                <a:cs typeface="Consolas"/>
              </a:rPr>
              <a:t>http+get+vs+post</a:t>
            </a:r>
            <a:endParaRPr lang="en-GB" sz="2800" dirty="0">
              <a:latin typeface="Consolas"/>
              <a:cs typeface="Consolas"/>
            </a:endParaRPr>
          </a:p>
          <a:p>
            <a:endParaRPr lang="en-GB" sz="2800" spc="-20" dirty="0">
              <a:solidFill>
                <a:srgbClr val="224464"/>
              </a:solidFill>
              <a:latin typeface="Calibri"/>
              <a:cs typeface="Calibri"/>
            </a:endParaRPr>
          </a:p>
          <a:p>
            <a:endParaRPr lang="en-GB" sz="2800" spc="-20" dirty="0">
              <a:solidFill>
                <a:srgbClr val="224464"/>
              </a:solidFill>
              <a:latin typeface="Calibri"/>
              <a:cs typeface="Calibri"/>
            </a:endParaRPr>
          </a:p>
          <a:p>
            <a:r>
              <a:rPr lang="en-GB" sz="2800" dirty="0">
                <a:solidFill>
                  <a:srgbClr val="224464"/>
                </a:solidFill>
                <a:latin typeface="Calibri"/>
                <a:cs typeface="Calibri"/>
              </a:rPr>
              <a:t>Some</a:t>
            </a:r>
            <a:r>
              <a:rPr lang="en-GB" sz="2800" spc="-100" dirty="0">
                <a:solidFill>
                  <a:srgbClr val="224464"/>
                </a:solidFill>
                <a:latin typeface="Calibri"/>
                <a:cs typeface="Calibri"/>
              </a:rPr>
              <a:t> </a:t>
            </a:r>
            <a:r>
              <a:rPr lang="en-GB" sz="2800" dirty="0">
                <a:solidFill>
                  <a:srgbClr val="224464"/>
                </a:solidFill>
                <a:latin typeface="Calibri"/>
                <a:cs typeface="Calibri"/>
              </a:rPr>
              <a:t>invalid</a:t>
            </a:r>
            <a:r>
              <a:rPr lang="en-GB" sz="2800" spc="-110" dirty="0">
                <a:solidFill>
                  <a:srgbClr val="224464"/>
                </a:solidFill>
                <a:latin typeface="Calibri"/>
                <a:cs typeface="Calibri"/>
              </a:rPr>
              <a:t> </a:t>
            </a:r>
            <a:r>
              <a:rPr lang="en-GB" sz="2800" spc="-10" dirty="0">
                <a:solidFill>
                  <a:srgbClr val="224464"/>
                </a:solidFill>
                <a:latin typeface="Calibri"/>
                <a:cs typeface="Calibri"/>
              </a:rPr>
              <a:t>URLs:</a:t>
            </a:r>
            <a:endParaRPr lang="en-GB" sz="2800" dirty="0">
              <a:latin typeface="Calibri"/>
              <a:cs typeface="Calibri"/>
            </a:endParaRPr>
          </a:p>
          <a:p>
            <a:r>
              <a:rPr lang="en-GB" sz="2400" b="1" dirty="0">
                <a:solidFill>
                  <a:srgbClr val="224464"/>
                </a:solidFill>
                <a:latin typeface="Consolas"/>
                <a:cs typeface="Consolas"/>
                <a:hlinkClick r:id="rId3"/>
              </a:rPr>
              <a:t>http://www.google.bg/search?&amp;q=C#</a:t>
            </a:r>
            <a:r>
              <a:rPr lang="en-GB" sz="2400" b="1" spc="-165" dirty="0">
                <a:solidFill>
                  <a:srgbClr val="224464"/>
                </a:solidFill>
                <a:latin typeface="Consolas"/>
                <a:cs typeface="Consolas"/>
              </a:rPr>
              <a:t> </a:t>
            </a:r>
            <a:r>
              <a:rPr lang="en-GB" sz="2400" b="1" dirty="0">
                <a:solidFill>
                  <a:srgbClr val="224464"/>
                </a:solidFill>
                <a:latin typeface="Consolas"/>
                <a:cs typeface="Consolas"/>
              </a:rPr>
              <a:t>.NET</a:t>
            </a:r>
            <a:r>
              <a:rPr lang="en-GB" sz="2400" b="1" spc="-160" dirty="0">
                <a:solidFill>
                  <a:srgbClr val="224464"/>
                </a:solidFill>
                <a:latin typeface="Consolas"/>
                <a:cs typeface="Consolas"/>
              </a:rPr>
              <a:t> </a:t>
            </a:r>
            <a:r>
              <a:rPr lang="en-GB" sz="2400" b="1" spc="-25" dirty="0">
                <a:solidFill>
                  <a:srgbClr val="224464"/>
                </a:solidFill>
                <a:latin typeface="Consolas"/>
                <a:cs typeface="Consolas"/>
              </a:rPr>
              <a:t>4.0</a:t>
            </a:r>
            <a:endParaRPr lang="en-GB" sz="2400" dirty="0">
              <a:latin typeface="Consolas"/>
              <a:cs typeface="Consolas"/>
            </a:endParaRPr>
          </a:p>
          <a:p>
            <a:endParaRPr lang="en-GB" sz="2800" b="1" spc="-10" dirty="0">
              <a:solidFill>
                <a:srgbClr val="224464"/>
              </a:solidFill>
              <a:latin typeface="Consolas"/>
              <a:cs typeface="Consolas"/>
              <a:hlinkClick r:id="rId4"/>
            </a:endParaRPr>
          </a:p>
          <a:p>
            <a:pPr marL="0" indent="0">
              <a:buNone/>
            </a:pPr>
            <a:endParaRPr lang="en-GB" sz="2800" b="1" spc="-10" dirty="0">
              <a:solidFill>
                <a:srgbClr val="224464"/>
              </a:solidFill>
              <a:latin typeface="Consolas"/>
              <a:cs typeface="Consolas"/>
              <a:hlinkClick r:id="rId4"/>
            </a:endParaRPr>
          </a:p>
          <a:p>
            <a:r>
              <a:rPr lang="en-GB" sz="2400" b="1" spc="-10" dirty="0">
                <a:solidFill>
                  <a:srgbClr val="224464"/>
                </a:solidFill>
                <a:latin typeface="Consolas"/>
                <a:cs typeface="Consolas"/>
                <a:hlinkClick r:id="rId4"/>
              </a:rPr>
              <a:t>http://www.google.bg/search?&amp;q=</a:t>
            </a:r>
            <a:r>
              <a:rPr lang="bg-BG" sz="2400" b="1" spc="-10" dirty="0">
                <a:solidFill>
                  <a:srgbClr val="224464"/>
                </a:solidFill>
                <a:latin typeface="Consolas"/>
                <a:cs typeface="Consolas"/>
                <a:hlinkClick r:id="rId4"/>
              </a:rPr>
              <a:t>бира</a:t>
            </a:r>
            <a:endParaRPr lang="bg-BG" sz="2400" dirty="0">
              <a:latin typeface="Consolas"/>
              <a:cs typeface="Consolas"/>
            </a:endParaRPr>
          </a:p>
          <a:p>
            <a:endParaRPr lang="en-BG" dirty="0"/>
          </a:p>
        </p:txBody>
      </p:sp>
      <p:sp>
        <p:nvSpPr>
          <p:cNvPr id="4" name="Slide Number Placeholder 3">
            <a:extLst>
              <a:ext uri="{FF2B5EF4-FFF2-40B4-BE49-F238E27FC236}">
                <a16:creationId xmlns:a16="http://schemas.microsoft.com/office/drawing/2014/main" id="{8F53A358-FD0A-AA2B-63D0-E836E21748E8}"/>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27</a:t>
            </a:fld>
            <a:endParaRPr lang="en-US" dirty="0">
              <a:solidFill>
                <a:prstClr val="white">
                  <a:tint val="75000"/>
                </a:prstClr>
              </a:solidFill>
            </a:endParaRPr>
          </a:p>
        </p:txBody>
      </p:sp>
      <p:grpSp>
        <p:nvGrpSpPr>
          <p:cNvPr id="7" name="object 21">
            <a:extLst>
              <a:ext uri="{FF2B5EF4-FFF2-40B4-BE49-F238E27FC236}">
                <a16:creationId xmlns:a16="http://schemas.microsoft.com/office/drawing/2014/main" id="{34A0DCD0-65B0-DE87-BB77-8CCAB0B61DF5}"/>
              </a:ext>
            </a:extLst>
          </p:cNvPr>
          <p:cNvGrpSpPr/>
          <p:nvPr/>
        </p:nvGrpSpPr>
        <p:grpSpPr>
          <a:xfrm>
            <a:off x="6250151" y="3385041"/>
            <a:ext cx="4289425" cy="973455"/>
            <a:chOff x="5627357" y="3878582"/>
            <a:chExt cx="4289425" cy="973455"/>
          </a:xfrm>
        </p:grpSpPr>
        <p:sp>
          <p:nvSpPr>
            <p:cNvPr id="8" name="object 22">
              <a:extLst>
                <a:ext uri="{FF2B5EF4-FFF2-40B4-BE49-F238E27FC236}">
                  <a16:creationId xmlns:a16="http://schemas.microsoft.com/office/drawing/2014/main" id="{7ABA6BEB-DD87-582D-3355-4F87AF042522}"/>
                </a:ext>
              </a:extLst>
            </p:cNvPr>
            <p:cNvSpPr/>
            <p:nvPr/>
          </p:nvSpPr>
          <p:spPr>
            <a:xfrm>
              <a:off x="5637263" y="3888488"/>
              <a:ext cx="4269740" cy="953135"/>
            </a:xfrm>
            <a:custGeom>
              <a:avLst/>
              <a:gdLst/>
              <a:ahLst/>
              <a:cxnLst/>
              <a:rect l="l" t="t" r="r" b="b"/>
              <a:pathLst>
                <a:path w="4269740" h="953135">
                  <a:moveTo>
                    <a:pt x="4124464" y="0"/>
                  </a:moveTo>
                  <a:lnTo>
                    <a:pt x="1214132" y="0"/>
                  </a:lnTo>
                  <a:lnTo>
                    <a:pt x="1168291" y="7394"/>
                  </a:lnTo>
                  <a:lnTo>
                    <a:pt x="1128478" y="27983"/>
                  </a:lnTo>
                  <a:lnTo>
                    <a:pt x="1097082" y="59379"/>
                  </a:lnTo>
                  <a:lnTo>
                    <a:pt x="1076492" y="99192"/>
                  </a:lnTo>
                  <a:lnTo>
                    <a:pt x="1069098" y="145033"/>
                  </a:lnTo>
                  <a:lnTo>
                    <a:pt x="1069098" y="507618"/>
                  </a:lnTo>
                  <a:lnTo>
                    <a:pt x="0" y="953134"/>
                  </a:lnTo>
                  <a:lnTo>
                    <a:pt x="1069098" y="725169"/>
                  </a:lnTo>
                  <a:lnTo>
                    <a:pt x="4269498" y="725169"/>
                  </a:lnTo>
                  <a:lnTo>
                    <a:pt x="4269498" y="145033"/>
                  </a:lnTo>
                  <a:lnTo>
                    <a:pt x="4262104" y="99192"/>
                  </a:lnTo>
                  <a:lnTo>
                    <a:pt x="4241515" y="59379"/>
                  </a:lnTo>
                  <a:lnTo>
                    <a:pt x="4210119" y="27983"/>
                  </a:lnTo>
                  <a:lnTo>
                    <a:pt x="4170306" y="7394"/>
                  </a:lnTo>
                  <a:lnTo>
                    <a:pt x="4124464" y="0"/>
                  </a:lnTo>
                  <a:close/>
                </a:path>
                <a:path w="4269740" h="953135">
                  <a:moveTo>
                    <a:pt x="4269498" y="725169"/>
                  </a:moveTo>
                  <a:lnTo>
                    <a:pt x="1069098" y="725169"/>
                  </a:lnTo>
                  <a:lnTo>
                    <a:pt x="1076492" y="771011"/>
                  </a:lnTo>
                  <a:lnTo>
                    <a:pt x="1097082" y="810824"/>
                  </a:lnTo>
                  <a:lnTo>
                    <a:pt x="1128478" y="842220"/>
                  </a:lnTo>
                  <a:lnTo>
                    <a:pt x="1168291" y="862809"/>
                  </a:lnTo>
                  <a:lnTo>
                    <a:pt x="1214132" y="870203"/>
                  </a:lnTo>
                  <a:lnTo>
                    <a:pt x="4124464" y="870203"/>
                  </a:lnTo>
                  <a:lnTo>
                    <a:pt x="4170306" y="862809"/>
                  </a:lnTo>
                  <a:lnTo>
                    <a:pt x="4210119" y="842220"/>
                  </a:lnTo>
                  <a:lnTo>
                    <a:pt x="4241515" y="810824"/>
                  </a:lnTo>
                  <a:lnTo>
                    <a:pt x="4262104" y="771011"/>
                  </a:lnTo>
                  <a:lnTo>
                    <a:pt x="4269498" y="725169"/>
                  </a:lnTo>
                  <a:close/>
                </a:path>
              </a:pathLst>
            </a:custGeom>
            <a:solidFill>
              <a:srgbClr val="224464">
                <a:alpha val="94900"/>
              </a:srgbClr>
            </a:solidFill>
          </p:spPr>
          <p:txBody>
            <a:bodyPr wrap="square" lIns="0" tIns="0" rIns="0" bIns="0" rtlCol="0"/>
            <a:lstStyle/>
            <a:p>
              <a:endParaRPr/>
            </a:p>
          </p:txBody>
        </p:sp>
        <p:sp>
          <p:nvSpPr>
            <p:cNvPr id="9" name="object 23">
              <a:extLst>
                <a:ext uri="{FF2B5EF4-FFF2-40B4-BE49-F238E27FC236}">
                  <a16:creationId xmlns:a16="http://schemas.microsoft.com/office/drawing/2014/main" id="{65EA1974-39E8-0E6E-20CF-5BE1B9941739}"/>
                </a:ext>
              </a:extLst>
            </p:cNvPr>
            <p:cNvSpPr/>
            <p:nvPr/>
          </p:nvSpPr>
          <p:spPr>
            <a:xfrm>
              <a:off x="5637263" y="3888488"/>
              <a:ext cx="4269740" cy="953135"/>
            </a:xfrm>
            <a:custGeom>
              <a:avLst/>
              <a:gdLst/>
              <a:ahLst/>
              <a:cxnLst/>
              <a:rect l="l" t="t" r="r" b="b"/>
              <a:pathLst>
                <a:path w="4269740" h="953135">
                  <a:moveTo>
                    <a:pt x="1069098" y="145033"/>
                  </a:moveTo>
                  <a:lnTo>
                    <a:pt x="1076492" y="99192"/>
                  </a:lnTo>
                  <a:lnTo>
                    <a:pt x="1097082" y="59379"/>
                  </a:lnTo>
                  <a:lnTo>
                    <a:pt x="1128478" y="27983"/>
                  </a:lnTo>
                  <a:lnTo>
                    <a:pt x="1168291" y="7394"/>
                  </a:lnTo>
                  <a:lnTo>
                    <a:pt x="1214132" y="0"/>
                  </a:lnTo>
                  <a:lnTo>
                    <a:pt x="1602498" y="0"/>
                  </a:lnTo>
                  <a:lnTo>
                    <a:pt x="2402598" y="0"/>
                  </a:lnTo>
                  <a:lnTo>
                    <a:pt x="4124464" y="0"/>
                  </a:lnTo>
                  <a:lnTo>
                    <a:pt x="4170306" y="7394"/>
                  </a:lnTo>
                  <a:lnTo>
                    <a:pt x="4210119" y="27983"/>
                  </a:lnTo>
                  <a:lnTo>
                    <a:pt x="4241515" y="59379"/>
                  </a:lnTo>
                  <a:lnTo>
                    <a:pt x="4262104" y="99192"/>
                  </a:lnTo>
                  <a:lnTo>
                    <a:pt x="4269498" y="145033"/>
                  </a:lnTo>
                  <a:lnTo>
                    <a:pt x="4269498" y="507618"/>
                  </a:lnTo>
                  <a:lnTo>
                    <a:pt x="4269498" y="725169"/>
                  </a:lnTo>
                  <a:lnTo>
                    <a:pt x="4262104" y="771011"/>
                  </a:lnTo>
                  <a:lnTo>
                    <a:pt x="4241515" y="810824"/>
                  </a:lnTo>
                  <a:lnTo>
                    <a:pt x="4210119" y="842220"/>
                  </a:lnTo>
                  <a:lnTo>
                    <a:pt x="4170306" y="862809"/>
                  </a:lnTo>
                  <a:lnTo>
                    <a:pt x="4124464" y="870203"/>
                  </a:lnTo>
                  <a:lnTo>
                    <a:pt x="2402598" y="870203"/>
                  </a:lnTo>
                  <a:lnTo>
                    <a:pt x="1602498" y="870203"/>
                  </a:lnTo>
                  <a:lnTo>
                    <a:pt x="1214132" y="870203"/>
                  </a:lnTo>
                  <a:lnTo>
                    <a:pt x="1168291" y="862809"/>
                  </a:lnTo>
                  <a:lnTo>
                    <a:pt x="1128478" y="842220"/>
                  </a:lnTo>
                  <a:lnTo>
                    <a:pt x="1097082" y="810824"/>
                  </a:lnTo>
                  <a:lnTo>
                    <a:pt x="1076492" y="771011"/>
                  </a:lnTo>
                  <a:lnTo>
                    <a:pt x="1069098" y="725169"/>
                  </a:lnTo>
                  <a:lnTo>
                    <a:pt x="0" y="953134"/>
                  </a:lnTo>
                  <a:lnTo>
                    <a:pt x="1069098" y="507618"/>
                  </a:lnTo>
                  <a:lnTo>
                    <a:pt x="1069098" y="145033"/>
                  </a:lnTo>
                  <a:close/>
                </a:path>
              </a:pathLst>
            </a:custGeom>
            <a:ln w="19812">
              <a:solidFill>
                <a:srgbClr val="224464"/>
              </a:solidFill>
            </a:ln>
          </p:spPr>
          <p:txBody>
            <a:bodyPr wrap="square" lIns="0" tIns="0" rIns="0" bIns="0" rtlCol="0"/>
            <a:lstStyle/>
            <a:p>
              <a:endParaRPr/>
            </a:p>
          </p:txBody>
        </p:sp>
      </p:grpSp>
      <p:sp>
        <p:nvSpPr>
          <p:cNvPr id="14" name="TextBox 13">
            <a:extLst>
              <a:ext uri="{FF2B5EF4-FFF2-40B4-BE49-F238E27FC236}">
                <a16:creationId xmlns:a16="http://schemas.microsoft.com/office/drawing/2014/main" id="{D2FD6FDE-40E2-CB00-0013-7B5E4904FB26}"/>
              </a:ext>
            </a:extLst>
          </p:cNvPr>
          <p:cNvSpPr txBox="1"/>
          <p:nvPr/>
        </p:nvSpPr>
        <p:spPr>
          <a:xfrm>
            <a:off x="5561097" y="3498674"/>
            <a:ext cx="6094520" cy="659155"/>
          </a:xfrm>
          <a:prstGeom prst="rect">
            <a:avLst/>
          </a:prstGeom>
          <a:noFill/>
        </p:spPr>
        <p:txBody>
          <a:bodyPr wrap="square">
            <a:spAutoFit/>
          </a:bodyPr>
          <a:lstStyle/>
          <a:p>
            <a:pPr marL="1270" algn="ctr">
              <a:lnSpc>
                <a:spcPct val="100000"/>
              </a:lnSpc>
              <a:spcBef>
                <a:spcPts val="100"/>
              </a:spcBef>
            </a:pPr>
            <a:r>
              <a:rPr lang="en-GB" sz="1800" b="1" dirty="0">
                <a:solidFill>
                  <a:srgbClr val="FFFFFF"/>
                </a:solidFill>
                <a:latin typeface="Calibri"/>
                <a:cs typeface="Calibri"/>
              </a:rPr>
              <a:t>Should</a:t>
            </a:r>
            <a:r>
              <a:rPr lang="en-GB" sz="1800" b="1" spc="-30" dirty="0">
                <a:solidFill>
                  <a:srgbClr val="FFFFFF"/>
                </a:solidFill>
                <a:latin typeface="Calibri"/>
                <a:cs typeface="Calibri"/>
              </a:rPr>
              <a:t> </a:t>
            </a:r>
            <a:r>
              <a:rPr lang="en-GB" sz="1800" b="1" spc="-25" dirty="0">
                <a:solidFill>
                  <a:srgbClr val="FFFFFF"/>
                </a:solidFill>
                <a:latin typeface="Calibri"/>
                <a:cs typeface="Calibri"/>
              </a:rPr>
              <a:t>be:</a:t>
            </a:r>
            <a:endParaRPr lang="en-GB" sz="1800" dirty="0">
              <a:latin typeface="Calibri"/>
              <a:cs typeface="Calibri"/>
            </a:endParaRPr>
          </a:p>
          <a:p>
            <a:pPr algn="ctr">
              <a:lnSpc>
                <a:spcPct val="100000"/>
              </a:lnSpc>
              <a:spcBef>
                <a:spcPts val="120"/>
              </a:spcBef>
            </a:pPr>
            <a:r>
              <a:rPr lang="en-GB" sz="1800" b="1" spc="-10" dirty="0">
                <a:solidFill>
                  <a:srgbClr val="FF9F00"/>
                </a:solidFill>
                <a:latin typeface="Consolas"/>
                <a:cs typeface="Consolas"/>
              </a:rPr>
              <a:t>?q=C%23+.NET+4.0</a:t>
            </a:r>
            <a:endParaRPr lang="en-GB" sz="1800" dirty="0">
              <a:latin typeface="Consolas"/>
              <a:cs typeface="Consolas"/>
            </a:endParaRPr>
          </a:p>
        </p:txBody>
      </p:sp>
      <p:grpSp>
        <p:nvGrpSpPr>
          <p:cNvPr id="15" name="object 25">
            <a:extLst>
              <a:ext uri="{FF2B5EF4-FFF2-40B4-BE49-F238E27FC236}">
                <a16:creationId xmlns:a16="http://schemas.microsoft.com/office/drawing/2014/main" id="{FB5D36CE-46A9-234D-6346-84EC8675DDBC}"/>
              </a:ext>
            </a:extLst>
          </p:cNvPr>
          <p:cNvGrpSpPr/>
          <p:nvPr/>
        </p:nvGrpSpPr>
        <p:grpSpPr>
          <a:xfrm>
            <a:off x="7055697" y="4638835"/>
            <a:ext cx="4019550" cy="1085215"/>
            <a:chOff x="6887971" y="5463542"/>
            <a:chExt cx="4019550" cy="1085215"/>
          </a:xfrm>
        </p:grpSpPr>
        <p:sp>
          <p:nvSpPr>
            <p:cNvPr id="16" name="object 26">
              <a:extLst>
                <a:ext uri="{FF2B5EF4-FFF2-40B4-BE49-F238E27FC236}">
                  <a16:creationId xmlns:a16="http://schemas.microsoft.com/office/drawing/2014/main" id="{6C8635D8-2A63-CAA2-B50F-7E6AB8039AEE}"/>
                </a:ext>
              </a:extLst>
            </p:cNvPr>
            <p:cNvSpPr/>
            <p:nvPr/>
          </p:nvSpPr>
          <p:spPr>
            <a:xfrm>
              <a:off x="6897877" y="5473448"/>
              <a:ext cx="3999865" cy="1065530"/>
            </a:xfrm>
            <a:custGeom>
              <a:avLst/>
              <a:gdLst/>
              <a:ahLst/>
              <a:cxnLst/>
              <a:rect l="l" t="t" r="r" b="b"/>
              <a:pathLst>
                <a:path w="3999865" h="1065529">
                  <a:moveTo>
                    <a:pt x="3999484" y="443865"/>
                  </a:moveTo>
                  <a:lnTo>
                    <a:pt x="520192" y="443865"/>
                  </a:lnTo>
                  <a:lnTo>
                    <a:pt x="520192" y="887730"/>
                  </a:lnTo>
                  <a:lnTo>
                    <a:pt x="526534" y="934929"/>
                  </a:lnTo>
                  <a:lnTo>
                    <a:pt x="544432" y="977341"/>
                  </a:lnTo>
                  <a:lnTo>
                    <a:pt x="572193" y="1013274"/>
                  </a:lnTo>
                  <a:lnTo>
                    <a:pt x="608126" y="1041035"/>
                  </a:lnTo>
                  <a:lnTo>
                    <a:pt x="650538" y="1058933"/>
                  </a:lnTo>
                  <a:lnTo>
                    <a:pt x="697738" y="1065276"/>
                  </a:lnTo>
                  <a:lnTo>
                    <a:pt x="3821938" y="1065276"/>
                  </a:lnTo>
                  <a:lnTo>
                    <a:pt x="3869137" y="1058933"/>
                  </a:lnTo>
                  <a:lnTo>
                    <a:pt x="3911549" y="1041035"/>
                  </a:lnTo>
                  <a:lnTo>
                    <a:pt x="3947482" y="1013274"/>
                  </a:lnTo>
                  <a:lnTo>
                    <a:pt x="3975243" y="977341"/>
                  </a:lnTo>
                  <a:lnTo>
                    <a:pt x="3993141" y="934929"/>
                  </a:lnTo>
                  <a:lnTo>
                    <a:pt x="3999484" y="887730"/>
                  </a:lnTo>
                  <a:lnTo>
                    <a:pt x="3999484" y="443865"/>
                  </a:lnTo>
                  <a:close/>
                </a:path>
                <a:path w="3999865" h="1065529">
                  <a:moveTo>
                    <a:pt x="3821938" y="0"/>
                  </a:moveTo>
                  <a:lnTo>
                    <a:pt x="697738" y="0"/>
                  </a:lnTo>
                  <a:lnTo>
                    <a:pt x="650538" y="6342"/>
                  </a:lnTo>
                  <a:lnTo>
                    <a:pt x="608126" y="24240"/>
                  </a:lnTo>
                  <a:lnTo>
                    <a:pt x="572193" y="52001"/>
                  </a:lnTo>
                  <a:lnTo>
                    <a:pt x="544432" y="87934"/>
                  </a:lnTo>
                  <a:lnTo>
                    <a:pt x="526534" y="130346"/>
                  </a:lnTo>
                  <a:lnTo>
                    <a:pt x="520192" y="177546"/>
                  </a:lnTo>
                  <a:lnTo>
                    <a:pt x="0" y="474345"/>
                  </a:lnTo>
                  <a:lnTo>
                    <a:pt x="520192" y="443865"/>
                  </a:lnTo>
                  <a:lnTo>
                    <a:pt x="3999484" y="443865"/>
                  </a:lnTo>
                  <a:lnTo>
                    <a:pt x="3999484" y="177546"/>
                  </a:lnTo>
                  <a:lnTo>
                    <a:pt x="3993141" y="130346"/>
                  </a:lnTo>
                  <a:lnTo>
                    <a:pt x="3975243" y="87934"/>
                  </a:lnTo>
                  <a:lnTo>
                    <a:pt x="3947482" y="52001"/>
                  </a:lnTo>
                  <a:lnTo>
                    <a:pt x="3911549" y="24240"/>
                  </a:lnTo>
                  <a:lnTo>
                    <a:pt x="3869137" y="6342"/>
                  </a:lnTo>
                  <a:lnTo>
                    <a:pt x="3821938" y="0"/>
                  </a:lnTo>
                  <a:close/>
                </a:path>
              </a:pathLst>
            </a:custGeom>
            <a:solidFill>
              <a:srgbClr val="224464">
                <a:alpha val="94900"/>
              </a:srgbClr>
            </a:solidFill>
          </p:spPr>
          <p:txBody>
            <a:bodyPr wrap="square" lIns="0" tIns="0" rIns="0" bIns="0" rtlCol="0"/>
            <a:lstStyle/>
            <a:p>
              <a:endParaRPr/>
            </a:p>
          </p:txBody>
        </p:sp>
        <p:sp>
          <p:nvSpPr>
            <p:cNvPr id="17" name="object 27">
              <a:extLst>
                <a:ext uri="{FF2B5EF4-FFF2-40B4-BE49-F238E27FC236}">
                  <a16:creationId xmlns:a16="http://schemas.microsoft.com/office/drawing/2014/main" id="{DA510C3F-F748-24AD-1489-CE13DA5749F0}"/>
                </a:ext>
              </a:extLst>
            </p:cNvPr>
            <p:cNvSpPr/>
            <p:nvPr/>
          </p:nvSpPr>
          <p:spPr>
            <a:xfrm>
              <a:off x="6897877" y="5473448"/>
              <a:ext cx="3999865" cy="1065530"/>
            </a:xfrm>
            <a:custGeom>
              <a:avLst/>
              <a:gdLst/>
              <a:ahLst/>
              <a:cxnLst/>
              <a:rect l="l" t="t" r="r" b="b"/>
              <a:pathLst>
                <a:path w="3999865" h="1065529">
                  <a:moveTo>
                    <a:pt x="520192" y="177546"/>
                  </a:moveTo>
                  <a:lnTo>
                    <a:pt x="526534" y="130346"/>
                  </a:lnTo>
                  <a:lnTo>
                    <a:pt x="544432" y="87934"/>
                  </a:lnTo>
                  <a:lnTo>
                    <a:pt x="572193" y="52001"/>
                  </a:lnTo>
                  <a:lnTo>
                    <a:pt x="608126" y="24240"/>
                  </a:lnTo>
                  <a:lnTo>
                    <a:pt x="650538" y="6342"/>
                  </a:lnTo>
                  <a:lnTo>
                    <a:pt x="697738" y="0"/>
                  </a:lnTo>
                  <a:lnTo>
                    <a:pt x="1100074" y="0"/>
                  </a:lnTo>
                  <a:lnTo>
                    <a:pt x="1969897" y="0"/>
                  </a:lnTo>
                  <a:lnTo>
                    <a:pt x="3821938" y="0"/>
                  </a:lnTo>
                  <a:lnTo>
                    <a:pt x="3869137" y="6342"/>
                  </a:lnTo>
                  <a:lnTo>
                    <a:pt x="3911549" y="24240"/>
                  </a:lnTo>
                  <a:lnTo>
                    <a:pt x="3947482" y="52001"/>
                  </a:lnTo>
                  <a:lnTo>
                    <a:pt x="3975243" y="87934"/>
                  </a:lnTo>
                  <a:lnTo>
                    <a:pt x="3993141" y="130346"/>
                  </a:lnTo>
                  <a:lnTo>
                    <a:pt x="3999484" y="177546"/>
                  </a:lnTo>
                  <a:lnTo>
                    <a:pt x="3999484" y="443865"/>
                  </a:lnTo>
                  <a:lnTo>
                    <a:pt x="3999484" y="887730"/>
                  </a:lnTo>
                  <a:lnTo>
                    <a:pt x="3993141" y="934929"/>
                  </a:lnTo>
                  <a:lnTo>
                    <a:pt x="3975243" y="977341"/>
                  </a:lnTo>
                  <a:lnTo>
                    <a:pt x="3947482" y="1013274"/>
                  </a:lnTo>
                  <a:lnTo>
                    <a:pt x="3911549" y="1041035"/>
                  </a:lnTo>
                  <a:lnTo>
                    <a:pt x="3869137" y="1058933"/>
                  </a:lnTo>
                  <a:lnTo>
                    <a:pt x="3821938" y="1065276"/>
                  </a:lnTo>
                  <a:lnTo>
                    <a:pt x="1969897" y="1065276"/>
                  </a:lnTo>
                  <a:lnTo>
                    <a:pt x="1100074" y="1065276"/>
                  </a:lnTo>
                  <a:lnTo>
                    <a:pt x="697738" y="1065276"/>
                  </a:lnTo>
                  <a:lnTo>
                    <a:pt x="650538" y="1058933"/>
                  </a:lnTo>
                  <a:lnTo>
                    <a:pt x="608126" y="1041035"/>
                  </a:lnTo>
                  <a:lnTo>
                    <a:pt x="572193" y="1013274"/>
                  </a:lnTo>
                  <a:lnTo>
                    <a:pt x="544432" y="977341"/>
                  </a:lnTo>
                  <a:lnTo>
                    <a:pt x="526534" y="934929"/>
                  </a:lnTo>
                  <a:lnTo>
                    <a:pt x="520192" y="887730"/>
                  </a:lnTo>
                  <a:lnTo>
                    <a:pt x="520192" y="443865"/>
                  </a:lnTo>
                  <a:lnTo>
                    <a:pt x="0" y="474345"/>
                  </a:lnTo>
                  <a:lnTo>
                    <a:pt x="520192" y="177546"/>
                  </a:lnTo>
                  <a:close/>
                </a:path>
              </a:pathLst>
            </a:custGeom>
            <a:ln w="19812">
              <a:solidFill>
                <a:srgbClr val="224464"/>
              </a:solidFill>
            </a:ln>
          </p:spPr>
          <p:txBody>
            <a:bodyPr wrap="square" lIns="0" tIns="0" rIns="0" bIns="0" rtlCol="0"/>
            <a:lstStyle/>
            <a:p>
              <a:endParaRPr/>
            </a:p>
          </p:txBody>
        </p:sp>
      </p:grpSp>
      <p:sp>
        <p:nvSpPr>
          <p:cNvPr id="19" name="TextBox 18">
            <a:extLst>
              <a:ext uri="{FF2B5EF4-FFF2-40B4-BE49-F238E27FC236}">
                <a16:creationId xmlns:a16="http://schemas.microsoft.com/office/drawing/2014/main" id="{C4893EFE-EE9E-CDB7-7347-3EF255ED695A}"/>
              </a:ext>
            </a:extLst>
          </p:cNvPr>
          <p:cNvSpPr txBox="1"/>
          <p:nvPr/>
        </p:nvSpPr>
        <p:spPr>
          <a:xfrm>
            <a:off x="7923212" y="4876707"/>
            <a:ext cx="6094520" cy="659155"/>
          </a:xfrm>
          <a:prstGeom prst="rect">
            <a:avLst/>
          </a:prstGeom>
          <a:noFill/>
        </p:spPr>
        <p:txBody>
          <a:bodyPr wrap="square">
            <a:spAutoFit/>
          </a:bodyPr>
          <a:lstStyle/>
          <a:p>
            <a:pPr marL="67310">
              <a:lnSpc>
                <a:spcPct val="100000"/>
              </a:lnSpc>
              <a:spcBef>
                <a:spcPts val="100"/>
              </a:spcBef>
            </a:pPr>
            <a:r>
              <a:rPr lang="en-GB" sz="1800" b="1" dirty="0">
                <a:solidFill>
                  <a:srgbClr val="FFFFFF"/>
                </a:solidFill>
                <a:latin typeface="Calibri"/>
                <a:cs typeface="Calibri"/>
              </a:rPr>
              <a:t>Should</a:t>
            </a:r>
            <a:r>
              <a:rPr lang="en-GB" sz="1800" b="1" spc="-40" dirty="0">
                <a:solidFill>
                  <a:srgbClr val="FFFFFF"/>
                </a:solidFill>
                <a:latin typeface="Calibri"/>
                <a:cs typeface="Calibri"/>
              </a:rPr>
              <a:t> </a:t>
            </a:r>
            <a:r>
              <a:rPr lang="en-GB" sz="1800" b="1" dirty="0">
                <a:solidFill>
                  <a:srgbClr val="FFFFFF"/>
                </a:solidFill>
                <a:latin typeface="Calibri"/>
                <a:cs typeface="Calibri"/>
              </a:rPr>
              <a:t>be:</a:t>
            </a:r>
            <a:r>
              <a:rPr lang="en-GB" sz="1800" b="1" spc="-35" dirty="0">
                <a:solidFill>
                  <a:srgbClr val="FFFFFF"/>
                </a:solidFill>
                <a:latin typeface="Calibri"/>
                <a:cs typeface="Calibri"/>
              </a:rPr>
              <a:t> </a:t>
            </a:r>
            <a:r>
              <a:rPr lang="en-GB" sz="1800" b="1" spc="-10" dirty="0">
                <a:solidFill>
                  <a:srgbClr val="FF9F00"/>
                </a:solidFill>
                <a:latin typeface="Consolas"/>
                <a:cs typeface="Consolas"/>
              </a:rPr>
              <a:t>?q=%D0%B1</a:t>
            </a:r>
            <a:endParaRPr lang="en-GB" sz="1800" dirty="0">
              <a:latin typeface="Consolas"/>
              <a:cs typeface="Consolas"/>
            </a:endParaRPr>
          </a:p>
          <a:p>
            <a:pPr marL="12700">
              <a:lnSpc>
                <a:spcPct val="100000"/>
              </a:lnSpc>
              <a:spcBef>
                <a:spcPts val="120"/>
              </a:spcBef>
            </a:pPr>
            <a:r>
              <a:rPr lang="en-GB" sz="1800" b="1" spc="-10" dirty="0">
                <a:solidFill>
                  <a:srgbClr val="FF9F00"/>
                </a:solidFill>
                <a:latin typeface="Consolas"/>
                <a:cs typeface="Consolas"/>
              </a:rPr>
              <a:t>%D0%B8%D1%80%D0%B0</a:t>
            </a:r>
            <a:endParaRPr lang="en-GB" sz="1800" dirty="0">
              <a:latin typeface="Consolas"/>
              <a:cs typeface="Consolas"/>
            </a:endParaRPr>
          </a:p>
        </p:txBody>
      </p:sp>
    </p:spTree>
    <p:extLst>
      <p:ext uri="{BB962C8B-B14F-4D97-AF65-F5344CB8AC3E}">
        <p14:creationId xmlns:p14="http://schemas.microsoft.com/office/powerpoint/2010/main" val="3758555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57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DCEF60B-EF3F-4A5E-BDC6-A2D840B90F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5777" cy="6858000"/>
            <a:chOff x="651279" y="598259"/>
            <a:chExt cx="10889442" cy="5680742"/>
          </a:xfrm>
        </p:grpSpPr>
        <p:sp>
          <p:nvSpPr>
            <p:cNvPr id="15" name="Color">
              <a:extLst>
                <a:ext uri="{FF2B5EF4-FFF2-40B4-BE49-F238E27FC236}">
                  <a16:creationId xmlns:a16="http://schemas.microsoft.com/office/drawing/2014/main" id="{99CE9C4B-76CC-43D8-BCEF-0CE380886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C2324D64-DFBA-4803-8BE2-87DDFA57A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Color">
            <a:extLst>
              <a:ext uri="{FF2B5EF4-FFF2-40B4-BE49-F238E27FC236}">
                <a16:creationId xmlns:a16="http://schemas.microsoft.com/office/drawing/2014/main" id="{BF9E7B5D-88C3-4C36-A22E-93AA384BA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33" y="598259"/>
            <a:ext cx="10886607" cy="5680742"/>
          </a:xfrm>
          <a:prstGeom prst="rect">
            <a:avLst/>
          </a:prstGeom>
          <a:solidFill>
            <a:srgbClr val="F3A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33424F7-4B3A-05DA-77C0-67C5D6D9EB4C}"/>
              </a:ext>
            </a:extLst>
          </p:cNvPr>
          <p:cNvPicPr>
            <a:picLocks noChangeAspect="1"/>
          </p:cNvPicPr>
          <p:nvPr/>
        </p:nvPicPr>
        <p:blipFill>
          <a:blip r:embed="rId2"/>
          <a:stretch>
            <a:fillRect/>
          </a:stretch>
        </p:blipFill>
        <p:spPr>
          <a:xfrm>
            <a:off x="4891777" y="1943516"/>
            <a:ext cx="6046783" cy="3008273"/>
          </a:xfrm>
          <a:prstGeom prst="rect">
            <a:avLst/>
          </a:prstGeom>
        </p:spPr>
      </p:pic>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3" y="0"/>
            <a:ext cx="12185773"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41031D8-50D1-FF48-DCE8-B50E6E09285E}"/>
              </a:ext>
            </a:extLst>
          </p:cNvPr>
          <p:cNvSpPr>
            <a:spLocks noGrp="1"/>
          </p:cNvSpPr>
          <p:nvPr>
            <p:ph type="title"/>
          </p:nvPr>
        </p:nvSpPr>
        <p:spPr>
          <a:xfrm>
            <a:off x="786180" y="756745"/>
            <a:ext cx="3778005" cy="3103374"/>
          </a:xfrm>
        </p:spPr>
        <p:txBody>
          <a:bodyPr anchor="b">
            <a:normAutofit/>
          </a:bodyPr>
          <a:lstStyle/>
          <a:p>
            <a:r>
              <a:rPr lang="en-GB" sz="4800" b="1" dirty="0">
                <a:solidFill>
                  <a:schemeClr val="tx2"/>
                </a:solidFill>
                <a:latin typeface="Calibri"/>
                <a:cs typeface="Calibri"/>
              </a:rPr>
              <a:t>HTTP</a:t>
            </a:r>
            <a:r>
              <a:rPr lang="en-GB" sz="4800" b="1" spc="-75" dirty="0">
                <a:solidFill>
                  <a:schemeClr val="tx2"/>
                </a:solidFill>
                <a:latin typeface="Calibri"/>
                <a:cs typeface="Calibri"/>
              </a:rPr>
              <a:t> </a:t>
            </a:r>
            <a:r>
              <a:rPr lang="en-GB" sz="4800" b="1" spc="-10" dirty="0">
                <a:solidFill>
                  <a:schemeClr val="tx2"/>
                </a:solidFill>
                <a:latin typeface="Calibri"/>
                <a:cs typeface="Calibri"/>
              </a:rPr>
              <a:t>Request</a:t>
            </a:r>
            <a:br>
              <a:rPr lang="en-GB" sz="4800" dirty="0">
                <a:solidFill>
                  <a:schemeClr val="tx2"/>
                </a:solidFill>
                <a:latin typeface="Calibri"/>
                <a:cs typeface="Calibri"/>
              </a:rPr>
            </a:br>
            <a:endParaRPr lang="en-BG" sz="4800" dirty="0">
              <a:solidFill>
                <a:schemeClr val="tx2"/>
              </a:solidFill>
            </a:endParaRPr>
          </a:p>
        </p:txBody>
      </p:sp>
      <p:sp>
        <p:nvSpPr>
          <p:cNvPr id="3" name="Content Placeholder 2">
            <a:extLst>
              <a:ext uri="{FF2B5EF4-FFF2-40B4-BE49-F238E27FC236}">
                <a16:creationId xmlns:a16="http://schemas.microsoft.com/office/drawing/2014/main" id="{0B4649F9-8BF9-A2FB-2CFF-C654C93111F3}"/>
              </a:ext>
            </a:extLst>
          </p:cNvPr>
          <p:cNvSpPr>
            <a:spLocks noGrp="1"/>
          </p:cNvSpPr>
          <p:nvPr>
            <p:ph idx="1"/>
          </p:nvPr>
        </p:nvSpPr>
        <p:spPr>
          <a:xfrm>
            <a:off x="786179" y="3813621"/>
            <a:ext cx="3778004" cy="2367723"/>
          </a:xfrm>
        </p:spPr>
        <p:txBody>
          <a:bodyPr anchor="t">
            <a:normAutofit/>
          </a:bodyPr>
          <a:lstStyle/>
          <a:p>
            <a:pPr>
              <a:spcBef>
                <a:spcPts val="1405"/>
              </a:spcBef>
            </a:pPr>
            <a:r>
              <a:rPr lang="en-GB" sz="1800" dirty="0">
                <a:solidFill>
                  <a:schemeClr val="tx2"/>
                </a:solidFill>
                <a:latin typeface="Calibri"/>
                <a:cs typeface="Calibri"/>
              </a:rPr>
              <a:t>What</a:t>
            </a:r>
            <a:r>
              <a:rPr lang="en-GB" sz="1800" spc="-40" dirty="0">
                <a:solidFill>
                  <a:schemeClr val="tx2"/>
                </a:solidFill>
                <a:latin typeface="Calibri"/>
                <a:cs typeface="Calibri"/>
              </a:rPr>
              <a:t> </a:t>
            </a:r>
            <a:r>
              <a:rPr lang="en-GB" sz="1800" dirty="0">
                <a:solidFill>
                  <a:schemeClr val="tx2"/>
                </a:solidFill>
                <a:latin typeface="Calibri"/>
                <a:cs typeface="Calibri"/>
              </a:rPr>
              <a:t>is</a:t>
            </a:r>
            <a:r>
              <a:rPr lang="en-GB" sz="1800" spc="-45" dirty="0">
                <a:solidFill>
                  <a:schemeClr val="tx2"/>
                </a:solidFill>
                <a:latin typeface="Calibri"/>
                <a:cs typeface="Calibri"/>
              </a:rPr>
              <a:t> </a:t>
            </a:r>
            <a:r>
              <a:rPr lang="en-GB" sz="1800" dirty="0">
                <a:solidFill>
                  <a:schemeClr val="tx2"/>
                </a:solidFill>
                <a:latin typeface="Calibri"/>
                <a:cs typeface="Calibri"/>
              </a:rPr>
              <a:t>a</a:t>
            </a:r>
            <a:r>
              <a:rPr lang="en-GB" sz="1800" spc="-45" dirty="0">
                <a:solidFill>
                  <a:schemeClr val="tx2"/>
                </a:solidFill>
                <a:latin typeface="Calibri"/>
                <a:cs typeface="Calibri"/>
              </a:rPr>
              <a:t> </a:t>
            </a:r>
            <a:r>
              <a:rPr lang="en-GB" sz="1800" dirty="0">
                <a:solidFill>
                  <a:schemeClr val="tx2"/>
                </a:solidFill>
                <a:latin typeface="Calibri"/>
                <a:cs typeface="Calibri"/>
              </a:rPr>
              <a:t>HTTP</a:t>
            </a:r>
            <a:r>
              <a:rPr lang="en-GB" sz="1800" spc="-35" dirty="0">
                <a:solidFill>
                  <a:schemeClr val="tx2"/>
                </a:solidFill>
                <a:latin typeface="Calibri"/>
                <a:cs typeface="Calibri"/>
              </a:rPr>
              <a:t> </a:t>
            </a:r>
            <a:r>
              <a:rPr lang="en-GB" sz="1800" spc="-10" dirty="0">
                <a:solidFill>
                  <a:schemeClr val="tx2"/>
                </a:solidFill>
                <a:latin typeface="Calibri"/>
                <a:cs typeface="Calibri"/>
              </a:rPr>
              <a:t>Request?</a:t>
            </a:r>
            <a:endParaRPr lang="en-GB" sz="1800" dirty="0">
              <a:solidFill>
                <a:schemeClr val="tx2"/>
              </a:solidFill>
              <a:latin typeface="Calibri"/>
              <a:cs typeface="Calibri"/>
            </a:endParaRPr>
          </a:p>
        </p:txBody>
      </p:sp>
      <p:sp>
        <p:nvSpPr>
          <p:cNvPr id="4" name="Slide Number Placeholder 3">
            <a:extLst>
              <a:ext uri="{FF2B5EF4-FFF2-40B4-BE49-F238E27FC236}">
                <a16:creationId xmlns:a16="http://schemas.microsoft.com/office/drawing/2014/main" id="{108BBE43-69E1-8B99-6B29-486DEA001C6F}"/>
              </a:ext>
            </a:extLst>
          </p:cNvPr>
          <p:cNvSpPr>
            <a:spLocks noGrp="1"/>
          </p:cNvSpPr>
          <p:nvPr>
            <p:ph type="sldNum" sz="quarter" idx="12"/>
          </p:nvPr>
        </p:nvSpPr>
        <p:spPr>
          <a:xfrm>
            <a:off x="11545864" y="6217920"/>
            <a:ext cx="639913" cy="640080"/>
          </a:xfrm>
        </p:spPr>
        <p:txBody>
          <a:bodyPr>
            <a:normAutofit/>
          </a:bodyPr>
          <a:lstStyle/>
          <a:p>
            <a:pPr algn="ctr">
              <a:spcAft>
                <a:spcPts val="600"/>
              </a:spcAft>
            </a:pPr>
            <a:fld id="{C014DD1E-5D91-48A3-AD6D-45FBA980D106}" type="slidenum">
              <a:rPr lang="en-US" sz="1600">
                <a:solidFill>
                  <a:schemeClr val="bg1"/>
                </a:solidFill>
              </a:rPr>
              <a:pPr algn="ctr">
                <a:spcAft>
                  <a:spcPts val="600"/>
                </a:spcAft>
              </a:pPr>
              <a:t>28</a:t>
            </a:fld>
            <a:endParaRPr lang="en-US" sz="1600">
              <a:solidFill>
                <a:schemeClr val="bg1"/>
              </a:solidFill>
            </a:endParaRPr>
          </a:p>
        </p:txBody>
      </p:sp>
    </p:spTree>
    <p:extLst>
      <p:ext uri="{BB962C8B-B14F-4D97-AF65-F5344CB8AC3E}">
        <p14:creationId xmlns:p14="http://schemas.microsoft.com/office/powerpoint/2010/main" val="2906754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8B61-B3F0-0E17-C770-C05EA4E64B44}"/>
              </a:ext>
            </a:extLst>
          </p:cNvPr>
          <p:cNvSpPr>
            <a:spLocks noGrp="1"/>
          </p:cNvSpPr>
          <p:nvPr>
            <p:ph type="title"/>
          </p:nvPr>
        </p:nvSpPr>
        <p:spPr>
          <a:xfrm>
            <a:off x="455612" y="365127"/>
            <a:ext cx="10895232" cy="625474"/>
          </a:xfrm>
        </p:spPr>
        <p:txBody>
          <a:bodyPr>
            <a:normAutofit fontScale="90000"/>
          </a:bodyPr>
          <a:lstStyle/>
          <a:p>
            <a:r>
              <a:rPr lang="en-GB" dirty="0">
                <a:solidFill>
                  <a:schemeClr val="tx1">
                    <a:lumMod val="85000"/>
                    <a:lumOff val="15000"/>
                  </a:schemeClr>
                </a:solidFill>
              </a:rPr>
              <a:t>HTTP</a:t>
            </a:r>
            <a:r>
              <a:rPr lang="en-GB" spc="-95" dirty="0">
                <a:solidFill>
                  <a:schemeClr val="tx1">
                    <a:lumMod val="85000"/>
                    <a:lumOff val="15000"/>
                  </a:schemeClr>
                </a:solidFill>
              </a:rPr>
              <a:t> </a:t>
            </a:r>
            <a:r>
              <a:rPr lang="en-GB" spc="-10" dirty="0">
                <a:solidFill>
                  <a:schemeClr val="tx1">
                    <a:lumMod val="85000"/>
                    <a:lumOff val="15000"/>
                  </a:schemeClr>
                </a:solidFill>
              </a:rPr>
              <a:t>Request</a:t>
            </a:r>
            <a:r>
              <a:rPr lang="en-GB" spc="-85" dirty="0">
                <a:solidFill>
                  <a:schemeClr val="tx1">
                    <a:lumMod val="85000"/>
                    <a:lumOff val="15000"/>
                  </a:schemeClr>
                </a:solidFill>
              </a:rPr>
              <a:t> </a:t>
            </a:r>
            <a:r>
              <a:rPr lang="en-GB" spc="-10" dirty="0">
                <a:solidFill>
                  <a:schemeClr val="tx1">
                    <a:lumMod val="85000"/>
                    <a:lumOff val="15000"/>
                  </a:schemeClr>
                </a:solidFill>
              </a:rPr>
              <a:t>Message</a:t>
            </a:r>
            <a:endParaRPr lang="en-BG"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CB756D66-3B20-B565-1607-6BEB09B7DC06}"/>
              </a:ext>
            </a:extLst>
          </p:cNvPr>
          <p:cNvSpPr>
            <a:spLocks noGrp="1"/>
          </p:cNvSpPr>
          <p:nvPr>
            <p:ph idx="1"/>
          </p:nvPr>
        </p:nvSpPr>
        <p:spPr>
          <a:xfrm>
            <a:off x="455612" y="1295400"/>
            <a:ext cx="10895231" cy="4800601"/>
          </a:xfrm>
        </p:spPr>
        <p:txBody>
          <a:bodyPr>
            <a:normAutofit fontScale="25000" lnSpcReduction="20000"/>
          </a:bodyPr>
          <a:lstStyle/>
          <a:p>
            <a:r>
              <a:rPr lang="en-GB" sz="9600" dirty="0">
                <a:solidFill>
                  <a:schemeClr val="tx1">
                    <a:lumMod val="85000"/>
                    <a:lumOff val="15000"/>
                  </a:schemeClr>
                </a:solidFill>
                <a:latin typeface="Calibri"/>
                <a:cs typeface="Calibri"/>
              </a:rPr>
              <a:t>Request</a:t>
            </a:r>
            <a:r>
              <a:rPr lang="en-GB" sz="9600" spc="-8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message</a:t>
            </a:r>
            <a:r>
              <a:rPr lang="en-GB" sz="9600" spc="-8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sent</a:t>
            </a:r>
            <a:r>
              <a:rPr lang="en-GB" sz="9600" spc="-8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by</a:t>
            </a:r>
            <a:r>
              <a:rPr lang="en-GB" sz="9600" spc="-8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a</a:t>
            </a:r>
            <a:r>
              <a:rPr lang="en-GB" sz="9600" spc="-80"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client</a:t>
            </a:r>
            <a:r>
              <a:rPr lang="en-GB" sz="9600" spc="-80"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consists</a:t>
            </a:r>
            <a:r>
              <a:rPr lang="en-GB" sz="9600" spc="-80" dirty="0">
                <a:solidFill>
                  <a:schemeClr val="tx1">
                    <a:lumMod val="85000"/>
                    <a:lumOff val="15000"/>
                  </a:schemeClr>
                </a:solidFill>
                <a:latin typeface="Calibri"/>
                <a:cs typeface="Calibri"/>
              </a:rPr>
              <a:t> </a:t>
            </a:r>
            <a:r>
              <a:rPr lang="en-GB" sz="9600" spc="-25" dirty="0">
                <a:solidFill>
                  <a:schemeClr val="tx1">
                    <a:lumMod val="85000"/>
                    <a:lumOff val="15000"/>
                  </a:schemeClr>
                </a:solidFill>
                <a:latin typeface="Calibri"/>
                <a:cs typeface="Calibri"/>
              </a:rPr>
              <a:t>of:</a:t>
            </a:r>
          </a:p>
          <a:p>
            <a:pPr marL="1078865" lvl="1" indent="-456565">
              <a:lnSpc>
                <a:spcPct val="100000"/>
              </a:lnSpc>
              <a:spcBef>
                <a:spcPts val="1770"/>
              </a:spcBef>
              <a:buFont typeface="Wingdings"/>
              <a:buChar char=""/>
              <a:tabLst>
                <a:tab pos="1078865" algn="l"/>
              </a:tabLst>
            </a:pPr>
            <a:r>
              <a:rPr lang="en-GB" sz="9600" dirty="0">
                <a:solidFill>
                  <a:schemeClr val="tx1">
                    <a:lumMod val="85000"/>
                    <a:lumOff val="15000"/>
                  </a:schemeClr>
                </a:solidFill>
                <a:latin typeface="Calibri"/>
                <a:cs typeface="Calibri"/>
              </a:rPr>
              <a:t>HTTP</a:t>
            </a:r>
            <a:r>
              <a:rPr lang="en-GB" sz="9600" spc="-95" dirty="0">
                <a:solidFill>
                  <a:schemeClr val="tx1">
                    <a:lumMod val="85000"/>
                    <a:lumOff val="15000"/>
                  </a:schemeClr>
                </a:solidFill>
                <a:latin typeface="Calibri"/>
                <a:cs typeface="Calibri"/>
              </a:rPr>
              <a:t> </a:t>
            </a:r>
            <a:r>
              <a:rPr lang="en-GB" sz="9600" b="1" dirty="0">
                <a:solidFill>
                  <a:schemeClr val="tx1">
                    <a:lumMod val="85000"/>
                    <a:lumOff val="15000"/>
                  </a:schemeClr>
                </a:solidFill>
                <a:latin typeface="Calibri"/>
                <a:cs typeface="Calibri"/>
              </a:rPr>
              <a:t>request</a:t>
            </a:r>
            <a:r>
              <a:rPr lang="en-GB" sz="9600" b="1" spc="-95" dirty="0">
                <a:solidFill>
                  <a:schemeClr val="tx1">
                    <a:lumMod val="85000"/>
                    <a:lumOff val="15000"/>
                  </a:schemeClr>
                </a:solidFill>
                <a:latin typeface="Calibri"/>
                <a:cs typeface="Calibri"/>
              </a:rPr>
              <a:t> </a:t>
            </a:r>
            <a:r>
              <a:rPr lang="en-GB" sz="9600" b="1" spc="-20" dirty="0">
                <a:solidFill>
                  <a:schemeClr val="tx1">
                    <a:lumMod val="85000"/>
                    <a:lumOff val="15000"/>
                  </a:schemeClr>
                </a:solidFill>
                <a:latin typeface="Calibri"/>
                <a:cs typeface="Calibri"/>
              </a:rPr>
              <a:t>line</a:t>
            </a:r>
            <a:endParaRPr lang="en-GB" sz="9600" dirty="0">
              <a:solidFill>
                <a:schemeClr val="tx1">
                  <a:lumMod val="85000"/>
                  <a:lumOff val="15000"/>
                </a:schemeClr>
              </a:solidFill>
              <a:latin typeface="Calibri"/>
              <a:cs typeface="Calibri"/>
            </a:endParaRPr>
          </a:p>
          <a:p>
            <a:pPr marL="1268095" lvl="2" indent="-359410">
              <a:lnSpc>
                <a:spcPct val="100000"/>
              </a:lnSpc>
              <a:spcBef>
                <a:spcPts val="1735"/>
              </a:spcBef>
              <a:buFont typeface="Wingdings"/>
              <a:buChar char=""/>
              <a:tabLst>
                <a:tab pos="1268095" algn="l"/>
              </a:tabLst>
            </a:pPr>
            <a:r>
              <a:rPr lang="en-GB" sz="9600" spc="-10" dirty="0">
                <a:solidFill>
                  <a:schemeClr val="tx1">
                    <a:lumMod val="85000"/>
                    <a:lumOff val="15000"/>
                  </a:schemeClr>
                </a:solidFill>
                <a:latin typeface="Calibri"/>
                <a:cs typeface="Calibri"/>
              </a:rPr>
              <a:t>Request</a:t>
            </a:r>
            <a:r>
              <a:rPr lang="en-GB" sz="9600" spc="-2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method</a:t>
            </a:r>
            <a:r>
              <a:rPr lang="en-GB" sz="9600" spc="-2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a:t>
            </a:r>
            <a:r>
              <a:rPr lang="en-GB" sz="9600" b="1" dirty="0">
                <a:solidFill>
                  <a:schemeClr val="tx1">
                    <a:lumMod val="85000"/>
                    <a:lumOff val="15000"/>
                  </a:schemeClr>
                </a:solidFill>
                <a:latin typeface="Calibri"/>
                <a:cs typeface="Calibri"/>
              </a:rPr>
              <a:t>GET</a:t>
            </a:r>
            <a:r>
              <a:rPr lang="en-GB" sz="9600" b="1" spc="-3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a:t>
            </a:r>
            <a:r>
              <a:rPr lang="en-GB" sz="9600" spc="-30" dirty="0">
                <a:solidFill>
                  <a:schemeClr val="tx1">
                    <a:lumMod val="85000"/>
                    <a:lumOff val="15000"/>
                  </a:schemeClr>
                </a:solidFill>
                <a:latin typeface="Calibri"/>
                <a:cs typeface="Calibri"/>
              </a:rPr>
              <a:t> </a:t>
            </a:r>
            <a:r>
              <a:rPr lang="en-GB" sz="9600" b="1" dirty="0">
                <a:solidFill>
                  <a:schemeClr val="tx1">
                    <a:lumMod val="85000"/>
                    <a:lumOff val="15000"/>
                  </a:schemeClr>
                </a:solidFill>
                <a:latin typeface="Calibri"/>
                <a:cs typeface="Calibri"/>
              </a:rPr>
              <a:t>POST</a:t>
            </a:r>
            <a:r>
              <a:rPr lang="en-GB" sz="9600" b="1" spc="-4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a:t>
            </a:r>
            <a:r>
              <a:rPr lang="en-GB" sz="9600" spc="-30" dirty="0">
                <a:solidFill>
                  <a:schemeClr val="tx1">
                    <a:lumMod val="85000"/>
                    <a:lumOff val="15000"/>
                  </a:schemeClr>
                </a:solidFill>
                <a:latin typeface="Calibri"/>
                <a:cs typeface="Calibri"/>
              </a:rPr>
              <a:t> </a:t>
            </a:r>
            <a:r>
              <a:rPr lang="en-GB" sz="9600" b="1" dirty="0">
                <a:solidFill>
                  <a:schemeClr val="tx1">
                    <a:lumMod val="85000"/>
                    <a:lumOff val="15000"/>
                  </a:schemeClr>
                </a:solidFill>
                <a:latin typeface="Calibri"/>
                <a:cs typeface="Calibri"/>
              </a:rPr>
              <a:t>PUT</a:t>
            </a:r>
            <a:r>
              <a:rPr lang="en-GB" sz="9600" b="1" spc="-3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a:t>
            </a:r>
            <a:r>
              <a:rPr lang="en-GB" sz="9600" spc="-45" dirty="0">
                <a:solidFill>
                  <a:schemeClr val="tx1">
                    <a:lumMod val="85000"/>
                    <a:lumOff val="15000"/>
                  </a:schemeClr>
                </a:solidFill>
                <a:latin typeface="Calibri"/>
                <a:cs typeface="Calibri"/>
              </a:rPr>
              <a:t> </a:t>
            </a:r>
            <a:r>
              <a:rPr lang="en-GB" sz="9600" b="1" dirty="0">
                <a:solidFill>
                  <a:schemeClr val="tx1">
                    <a:lumMod val="85000"/>
                    <a:lumOff val="15000"/>
                  </a:schemeClr>
                </a:solidFill>
                <a:latin typeface="Calibri"/>
                <a:cs typeface="Calibri"/>
              </a:rPr>
              <a:t>DELETE</a:t>
            </a:r>
            <a:r>
              <a:rPr lang="en-GB" sz="9600" b="1" spc="-40"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a:t>
            </a:r>
            <a:r>
              <a:rPr lang="en-GB" sz="9600" spc="-45" dirty="0">
                <a:solidFill>
                  <a:schemeClr val="tx1">
                    <a:lumMod val="85000"/>
                    <a:lumOff val="15000"/>
                  </a:schemeClr>
                </a:solidFill>
                <a:latin typeface="Calibri"/>
                <a:cs typeface="Calibri"/>
              </a:rPr>
              <a:t> </a:t>
            </a:r>
            <a:r>
              <a:rPr lang="en-GB" sz="9600" spc="-25" dirty="0">
                <a:solidFill>
                  <a:schemeClr val="tx1">
                    <a:lumMod val="85000"/>
                    <a:lumOff val="15000"/>
                  </a:schemeClr>
                </a:solidFill>
                <a:latin typeface="Calibri"/>
                <a:cs typeface="Calibri"/>
              </a:rPr>
              <a:t>…)</a:t>
            </a:r>
          </a:p>
          <a:p>
            <a:pPr marL="1268095" lvl="2" indent="-359410">
              <a:lnSpc>
                <a:spcPct val="100000"/>
              </a:lnSpc>
              <a:spcBef>
                <a:spcPts val="1735"/>
              </a:spcBef>
              <a:buFont typeface="Wingdings"/>
              <a:buChar char=""/>
              <a:tabLst>
                <a:tab pos="1268095" algn="l"/>
              </a:tabLst>
            </a:pPr>
            <a:r>
              <a:rPr lang="en-GB" sz="9600" spc="-10" dirty="0">
                <a:solidFill>
                  <a:schemeClr val="tx1">
                    <a:lumMod val="85000"/>
                    <a:lumOff val="15000"/>
                  </a:schemeClr>
                </a:solidFill>
                <a:latin typeface="Calibri"/>
                <a:cs typeface="Calibri"/>
              </a:rPr>
              <a:t>Resource</a:t>
            </a:r>
            <a:r>
              <a:rPr lang="en-GB" sz="9600" spc="-5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URI</a:t>
            </a:r>
            <a:r>
              <a:rPr lang="en-GB" sz="9600" spc="-75" dirty="0">
                <a:solidFill>
                  <a:schemeClr val="tx1">
                    <a:lumMod val="85000"/>
                    <a:lumOff val="15000"/>
                  </a:schemeClr>
                </a:solidFill>
                <a:latin typeface="Calibri"/>
                <a:cs typeface="Calibri"/>
              </a:rPr>
              <a:t> </a:t>
            </a:r>
            <a:r>
              <a:rPr lang="en-GB" sz="9600" spc="-20" dirty="0">
                <a:solidFill>
                  <a:schemeClr val="tx1">
                    <a:lumMod val="85000"/>
                    <a:lumOff val="15000"/>
                  </a:schemeClr>
                </a:solidFill>
                <a:latin typeface="Calibri"/>
                <a:cs typeface="Calibri"/>
              </a:rPr>
              <a:t>(</a:t>
            </a:r>
            <a:r>
              <a:rPr lang="en-GB" sz="9600" b="1" spc="-20" dirty="0">
                <a:solidFill>
                  <a:schemeClr val="tx1">
                    <a:lumMod val="85000"/>
                    <a:lumOff val="15000"/>
                  </a:schemeClr>
                </a:solidFill>
                <a:latin typeface="Calibri"/>
                <a:cs typeface="Calibri"/>
              </a:rPr>
              <a:t>URL</a:t>
            </a:r>
            <a:r>
              <a:rPr lang="en-GB" sz="9600" spc="-20" dirty="0">
                <a:solidFill>
                  <a:schemeClr val="tx1">
                    <a:lumMod val="85000"/>
                    <a:lumOff val="15000"/>
                  </a:schemeClr>
                </a:solidFill>
                <a:latin typeface="Calibri"/>
                <a:cs typeface="Calibri"/>
              </a:rPr>
              <a:t>)</a:t>
            </a:r>
            <a:endParaRPr lang="en-GB" sz="9600" dirty="0">
              <a:solidFill>
                <a:schemeClr val="tx1">
                  <a:lumMod val="85000"/>
                  <a:lumOff val="15000"/>
                </a:schemeClr>
              </a:solidFill>
              <a:latin typeface="Calibri"/>
              <a:cs typeface="Calibri"/>
            </a:endParaRPr>
          </a:p>
          <a:p>
            <a:pPr marL="1268095" lvl="2" indent="-359410">
              <a:lnSpc>
                <a:spcPct val="100000"/>
              </a:lnSpc>
              <a:spcBef>
                <a:spcPts val="1735"/>
              </a:spcBef>
              <a:buFont typeface="Wingdings"/>
              <a:buChar char=""/>
              <a:tabLst>
                <a:tab pos="1268095" algn="l"/>
              </a:tabLst>
            </a:pPr>
            <a:r>
              <a:rPr lang="en-GB" sz="9600" spc="-10" dirty="0">
                <a:solidFill>
                  <a:schemeClr val="tx1">
                    <a:lumMod val="85000"/>
                    <a:lumOff val="15000"/>
                  </a:schemeClr>
                </a:solidFill>
                <a:latin typeface="Calibri"/>
                <a:cs typeface="Calibri"/>
              </a:rPr>
              <a:t>Protocol</a:t>
            </a:r>
            <a:r>
              <a:rPr lang="en-GB" sz="9600" spc="-90" dirty="0">
                <a:solidFill>
                  <a:schemeClr val="tx1">
                    <a:lumMod val="85000"/>
                    <a:lumOff val="15000"/>
                  </a:schemeClr>
                </a:solidFill>
                <a:latin typeface="Calibri"/>
                <a:cs typeface="Calibri"/>
              </a:rPr>
              <a:t> </a:t>
            </a:r>
            <a:r>
              <a:rPr lang="en-GB" sz="9600" spc="-10" dirty="0">
                <a:solidFill>
                  <a:schemeClr val="tx1">
                    <a:lumMod val="85000"/>
                    <a:lumOff val="15000"/>
                  </a:schemeClr>
                </a:solidFill>
                <a:latin typeface="Calibri"/>
                <a:cs typeface="Calibri"/>
              </a:rPr>
              <a:t>version</a:t>
            </a:r>
            <a:endParaRPr lang="en-GB" sz="9600" dirty="0">
              <a:solidFill>
                <a:schemeClr val="tx1">
                  <a:lumMod val="85000"/>
                  <a:lumOff val="15000"/>
                </a:schemeClr>
              </a:solidFill>
              <a:latin typeface="Calibri"/>
              <a:cs typeface="Calibri"/>
            </a:endParaRPr>
          </a:p>
          <a:p>
            <a:pPr marL="1268095" lvl="2" indent="-359410">
              <a:lnSpc>
                <a:spcPct val="100000"/>
              </a:lnSpc>
              <a:spcBef>
                <a:spcPts val="1735"/>
              </a:spcBef>
              <a:buFont typeface="Wingdings"/>
              <a:buChar char=""/>
              <a:tabLst>
                <a:tab pos="1268095" algn="l"/>
              </a:tabLst>
            </a:pPr>
            <a:r>
              <a:rPr lang="en-GB" sz="9600" dirty="0">
                <a:solidFill>
                  <a:schemeClr val="tx1">
                    <a:lumMod val="85000"/>
                    <a:lumOff val="15000"/>
                  </a:schemeClr>
                </a:solidFill>
                <a:latin typeface="Calibri"/>
                <a:cs typeface="Calibri"/>
              </a:rPr>
              <a:t>HTTP</a:t>
            </a:r>
            <a:r>
              <a:rPr lang="en-GB" sz="9600" spc="-95" dirty="0">
                <a:solidFill>
                  <a:schemeClr val="tx1">
                    <a:lumMod val="85000"/>
                    <a:lumOff val="15000"/>
                  </a:schemeClr>
                </a:solidFill>
                <a:latin typeface="Calibri"/>
                <a:cs typeface="Calibri"/>
              </a:rPr>
              <a:t> </a:t>
            </a:r>
            <a:r>
              <a:rPr lang="en-GB" sz="9600" b="1" dirty="0">
                <a:solidFill>
                  <a:schemeClr val="tx1">
                    <a:lumMod val="85000"/>
                    <a:lumOff val="15000"/>
                  </a:schemeClr>
                </a:solidFill>
                <a:latin typeface="Calibri"/>
                <a:cs typeface="Calibri"/>
              </a:rPr>
              <a:t>request</a:t>
            </a:r>
            <a:r>
              <a:rPr lang="en-GB" sz="9600" b="1" spc="-95" dirty="0">
                <a:solidFill>
                  <a:schemeClr val="tx1">
                    <a:lumMod val="85000"/>
                    <a:lumOff val="15000"/>
                  </a:schemeClr>
                </a:solidFill>
                <a:latin typeface="Calibri"/>
                <a:cs typeface="Calibri"/>
              </a:rPr>
              <a:t> </a:t>
            </a:r>
            <a:r>
              <a:rPr lang="en-GB" sz="9600" b="1" spc="-10" dirty="0">
                <a:solidFill>
                  <a:schemeClr val="tx1">
                    <a:lumMod val="85000"/>
                    <a:lumOff val="15000"/>
                  </a:schemeClr>
                </a:solidFill>
                <a:latin typeface="Calibri"/>
                <a:cs typeface="Calibri"/>
              </a:rPr>
              <a:t>headers</a:t>
            </a:r>
            <a:endParaRPr lang="en-GB" sz="9600" dirty="0">
              <a:solidFill>
                <a:schemeClr val="tx1">
                  <a:lumMod val="85000"/>
                  <a:lumOff val="15000"/>
                </a:schemeClr>
              </a:solidFill>
              <a:latin typeface="Calibri"/>
              <a:cs typeface="Calibri"/>
            </a:endParaRPr>
          </a:p>
          <a:p>
            <a:pPr marL="1268095" lvl="2" indent="-359410">
              <a:lnSpc>
                <a:spcPct val="100000"/>
              </a:lnSpc>
              <a:spcBef>
                <a:spcPts val="1735"/>
              </a:spcBef>
              <a:buFont typeface="Wingdings"/>
              <a:buChar char=""/>
              <a:tabLst>
                <a:tab pos="1268095" algn="l"/>
              </a:tabLst>
            </a:pPr>
            <a:r>
              <a:rPr lang="en-GB" sz="9600" dirty="0">
                <a:solidFill>
                  <a:schemeClr val="tx1">
                    <a:lumMod val="85000"/>
                    <a:lumOff val="15000"/>
                  </a:schemeClr>
                </a:solidFill>
                <a:latin typeface="Calibri"/>
                <a:cs typeface="Calibri"/>
              </a:rPr>
              <a:t>Additional</a:t>
            </a:r>
            <a:r>
              <a:rPr lang="en-GB" sz="9600" spc="-75" dirty="0">
                <a:solidFill>
                  <a:schemeClr val="tx1">
                    <a:lumMod val="85000"/>
                    <a:lumOff val="15000"/>
                  </a:schemeClr>
                </a:solidFill>
                <a:latin typeface="Calibri"/>
                <a:cs typeface="Calibri"/>
              </a:rPr>
              <a:t> </a:t>
            </a:r>
            <a:r>
              <a:rPr lang="en-GB" sz="9600" spc="-10" dirty="0">
                <a:solidFill>
                  <a:schemeClr val="tx1">
                    <a:lumMod val="85000"/>
                    <a:lumOff val="15000"/>
                  </a:schemeClr>
                </a:solidFill>
                <a:latin typeface="Calibri"/>
                <a:cs typeface="Calibri"/>
              </a:rPr>
              <a:t>parameters</a:t>
            </a:r>
            <a:endParaRPr lang="en-GB" sz="9600" dirty="0">
              <a:solidFill>
                <a:schemeClr val="tx1">
                  <a:lumMod val="85000"/>
                  <a:lumOff val="15000"/>
                </a:schemeClr>
              </a:solidFill>
              <a:latin typeface="Calibri"/>
              <a:cs typeface="Calibri"/>
            </a:endParaRPr>
          </a:p>
          <a:p>
            <a:pPr marL="1268095" lvl="2" indent="-359410">
              <a:lnSpc>
                <a:spcPct val="100000"/>
              </a:lnSpc>
              <a:spcBef>
                <a:spcPts val="1735"/>
              </a:spcBef>
              <a:buFont typeface="Wingdings"/>
              <a:buChar char=""/>
              <a:tabLst>
                <a:tab pos="1268095" algn="l"/>
              </a:tabLst>
            </a:pPr>
            <a:r>
              <a:rPr lang="en-GB" sz="9600" dirty="0">
                <a:solidFill>
                  <a:schemeClr val="tx1">
                    <a:lumMod val="85000"/>
                    <a:lumOff val="15000"/>
                  </a:schemeClr>
                </a:solidFill>
                <a:latin typeface="Calibri"/>
                <a:cs typeface="Calibri"/>
              </a:rPr>
              <a:t>HTTP</a:t>
            </a:r>
            <a:r>
              <a:rPr lang="en-GB" sz="9600" spc="-80" dirty="0">
                <a:solidFill>
                  <a:schemeClr val="tx1">
                    <a:lumMod val="85000"/>
                    <a:lumOff val="15000"/>
                  </a:schemeClr>
                </a:solidFill>
                <a:latin typeface="Calibri"/>
                <a:cs typeface="Calibri"/>
              </a:rPr>
              <a:t> </a:t>
            </a:r>
            <a:r>
              <a:rPr lang="en-GB" sz="9600" b="1" dirty="0">
                <a:solidFill>
                  <a:schemeClr val="tx1">
                    <a:lumMod val="85000"/>
                    <a:lumOff val="15000"/>
                  </a:schemeClr>
                </a:solidFill>
                <a:latin typeface="Calibri"/>
                <a:cs typeface="Calibri"/>
              </a:rPr>
              <a:t>request</a:t>
            </a:r>
            <a:r>
              <a:rPr lang="en-GB" sz="9600" b="1" spc="-80" dirty="0">
                <a:solidFill>
                  <a:schemeClr val="tx1">
                    <a:lumMod val="85000"/>
                    <a:lumOff val="15000"/>
                  </a:schemeClr>
                </a:solidFill>
                <a:latin typeface="Calibri"/>
                <a:cs typeface="Calibri"/>
              </a:rPr>
              <a:t> </a:t>
            </a:r>
            <a:r>
              <a:rPr lang="en-GB" sz="9600" b="1" dirty="0">
                <a:solidFill>
                  <a:schemeClr val="tx1">
                    <a:lumMod val="85000"/>
                    <a:lumOff val="15000"/>
                  </a:schemeClr>
                </a:solidFill>
                <a:latin typeface="Calibri"/>
                <a:cs typeface="Calibri"/>
              </a:rPr>
              <a:t>body</a:t>
            </a:r>
            <a:r>
              <a:rPr lang="en-GB" sz="9600" b="1" spc="-60"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a:t>
            </a:r>
            <a:r>
              <a:rPr lang="en-GB" sz="9600" spc="-6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optional</a:t>
            </a:r>
            <a:r>
              <a:rPr lang="en-GB" sz="9600" spc="-7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data,</a:t>
            </a:r>
            <a:r>
              <a:rPr lang="en-GB" sz="9600" spc="-100"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e.g.</a:t>
            </a:r>
            <a:r>
              <a:rPr lang="en-GB" sz="9600" spc="-7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posted</a:t>
            </a:r>
            <a:r>
              <a:rPr lang="en-GB" sz="9600" spc="-75" dirty="0">
                <a:solidFill>
                  <a:schemeClr val="tx1">
                    <a:lumMod val="85000"/>
                    <a:lumOff val="15000"/>
                  </a:schemeClr>
                </a:solidFill>
                <a:latin typeface="Calibri"/>
                <a:cs typeface="Calibri"/>
              </a:rPr>
              <a:t> </a:t>
            </a:r>
            <a:r>
              <a:rPr lang="en-GB" sz="9600" dirty="0">
                <a:solidFill>
                  <a:schemeClr val="tx1">
                    <a:lumMod val="85000"/>
                    <a:lumOff val="15000"/>
                  </a:schemeClr>
                </a:solidFill>
                <a:latin typeface="Calibri"/>
                <a:cs typeface="Calibri"/>
              </a:rPr>
              <a:t>form</a:t>
            </a:r>
            <a:r>
              <a:rPr lang="en-GB" sz="9600" spc="-70" dirty="0">
                <a:solidFill>
                  <a:schemeClr val="tx1">
                    <a:lumMod val="85000"/>
                    <a:lumOff val="15000"/>
                  </a:schemeClr>
                </a:solidFill>
                <a:latin typeface="Calibri"/>
                <a:cs typeface="Calibri"/>
              </a:rPr>
              <a:t> </a:t>
            </a:r>
            <a:r>
              <a:rPr lang="en-GB" sz="9600" spc="-10" dirty="0">
                <a:solidFill>
                  <a:schemeClr val="tx1">
                    <a:lumMod val="85000"/>
                    <a:lumOff val="15000"/>
                  </a:schemeClr>
                </a:solidFill>
                <a:latin typeface="Calibri"/>
                <a:cs typeface="Calibri"/>
              </a:rPr>
              <a:t>fields</a:t>
            </a:r>
            <a:endParaRPr lang="en-GB" sz="9600" dirty="0">
              <a:solidFill>
                <a:schemeClr val="tx1">
                  <a:lumMod val="85000"/>
                  <a:lumOff val="15000"/>
                </a:schemeClr>
              </a:solidFill>
              <a:latin typeface="Calibri"/>
              <a:cs typeface="Calibri"/>
            </a:endParaRPr>
          </a:p>
          <a:p>
            <a:pPr marL="1268095" lvl="2" indent="-359410">
              <a:lnSpc>
                <a:spcPct val="100000"/>
              </a:lnSpc>
              <a:spcBef>
                <a:spcPts val="1735"/>
              </a:spcBef>
              <a:buFont typeface="Wingdings"/>
              <a:buChar char=""/>
              <a:tabLst>
                <a:tab pos="1268095" algn="l"/>
              </a:tabLst>
            </a:pPr>
            <a:endParaRPr lang="en-GB" sz="9600" dirty="0">
              <a:solidFill>
                <a:schemeClr val="tx1">
                  <a:lumMod val="85000"/>
                  <a:lumOff val="15000"/>
                </a:schemeClr>
              </a:solidFill>
              <a:latin typeface="Calibri"/>
              <a:cs typeface="Calibri"/>
            </a:endParaRPr>
          </a:p>
          <a:p>
            <a:endParaRPr lang="en-GB" sz="9600" dirty="0">
              <a:solidFill>
                <a:schemeClr val="tx1">
                  <a:lumMod val="85000"/>
                  <a:lumOff val="15000"/>
                </a:schemeClr>
              </a:solidFill>
              <a:latin typeface="Calibri"/>
              <a:cs typeface="Calibri"/>
            </a:endParaRPr>
          </a:p>
          <a:p>
            <a:r>
              <a:rPr lang="en-BG" dirty="0"/>
              <a:t>   </a:t>
            </a:r>
          </a:p>
        </p:txBody>
      </p:sp>
      <p:sp>
        <p:nvSpPr>
          <p:cNvPr id="4" name="Slide Number Placeholder 3">
            <a:extLst>
              <a:ext uri="{FF2B5EF4-FFF2-40B4-BE49-F238E27FC236}">
                <a16:creationId xmlns:a16="http://schemas.microsoft.com/office/drawing/2014/main" id="{58478E98-565D-DF2F-6149-9D4EBA992327}"/>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29</a:t>
            </a:fld>
            <a:endParaRPr lang="en-US" dirty="0">
              <a:solidFill>
                <a:prstClr val="white">
                  <a:tint val="75000"/>
                </a:prstClr>
              </a:solidFill>
            </a:endParaRPr>
          </a:p>
        </p:txBody>
      </p:sp>
      <p:sp>
        <p:nvSpPr>
          <p:cNvPr id="5" name="object 9">
            <a:extLst>
              <a:ext uri="{FF2B5EF4-FFF2-40B4-BE49-F238E27FC236}">
                <a16:creationId xmlns:a16="http://schemas.microsoft.com/office/drawing/2014/main" id="{50D7AA06-2397-BC71-9D55-1F59DADE9097}"/>
              </a:ext>
            </a:extLst>
          </p:cNvPr>
          <p:cNvSpPr txBox="1"/>
          <p:nvPr/>
        </p:nvSpPr>
        <p:spPr>
          <a:xfrm>
            <a:off x="4875212" y="2819401"/>
            <a:ext cx="6705600" cy="1635063"/>
          </a:xfrm>
          <a:prstGeom prst="rect">
            <a:avLst/>
          </a:prstGeom>
          <a:solidFill>
            <a:srgbClr val="C2C6D2">
              <a:alpha val="14900"/>
            </a:srgbClr>
          </a:solidFill>
          <a:ln w="12192">
            <a:solidFill>
              <a:srgbClr val="A2ABBB"/>
            </a:solidFill>
          </a:ln>
        </p:spPr>
        <p:txBody>
          <a:bodyPr vert="horz" wrap="square" lIns="0" tIns="41910" rIns="0" bIns="0" rtlCol="0">
            <a:spAutoFit/>
          </a:bodyPr>
          <a:lstStyle/>
          <a:p>
            <a:pPr marL="90170">
              <a:lnSpc>
                <a:spcPct val="100000"/>
              </a:lnSpc>
              <a:spcBef>
                <a:spcPts val="330"/>
              </a:spcBef>
            </a:pPr>
            <a:r>
              <a:rPr sz="2400" b="1" dirty="0">
                <a:solidFill>
                  <a:srgbClr val="0070C0"/>
                </a:solidFill>
                <a:latin typeface="Consolas"/>
                <a:cs typeface="Consolas"/>
              </a:rPr>
              <a:t>&lt;method&gt;</a:t>
            </a:r>
            <a:r>
              <a:rPr sz="2400" b="1" spc="-70" dirty="0">
                <a:solidFill>
                  <a:srgbClr val="0070C0"/>
                </a:solidFill>
                <a:latin typeface="Consolas"/>
                <a:cs typeface="Consolas"/>
              </a:rPr>
              <a:t> </a:t>
            </a:r>
            <a:r>
              <a:rPr sz="2400" b="1" dirty="0">
                <a:solidFill>
                  <a:srgbClr val="0070C0"/>
                </a:solidFill>
                <a:latin typeface="Consolas"/>
                <a:cs typeface="Consolas"/>
              </a:rPr>
              <a:t>&lt;resource&gt;</a:t>
            </a:r>
            <a:r>
              <a:rPr sz="2400" b="1" spc="-90" dirty="0">
                <a:solidFill>
                  <a:srgbClr val="0070C0"/>
                </a:solidFill>
                <a:latin typeface="Consolas"/>
                <a:cs typeface="Consolas"/>
              </a:rPr>
              <a:t> </a:t>
            </a:r>
            <a:r>
              <a:rPr sz="2400" b="1" spc="-10" dirty="0">
                <a:solidFill>
                  <a:srgbClr val="0070C0"/>
                </a:solidFill>
                <a:latin typeface="Consolas"/>
                <a:cs typeface="Consolas"/>
              </a:rPr>
              <a:t>HTTP/&lt;version&gt;</a:t>
            </a:r>
            <a:endParaRPr sz="2400" dirty="0">
              <a:solidFill>
                <a:srgbClr val="0070C0"/>
              </a:solidFill>
              <a:latin typeface="Consolas"/>
              <a:cs typeface="Consolas"/>
            </a:endParaRPr>
          </a:p>
          <a:p>
            <a:pPr marL="90170">
              <a:lnSpc>
                <a:spcPct val="100000"/>
              </a:lnSpc>
              <a:spcBef>
                <a:spcPts val="285"/>
              </a:spcBef>
            </a:pPr>
            <a:r>
              <a:rPr sz="2400" b="1" spc="-10" dirty="0">
                <a:solidFill>
                  <a:srgbClr val="0070C0"/>
                </a:solidFill>
                <a:latin typeface="Consolas"/>
                <a:cs typeface="Consolas"/>
              </a:rPr>
              <a:t>&lt;headers&gt;</a:t>
            </a:r>
            <a:endParaRPr sz="2400" dirty="0">
              <a:solidFill>
                <a:srgbClr val="0070C0"/>
              </a:solidFill>
              <a:latin typeface="Consolas"/>
              <a:cs typeface="Consolas"/>
            </a:endParaRPr>
          </a:p>
          <a:p>
            <a:pPr marL="90170">
              <a:lnSpc>
                <a:spcPct val="100000"/>
              </a:lnSpc>
              <a:spcBef>
                <a:spcPts val="290"/>
              </a:spcBef>
            </a:pPr>
            <a:r>
              <a:rPr sz="2400" b="1" i="1" dirty="0">
                <a:solidFill>
                  <a:srgbClr val="0070C0"/>
                </a:solidFill>
                <a:latin typeface="Consolas"/>
                <a:cs typeface="Consolas"/>
              </a:rPr>
              <a:t>(empty</a:t>
            </a:r>
            <a:r>
              <a:rPr sz="2400" b="1" i="1" spc="-60" dirty="0">
                <a:solidFill>
                  <a:srgbClr val="0070C0"/>
                </a:solidFill>
                <a:latin typeface="Consolas"/>
                <a:cs typeface="Consolas"/>
              </a:rPr>
              <a:t> </a:t>
            </a:r>
            <a:r>
              <a:rPr sz="2400" b="1" i="1" spc="-20" dirty="0">
                <a:solidFill>
                  <a:srgbClr val="0070C0"/>
                </a:solidFill>
                <a:latin typeface="Consolas"/>
                <a:cs typeface="Consolas"/>
              </a:rPr>
              <a:t>line)</a:t>
            </a:r>
            <a:endParaRPr sz="2400" dirty="0">
              <a:solidFill>
                <a:srgbClr val="0070C0"/>
              </a:solidFill>
              <a:latin typeface="Consolas"/>
              <a:cs typeface="Consolas"/>
            </a:endParaRPr>
          </a:p>
          <a:p>
            <a:pPr marL="90170">
              <a:lnSpc>
                <a:spcPct val="100000"/>
              </a:lnSpc>
              <a:spcBef>
                <a:spcPts val="290"/>
              </a:spcBef>
            </a:pPr>
            <a:r>
              <a:rPr sz="2400" b="1" spc="-10" dirty="0">
                <a:solidFill>
                  <a:srgbClr val="0070C0"/>
                </a:solidFill>
                <a:latin typeface="Consolas"/>
                <a:cs typeface="Consolas"/>
              </a:rPr>
              <a:t>&lt;body&gt;</a:t>
            </a:r>
            <a:endParaRPr sz="2400" dirty="0">
              <a:solidFill>
                <a:srgbClr val="0070C0"/>
              </a:solidFill>
              <a:latin typeface="Consolas"/>
              <a:cs typeface="Consolas"/>
            </a:endParaRPr>
          </a:p>
        </p:txBody>
      </p:sp>
    </p:spTree>
    <p:extLst>
      <p:ext uri="{BB962C8B-B14F-4D97-AF65-F5344CB8AC3E}">
        <p14:creationId xmlns:p14="http://schemas.microsoft.com/office/powerpoint/2010/main" val="1668848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0"/>
            <a:ext cx="1218577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Slide Number Placeholder">
            <a:extLst>
              <a:ext uri="{FF2B5EF4-FFF2-40B4-BE49-F238E27FC236}">
                <a16:creationId xmlns:a16="http://schemas.microsoft.com/office/drawing/2014/main" id="{C024BB25-DA6E-4A26-BCDC-3D123BCE552C}"/>
              </a:ext>
            </a:extLst>
          </p:cNvPr>
          <p:cNvSpPr txBox="1">
            <a:spLocks/>
          </p:cNvSpPr>
          <p:nvPr/>
        </p:nvSpPr>
        <p:spPr>
          <a:xfrm>
            <a:off x="477856" y="4872922"/>
            <a:ext cx="3932282" cy="1208141"/>
          </a:xfrm>
          <a:prstGeom prst="rect">
            <a:avLst/>
          </a:prstGeom>
        </p:spPr>
        <p:txBody>
          <a:bodyPr vert="horz" lIns="91440" tIns="45720" rIns="91440" bIns="45720" rtlCol="0">
            <a:normAutofit/>
          </a:bodyPr>
          <a:lstStyle>
            <a:defPPr>
              <a:defRPr lang="en-US"/>
            </a:defPPr>
            <a:lvl1pPr marL="0" algn="r" defTabSz="1218987" rtl="0" eaLnBrk="1" latinLnBrk="0" hangingPunct="1">
              <a:defRPr sz="10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l" defTabSz="914400">
              <a:lnSpc>
                <a:spcPct val="90000"/>
              </a:lnSpc>
              <a:spcBef>
                <a:spcPts val="1000"/>
              </a:spcBef>
            </a:pPr>
            <a:endParaRPr lang="en-US" sz="2000" kern="1200" dirty="0">
              <a:solidFill>
                <a:schemeClr val="tx1"/>
              </a:solidFill>
              <a:latin typeface="+mn-lt"/>
              <a:ea typeface="+mn-ea"/>
              <a:cs typeface="+mn-cs"/>
            </a:endParaRPr>
          </a:p>
        </p:txBody>
      </p:sp>
      <p:pic>
        <p:nvPicPr>
          <p:cNvPr id="2" name="object 2">
            <a:extLst>
              <a:ext uri="{FF2B5EF4-FFF2-40B4-BE49-F238E27FC236}">
                <a16:creationId xmlns:a16="http://schemas.microsoft.com/office/drawing/2014/main" id="{DBA7C655-2D21-D6C6-189C-3A37BA38BE7D}"/>
              </a:ext>
            </a:extLst>
          </p:cNvPr>
          <p:cNvPicPr/>
          <p:nvPr/>
        </p:nvPicPr>
        <p:blipFill>
          <a:blip r:embed="rId3" cstate="print"/>
          <a:stretch>
            <a:fillRect/>
          </a:stretch>
        </p:blipFill>
        <p:spPr>
          <a:xfrm>
            <a:off x="4301807" y="1843758"/>
            <a:ext cx="2971799" cy="1562099"/>
          </a:xfrm>
          <a:prstGeom prst="rect">
            <a:avLst/>
          </a:prstGeom>
        </p:spPr>
      </p:pic>
      <p:sp>
        <p:nvSpPr>
          <p:cNvPr id="6" name="TextBox 5">
            <a:extLst>
              <a:ext uri="{FF2B5EF4-FFF2-40B4-BE49-F238E27FC236}">
                <a16:creationId xmlns:a16="http://schemas.microsoft.com/office/drawing/2014/main" id="{7ACD52DE-1ACB-E633-B55D-416BB22C2150}"/>
              </a:ext>
            </a:extLst>
          </p:cNvPr>
          <p:cNvSpPr txBox="1"/>
          <p:nvPr/>
        </p:nvSpPr>
        <p:spPr>
          <a:xfrm>
            <a:off x="2741612" y="3810000"/>
            <a:ext cx="6629400" cy="1502976"/>
          </a:xfrm>
          <a:prstGeom prst="rect">
            <a:avLst/>
          </a:prstGeom>
          <a:noFill/>
        </p:spPr>
        <p:txBody>
          <a:bodyPr wrap="square">
            <a:spAutoFit/>
          </a:bodyPr>
          <a:lstStyle/>
          <a:p>
            <a:pPr marL="1270" algn="ctr">
              <a:lnSpc>
                <a:spcPct val="100000"/>
              </a:lnSpc>
              <a:spcBef>
                <a:spcPts val="2005"/>
              </a:spcBef>
            </a:pPr>
            <a:r>
              <a:rPr lang="en-GB" sz="4000" b="1" dirty="0">
                <a:solidFill>
                  <a:srgbClr val="224464"/>
                </a:solidFill>
                <a:latin typeface="Calibri"/>
                <a:cs typeface="Calibri"/>
              </a:rPr>
              <a:t>HTTP</a:t>
            </a:r>
            <a:r>
              <a:rPr lang="en-GB" sz="4000" b="1" spc="-75" dirty="0">
                <a:solidFill>
                  <a:srgbClr val="224464"/>
                </a:solidFill>
                <a:latin typeface="Calibri"/>
                <a:cs typeface="Calibri"/>
              </a:rPr>
              <a:t> </a:t>
            </a:r>
            <a:r>
              <a:rPr lang="en-GB" sz="4000" b="1" spc="-10" dirty="0">
                <a:solidFill>
                  <a:srgbClr val="224464"/>
                </a:solidFill>
                <a:latin typeface="Calibri"/>
                <a:cs typeface="Calibri"/>
              </a:rPr>
              <a:t>Basics</a:t>
            </a:r>
            <a:endParaRPr lang="en-GB" sz="4000" dirty="0">
              <a:latin typeface="Calibri"/>
              <a:cs typeface="Calibri"/>
            </a:endParaRPr>
          </a:p>
          <a:p>
            <a:pPr algn="ctr">
              <a:lnSpc>
                <a:spcPct val="100000"/>
              </a:lnSpc>
              <a:spcBef>
                <a:spcPts val="1405"/>
              </a:spcBef>
            </a:pPr>
            <a:r>
              <a:rPr lang="en-GB" sz="4000" dirty="0">
                <a:solidFill>
                  <a:srgbClr val="224464"/>
                </a:solidFill>
                <a:latin typeface="Calibri"/>
                <a:cs typeface="Calibri"/>
              </a:rPr>
              <a:t>Request</a:t>
            </a:r>
            <a:r>
              <a:rPr lang="en-GB" sz="4000" spc="-105" dirty="0">
                <a:solidFill>
                  <a:srgbClr val="224464"/>
                </a:solidFill>
                <a:latin typeface="Calibri"/>
                <a:cs typeface="Calibri"/>
              </a:rPr>
              <a:t> </a:t>
            </a:r>
            <a:r>
              <a:rPr lang="en-GB" sz="4000" dirty="0">
                <a:solidFill>
                  <a:srgbClr val="224464"/>
                </a:solidFill>
                <a:latin typeface="Calibri"/>
                <a:cs typeface="Calibri"/>
              </a:rPr>
              <a:t>and</a:t>
            </a:r>
            <a:r>
              <a:rPr lang="en-GB" sz="4000" spc="-120" dirty="0">
                <a:solidFill>
                  <a:srgbClr val="224464"/>
                </a:solidFill>
                <a:latin typeface="Calibri"/>
                <a:cs typeface="Calibri"/>
              </a:rPr>
              <a:t> </a:t>
            </a:r>
            <a:r>
              <a:rPr lang="en-GB" sz="4000" spc="-10" dirty="0">
                <a:solidFill>
                  <a:srgbClr val="224464"/>
                </a:solidFill>
                <a:latin typeface="Calibri"/>
                <a:cs typeface="Calibri"/>
              </a:rPr>
              <a:t>Responses</a:t>
            </a:r>
            <a:endParaRPr lang="en-GB" sz="4000" dirty="0">
              <a:latin typeface="Calibri"/>
              <a:cs typeface="Calibri"/>
            </a:endParaRPr>
          </a:p>
        </p:txBody>
      </p:sp>
    </p:spTree>
    <p:extLst>
      <p:ext uri="{BB962C8B-B14F-4D97-AF65-F5344CB8AC3E}">
        <p14:creationId xmlns:p14="http://schemas.microsoft.com/office/powerpoint/2010/main" val="1073475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6788A-13F4-04F5-3D7E-E638E643463A}"/>
              </a:ext>
            </a:extLst>
          </p:cNvPr>
          <p:cNvSpPr>
            <a:spLocks noGrp="1"/>
          </p:cNvSpPr>
          <p:nvPr>
            <p:ph type="title"/>
          </p:nvPr>
        </p:nvSpPr>
        <p:spPr/>
        <p:txBody>
          <a:bodyPr/>
          <a:lstStyle/>
          <a:p>
            <a:r>
              <a:rPr lang="en-GB" dirty="0"/>
              <a:t>HTTP</a:t>
            </a:r>
            <a:r>
              <a:rPr lang="en-GB" spc="-70" dirty="0"/>
              <a:t> </a:t>
            </a:r>
            <a:r>
              <a:rPr lang="en-GB" dirty="0"/>
              <a:t>GET</a:t>
            </a:r>
            <a:r>
              <a:rPr lang="en-GB" spc="-60" dirty="0"/>
              <a:t> </a:t>
            </a:r>
            <a:r>
              <a:rPr lang="en-GB" spc="-10" dirty="0"/>
              <a:t>Request</a:t>
            </a:r>
            <a:r>
              <a:rPr lang="en-GB" spc="-45" dirty="0"/>
              <a:t> </a:t>
            </a:r>
            <a:r>
              <a:rPr lang="en-GB" dirty="0"/>
              <a:t>–</a:t>
            </a:r>
            <a:r>
              <a:rPr lang="en-GB" spc="-65" dirty="0"/>
              <a:t> </a:t>
            </a:r>
            <a:r>
              <a:rPr lang="en-GB" spc="-10" dirty="0"/>
              <a:t>Example</a:t>
            </a:r>
            <a:endParaRPr lang="en-BG" dirty="0"/>
          </a:p>
        </p:txBody>
      </p:sp>
      <p:sp>
        <p:nvSpPr>
          <p:cNvPr id="3" name="Content Placeholder 2">
            <a:extLst>
              <a:ext uri="{FF2B5EF4-FFF2-40B4-BE49-F238E27FC236}">
                <a16:creationId xmlns:a16="http://schemas.microsoft.com/office/drawing/2014/main" id="{EF30B6AA-3242-1D6D-068D-7E627E9CBFF1}"/>
              </a:ext>
            </a:extLst>
          </p:cNvPr>
          <p:cNvSpPr>
            <a:spLocks noGrp="1"/>
          </p:cNvSpPr>
          <p:nvPr>
            <p:ph idx="1"/>
          </p:nvPr>
        </p:nvSpPr>
        <p:spPr/>
        <p:txBody>
          <a:bodyPr/>
          <a:lstStyle/>
          <a:p>
            <a:r>
              <a:rPr lang="en-GB" sz="2800" dirty="0">
                <a:solidFill>
                  <a:srgbClr val="224464"/>
                </a:solidFill>
                <a:latin typeface="Calibri"/>
                <a:cs typeface="Calibri"/>
              </a:rPr>
              <a:t>Example</a:t>
            </a:r>
            <a:r>
              <a:rPr lang="en-GB" sz="2800" spc="-65" dirty="0">
                <a:solidFill>
                  <a:srgbClr val="224464"/>
                </a:solidFill>
                <a:latin typeface="Calibri"/>
                <a:cs typeface="Calibri"/>
              </a:rPr>
              <a:t> </a:t>
            </a:r>
            <a:r>
              <a:rPr lang="en-GB" sz="2800" dirty="0">
                <a:solidFill>
                  <a:srgbClr val="224464"/>
                </a:solidFill>
                <a:latin typeface="Calibri"/>
                <a:cs typeface="Calibri"/>
              </a:rPr>
              <a:t>of</a:t>
            </a:r>
            <a:r>
              <a:rPr lang="en-GB" sz="2800" spc="-70" dirty="0">
                <a:solidFill>
                  <a:srgbClr val="224464"/>
                </a:solidFill>
                <a:latin typeface="Calibri"/>
                <a:cs typeface="Calibri"/>
              </a:rPr>
              <a:t> </a:t>
            </a:r>
            <a:r>
              <a:rPr lang="en-GB" sz="2800" dirty="0">
                <a:solidFill>
                  <a:srgbClr val="224464"/>
                </a:solidFill>
                <a:latin typeface="Calibri"/>
                <a:cs typeface="Calibri"/>
              </a:rPr>
              <a:t>HTTP</a:t>
            </a:r>
            <a:r>
              <a:rPr lang="en-GB" sz="2800" spc="-70" dirty="0">
                <a:solidFill>
                  <a:srgbClr val="224464"/>
                </a:solidFill>
                <a:latin typeface="Calibri"/>
                <a:cs typeface="Calibri"/>
              </a:rPr>
              <a:t> </a:t>
            </a:r>
            <a:r>
              <a:rPr lang="en-GB" sz="2800" b="1" dirty="0">
                <a:solidFill>
                  <a:srgbClr val="FF9F00"/>
                </a:solidFill>
                <a:latin typeface="Calibri"/>
                <a:cs typeface="Calibri"/>
              </a:rPr>
              <a:t>GET</a:t>
            </a:r>
            <a:r>
              <a:rPr lang="en-GB" sz="2800" b="1" spc="-50" dirty="0">
                <a:solidFill>
                  <a:srgbClr val="FF9F00"/>
                </a:solidFill>
                <a:latin typeface="Calibri"/>
                <a:cs typeface="Calibri"/>
              </a:rPr>
              <a:t> </a:t>
            </a:r>
            <a:r>
              <a:rPr lang="en-GB" sz="2800" spc="-10" dirty="0">
                <a:solidFill>
                  <a:srgbClr val="224464"/>
                </a:solidFill>
                <a:latin typeface="Calibri"/>
                <a:cs typeface="Calibri"/>
              </a:rPr>
              <a:t>request:</a:t>
            </a:r>
            <a:endParaRPr lang="en-GB" sz="2800" dirty="0">
              <a:latin typeface="Calibri"/>
              <a:cs typeface="Calibri"/>
            </a:endParaRPr>
          </a:p>
          <a:p>
            <a:endParaRPr lang="en-BG" dirty="0"/>
          </a:p>
        </p:txBody>
      </p:sp>
      <p:sp>
        <p:nvSpPr>
          <p:cNvPr id="4" name="Slide Number Placeholder 3">
            <a:extLst>
              <a:ext uri="{FF2B5EF4-FFF2-40B4-BE49-F238E27FC236}">
                <a16:creationId xmlns:a16="http://schemas.microsoft.com/office/drawing/2014/main" id="{3EF0B9D0-0FBE-B014-A124-30CF66027818}"/>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30</a:t>
            </a:fld>
            <a:endParaRPr lang="en-US" dirty="0">
              <a:solidFill>
                <a:prstClr val="white">
                  <a:tint val="75000"/>
                </a:prstClr>
              </a:solidFill>
            </a:endParaRPr>
          </a:p>
        </p:txBody>
      </p:sp>
      <p:sp>
        <p:nvSpPr>
          <p:cNvPr id="5" name="object 8">
            <a:extLst>
              <a:ext uri="{FF2B5EF4-FFF2-40B4-BE49-F238E27FC236}">
                <a16:creationId xmlns:a16="http://schemas.microsoft.com/office/drawing/2014/main" id="{C407F41C-374B-7A86-2C1C-D5C4D993EBB2}"/>
              </a:ext>
            </a:extLst>
          </p:cNvPr>
          <p:cNvSpPr txBox="1"/>
          <p:nvPr/>
        </p:nvSpPr>
        <p:spPr>
          <a:xfrm>
            <a:off x="1370012" y="2819400"/>
            <a:ext cx="4004945" cy="151580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rgbClr val="FF9F00"/>
                </a:solidFill>
                <a:latin typeface="Consolas"/>
                <a:cs typeface="Consolas"/>
              </a:rPr>
              <a:t>GET</a:t>
            </a:r>
            <a:r>
              <a:rPr sz="2400" b="1" spc="-175" dirty="0">
                <a:solidFill>
                  <a:srgbClr val="FF9F00"/>
                </a:solidFill>
                <a:latin typeface="Consolas"/>
                <a:cs typeface="Consolas"/>
              </a:rPr>
              <a:t> </a:t>
            </a:r>
            <a:r>
              <a:rPr sz="2400" b="1" spc="-10" dirty="0">
                <a:solidFill>
                  <a:srgbClr val="224464"/>
                </a:solidFill>
                <a:latin typeface="Consolas"/>
                <a:cs typeface="Consolas"/>
              </a:rPr>
              <a:t>/index.html</a:t>
            </a:r>
            <a:r>
              <a:rPr sz="2400" b="1" spc="-175" dirty="0">
                <a:solidFill>
                  <a:srgbClr val="224464"/>
                </a:solidFill>
                <a:latin typeface="Consolas"/>
                <a:cs typeface="Consolas"/>
              </a:rPr>
              <a:t> </a:t>
            </a:r>
            <a:r>
              <a:rPr sz="2400" b="1" spc="-10" dirty="0">
                <a:solidFill>
                  <a:srgbClr val="224464"/>
                </a:solidFill>
                <a:latin typeface="Consolas"/>
                <a:cs typeface="Consolas"/>
              </a:rPr>
              <a:t>HTTP/1.1 </a:t>
            </a:r>
            <a:r>
              <a:rPr sz="2400" b="1" dirty="0">
                <a:solidFill>
                  <a:srgbClr val="224464"/>
                </a:solidFill>
                <a:latin typeface="Consolas"/>
                <a:cs typeface="Consolas"/>
              </a:rPr>
              <a:t>Host:</a:t>
            </a:r>
            <a:r>
              <a:rPr sz="2400" b="1" spc="-180" dirty="0">
                <a:solidFill>
                  <a:srgbClr val="224464"/>
                </a:solidFill>
                <a:latin typeface="Consolas"/>
                <a:cs typeface="Consolas"/>
              </a:rPr>
              <a:t> </a:t>
            </a:r>
            <a:r>
              <a:rPr sz="2400" b="1" spc="-10" dirty="0">
                <a:solidFill>
                  <a:srgbClr val="224464"/>
                </a:solidFill>
                <a:latin typeface="Consolas"/>
                <a:cs typeface="Consolas"/>
              </a:rPr>
              <a:t>localhost</a:t>
            </a:r>
            <a:endParaRPr lang="en-US" sz="2400" b="1" spc="-10" dirty="0">
              <a:solidFill>
                <a:srgbClr val="224464"/>
              </a:solidFill>
              <a:latin typeface="Consolas"/>
              <a:cs typeface="Consolas"/>
            </a:endParaRPr>
          </a:p>
          <a:p>
            <a:pPr marL="12700" marR="5080">
              <a:spcBef>
                <a:spcPts val="100"/>
              </a:spcBef>
            </a:pPr>
            <a:r>
              <a:rPr lang="en-GB" sz="2400" b="1" i="1" spc="-10" dirty="0">
                <a:solidFill>
                  <a:srgbClr val="224464"/>
                </a:solidFill>
                <a:latin typeface="Consolas"/>
                <a:cs typeface="Consolas"/>
              </a:rPr>
              <a:t>&lt;CRLF&gt;</a:t>
            </a:r>
            <a:endParaRPr lang="en-GB" sz="2400" dirty="0">
              <a:latin typeface="Consolas"/>
              <a:cs typeface="Consolas"/>
            </a:endParaRPr>
          </a:p>
          <a:p>
            <a:pPr marL="12700" marR="5080">
              <a:lnSpc>
                <a:spcPct val="100000"/>
              </a:lnSpc>
              <a:spcBef>
                <a:spcPts val="100"/>
              </a:spcBef>
            </a:pPr>
            <a:endParaRPr sz="2400" dirty="0">
              <a:latin typeface="Consolas"/>
              <a:cs typeface="Consolas"/>
            </a:endParaRPr>
          </a:p>
        </p:txBody>
      </p:sp>
      <p:grpSp>
        <p:nvGrpSpPr>
          <p:cNvPr id="6" name="object 10">
            <a:extLst>
              <a:ext uri="{FF2B5EF4-FFF2-40B4-BE49-F238E27FC236}">
                <a16:creationId xmlns:a16="http://schemas.microsoft.com/office/drawing/2014/main" id="{2CE42E64-E78F-E171-114E-8FDBD22221E6}"/>
              </a:ext>
            </a:extLst>
          </p:cNvPr>
          <p:cNvGrpSpPr/>
          <p:nvPr/>
        </p:nvGrpSpPr>
        <p:grpSpPr>
          <a:xfrm>
            <a:off x="684212" y="2703957"/>
            <a:ext cx="8552180" cy="2469515"/>
            <a:chOff x="281686" y="2157731"/>
            <a:chExt cx="8552180" cy="2469515"/>
          </a:xfrm>
        </p:grpSpPr>
        <p:sp>
          <p:nvSpPr>
            <p:cNvPr id="7" name="object 11">
              <a:extLst>
                <a:ext uri="{FF2B5EF4-FFF2-40B4-BE49-F238E27FC236}">
                  <a16:creationId xmlns:a16="http://schemas.microsoft.com/office/drawing/2014/main" id="{DBAB632F-4677-61C5-50D7-64051A9194F4}"/>
                </a:ext>
              </a:extLst>
            </p:cNvPr>
            <p:cNvSpPr/>
            <p:nvPr/>
          </p:nvSpPr>
          <p:spPr>
            <a:xfrm>
              <a:off x="291846" y="3349713"/>
              <a:ext cx="4089400" cy="1267460"/>
            </a:xfrm>
            <a:custGeom>
              <a:avLst/>
              <a:gdLst/>
              <a:ahLst/>
              <a:cxnLst/>
              <a:rect l="l" t="t" r="r" b="b"/>
              <a:pathLst>
                <a:path w="4089400" h="1267460">
                  <a:moveTo>
                    <a:pt x="1149426" y="0"/>
                  </a:moveTo>
                  <a:lnTo>
                    <a:pt x="681482" y="682028"/>
                  </a:lnTo>
                  <a:lnTo>
                    <a:pt x="97536" y="682028"/>
                  </a:lnTo>
                  <a:lnTo>
                    <a:pt x="59568" y="689692"/>
                  </a:lnTo>
                  <a:lnTo>
                    <a:pt x="28565" y="710593"/>
                  </a:lnTo>
                  <a:lnTo>
                    <a:pt x="7664" y="741596"/>
                  </a:lnTo>
                  <a:lnTo>
                    <a:pt x="0" y="779564"/>
                  </a:lnTo>
                  <a:lnTo>
                    <a:pt x="0" y="1169708"/>
                  </a:lnTo>
                  <a:lnTo>
                    <a:pt x="7664" y="1207675"/>
                  </a:lnTo>
                  <a:lnTo>
                    <a:pt x="28565" y="1238678"/>
                  </a:lnTo>
                  <a:lnTo>
                    <a:pt x="59568" y="1259580"/>
                  </a:lnTo>
                  <a:lnTo>
                    <a:pt x="97536" y="1267244"/>
                  </a:lnTo>
                  <a:lnTo>
                    <a:pt x="3991355" y="1267244"/>
                  </a:lnTo>
                  <a:lnTo>
                    <a:pt x="4029323" y="1259580"/>
                  </a:lnTo>
                  <a:lnTo>
                    <a:pt x="4060326" y="1238678"/>
                  </a:lnTo>
                  <a:lnTo>
                    <a:pt x="4081227" y="1207675"/>
                  </a:lnTo>
                  <a:lnTo>
                    <a:pt x="4088891" y="1169708"/>
                  </a:lnTo>
                  <a:lnTo>
                    <a:pt x="4088891" y="779564"/>
                  </a:lnTo>
                  <a:lnTo>
                    <a:pt x="4081227" y="741596"/>
                  </a:lnTo>
                  <a:lnTo>
                    <a:pt x="4060326" y="710593"/>
                  </a:lnTo>
                  <a:lnTo>
                    <a:pt x="4029323" y="689692"/>
                  </a:lnTo>
                  <a:lnTo>
                    <a:pt x="3991355" y="682028"/>
                  </a:lnTo>
                  <a:lnTo>
                    <a:pt x="1703705" y="682028"/>
                  </a:lnTo>
                  <a:lnTo>
                    <a:pt x="1149426" y="0"/>
                  </a:lnTo>
                  <a:close/>
                </a:path>
              </a:pathLst>
            </a:custGeom>
            <a:solidFill>
              <a:srgbClr val="224464">
                <a:alpha val="94900"/>
              </a:srgbClr>
            </a:solidFill>
          </p:spPr>
          <p:txBody>
            <a:bodyPr wrap="square" lIns="0" tIns="0" rIns="0" bIns="0" rtlCol="0"/>
            <a:lstStyle/>
            <a:p>
              <a:endParaRPr/>
            </a:p>
          </p:txBody>
        </p:sp>
        <p:sp>
          <p:nvSpPr>
            <p:cNvPr id="8" name="object 12">
              <a:extLst>
                <a:ext uri="{FF2B5EF4-FFF2-40B4-BE49-F238E27FC236}">
                  <a16:creationId xmlns:a16="http://schemas.microsoft.com/office/drawing/2014/main" id="{E0CD898D-E167-226B-1AE8-06297461AD2F}"/>
                </a:ext>
              </a:extLst>
            </p:cNvPr>
            <p:cNvSpPr/>
            <p:nvPr/>
          </p:nvSpPr>
          <p:spPr>
            <a:xfrm>
              <a:off x="291846" y="3349713"/>
              <a:ext cx="4089400" cy="1267460"/>
            </a:xfrm>
            <a:custGeom>
              <a:avLst/>
              <a:gdLst/>
              <a:ahLst/>
              <a:cxnLst/>
              <a:rect l="l" t="t" r="r" b="b"/>
              <a:pathLst>
                <a:path w="4089400" h="1267460">
                  <a:moveTo>
                    <a:pt x="0" y="779564"/>
                  </a:moveTo>
                  <a:lnTo>
                    <a:pt x="7664" y="741596"/>
                  </a:lnTo>
                  <a:lnTo>
                    <a:pt x="28565" y="710593"/>
                  </a:lnTo>
                  <a:lnTo>
                    <a:pt x="59568" y="689692"/>
                  </a:lnTo>
                  <a:lnTo>
                    <a:pt x="97536" y="682028"/>
                  </a:lnTo>
                  <a:lnTo>
                    <a:pt x="681482" y="682028"/>
                  </a:lnTo>
                  <a:lnTo>
                    <a:pt x="1149426" y="0"/>
                  </a:lnTo>
                  <a:lnTo>
                    <a:pt x="1703705" y="682028"/>
                  </a:lnTo>
                  <a:lnTo>
                    <a:pt x="3991355" y="682028"/>
                  </a:lnTo>
                  <a:lnTo>
                    <a:pt x="4029323" y="689692"/>
                  </a:lnTo>
                  <a:lnTo>
                    <a:pt x="4060326" y="710593"/>
                  </a:lnTo>
                  <a:lnTo>
                    <a:pt x="4081227" y="741596"/>
                  </a:lnTo>
                  <a:lnTo>
                    <a:pt x="4088891" y="779564"/>
                  </a:lnTo>
                  <a:lnTo>
                    <a:pt x="4088891" y="925868"/>
                  </a:lnTo>
                  <a:lnTo>
                    <a:pt x="4088891" y="1169708"/>
                  </a:lnTo>
                  <a:lnTo>
                    <a:pt x="4081227" y="1207675"/>
                  </a:lnTo>
                  <a:lnTo>
                    <a:pt x="4060326" y="1238678"/>
                  </a:lnTo>
                  <a:lnTo>
                    <a:pt x="4029323" y="1259580"/>
                  </a:lnTo>
                  <a:lnTo>
                    <a:pt x="3991355" y="1267244"/>
                  </a:lnTo>
                  <a:lnTo>
                    <a:pt x="1703705" y="1267244"/>
                  </a:lnTo>
                  <a:lnTo>
                    <a:pt x="681482" y="1267244"/>
                  </a:lnTo>
                  <a:lnTo>
                    <a:pt x="97536" y="1267244"/>
                  </a:lnTo>
                  <a:lnTo>
                    <a:pt x="59568" y="1259580"/>
                  </a:lnTo>
                  <a:lnTo>
                    <a:pt x="28565" y="1238678"/>
                  </a:lnTo>
                  <a:lnTo>
                    <a:pt x="7664" y="1207675"/>
                  </a:lnTo>
                  <a:lnTo>
                    <a:pt x="0" y="1169708"/>
                  </a:lnTo>
                  <a:lnTo>
                    <a:pt x="0" y="925868"/>
                  </a:lnTo>
                  <a:lnTo>
                    <a:pt x="0" y="779564"/>
                  </a:lnTo>
                  <a:close/>
                </a:path>
              </a:pathLst>
            </a:custGeom>
            <a:ln w="19812">
              <a:solidFill>
                <a:srgbClr val="224464"/>
              </a:solidFill>
            </a:ln>
          </p:spPr>
          <p:txBody>
            <a:bodyPr wrap="square" lIns="0" tIns="0" rIns="0" bIns="0" rtlCol="0"/>
            <a:lstStyle/>
            <a:p>
              <a:endParaRPr/>
            </a:p>
          </p:txBody>
        </p:sp>
        <p:sp>
          <p:nvSpPr>
            <p:cNvPr id="9" name="object 13">
              <a:extLst>
                <a:ext uri="{FF2B5EF4-FFF2-40B4-BE49-F238E27FC236}">
                  <a16:creationId xmlns:a16="http://schemas.microsoft.com/office/drawing/2014/main" id="{3DF6E606-47F5-1297-25FA-18F20E276F94}"/>
                </a:ext>
              </a:extLst>
            </p:cNvPr>
            <p:cNvSpPr/>
            <p:nvPr/>
          </p:nvSpPr>
          <p:spPr>
            <a:xfrm>
              <a:off x="4994795" y="2167891"/>
              <a:ext cx="3828415" cy="554990"/>
            </a:xfrm>
            <a:custGeom>
              <a:avLst/>
              <a:gdLst/>
              <a:ahLst/>
              <a:cxnLst/>
              <a:rect l="l" t="t" r="r" b="b"/>
              <a:pathLst>
                <a:path w="3828415" h="554989">
                  <a:moveTo>
                    <a:pt x="3735946" y="0"/>
                  </a:moveTo>
                  <a:lnTo>
                    <a:pt x="339458" y="0"/>
                  </a:lnTo>
                  <a:lnTo>
                    <a:pt x="303468" y="7264"/>
                  </a:lnTo>
                  <a:lnTo>
                    <a:pt x="274080" y="27077"/>
                  </a:lnTo>
                  <a:lnTo>
                    <a:pt x="254267" y="56465"/>
                  </a:lnTo>
                  <a:lnTo>
                    <a:pt x="247002" y="92455"/>
                  </a:lnTo>
                  <a:lnTo>
                    <a:pt x="0" y="192874"/>
                  </a:lnTo>
                  <a:lnTo>
                    <a:pt x="247002" y="231139"/>
                  </a:lnTo>
                  <a:lnTo>
                    <a:pt x="247002" y="462279"/>
                  </a:lnTo>
                  <a:lnTo>
                    <a:pt x="254267" y="498270"/>
                  </a:lnTo>
                  <a:lnTo>
                    <a:pt x="274080" y="527658"/>
                  </a:lnTo>
                  <a:lnTo>
                    <a:pt x="303468" y="547471"/>
                  </a:lnTo>
                  <a:lnTo>
                    <a:pt x="339458" y="554735"/>
                  </a:lnTo>
                  <a:lnTo>
                    <a:pt x="3735946" y="554735"/>
                  </a:lnTo>
                  <a:lnTo>
                    <a:pt x="3771936" y="547471"/>
                  </a:lnTo>
                  <a:lnTo>
                    <a:pt x="3801324" y="527658"/>
                  </a:lnTo>
                  <a:lnTo>
                    <a:pt x="3821137" y="498270"/>
                  </a:lnTo>
                  <a:lnTo>
                    <a:pt x="3828402" y="462279"/>
                  </a:lnTo>
                  <a:lnTo>
                    <a:pt x="3828402" y="92455"/>
                  </a:lnTo>
                  <a:lnTo>
                    <a:pt x="3821137" y="56465"/>
                  </a:lnTo>
                  <a:lnTo>
                    <a:pt x="3801324" y="27077"/>
                  </a:lnTo>
                  <a:lnTo>
                    <a:pt x="3771936" y="7264"/>
                  </a:lnTo>
                  <a:lnTo>
                    <a:pt x="3735946" y="0"/>
                  </a:lnTo>
                  <a:close/>
                </a:path>
              </a:pathLst>
            </a:custGeom>
            <a:solidFill>
              <a:srgbClr val="224464">
                <a:alpha val="94900"/>
              </a:srgbClr>
            </a:solidFill>
          </p:spPr>
          <p:txBody>
            <a:bodyPr wrap="square" lIns="0" tIns="0" rIns="0" bIns="0" rtlCol="0"/>
            <a:lstStyle/>
            <a:p>
              <a:endParaRPr/>
            </a:p>
          </p:txBody>
        </p:sp>
        <p:sp>
          <p:nvSpPr>
            <p:cNvPr id="10" name="object 14">
              <a:extLst>
                <a:ext uri="{FF2B5EF4-FFF2-40B4-BE49-F238E27FC236}">
                  <a16:creationId xmlns:a16="http://schemas.microsoft.com/office/drawing/2014/main" id="{CC41E4FC-4DA2-0FB7-671D-B62BCFB68336}"/>
                </a:ext>
              </a:extLst>
            </p:cNvPr>
            <p:cNvSpPr/>
            <p:nvPr/>
          </p:nvSpPr>
          <p:spPr>
            <a:xfrm>
              <a:off x="4994795" y="2167891"/>
              <a:ext cx="3828415" cy="554990"/>
            </a:xfrm>
            <a:custGeom>
              <a:avLst/>
              <a:gdLst/>
              <a:ahLst/>
              <a:cxnLst/>
              <a:rect l="l" t="t" r="r" b="b"/>
              <a:pathLst>
                <a:path w="3828415" h="554989">
                  <a:moveTo>
                    <a:pt x="247002" y="92455"/>
                  </a:moveTo>
                  <a:lnTo>
                    <a:pt x="254267" y="56465"/>
                  </a:lnTo>
                  <a:lnTo>
                    <a:pt x="274080" y="27077"/>
                  </a:lnTo>
                  <a:lnTo>
                    <a:pt x="303468" y="7264"/>
                  </a:lnTo>
                  <a:lnTo>
                    <a:pt x="339458" y="0"/>
                  </a:lnTo>
                  <a:lnTo>
                    <a:pt x="843902" y="0"/>
                  </a:lnTo>
                  <a:lnTo>
                    <a:pt x="1739252" y="0"/>
                  </a:lnTo>
                  <a:lnTo>
                    <a:pt x="3735946" y="0"/>
                  </a:lnTo>
                  <a:lnTo>
                    <a:pt x="3771936" y="7264"/>
                  </a:lnTo>
                  <a:lnTo>
                    <a:pt x="3801324" y="27077"/>
                  </a:lnTo>
                  <a:lnTo>
                    <a:pt x="3821137" y="56465"/>
                  </a:lnTo>
                  <a:lnTo>
                    <a:pt x="3828402" y="92455"/>
                  </a:lnTo>
                  <a:lnTo>
                    <a:pt x="3828402" y="231139"/>
                  </a:lnTo>
                  <a:lnTo>
                    <a:pt x="3828402" y="462279"/>
                  </a:lnTo>
                  <a:lnTo>
                    <a:pt x="3821137" y="498270"/>
                  </a:lnTo>
                  <a:lnTo>
                    <a:pt x="3801324" y="527658"/>
                  </a:lnTo>
                  <a:lnTo>
                    <a:pt x="3771936" y="547471"/>
                  </a:lnTo>
                  <a:lnTo>
                    <a:pt x="3735946" y="554735"/>
                  </a:lnTo>
                  <a:lnTo>
                    <a:pt x="1739252" y="554735"/>
                  </a:lnTo>
                  <a:lnTo>
                    <a:pt x="843902" y="554735"/>
                  </a:lnTo>
                  <a:lnTo>
                    <a:pt x="339458" y="554735"/>
                  </a:lnTo>
                  <a:lnTo>
                    <a:pt x="303468" y="547471"/>
                  </a:lnTo>
                  <a:lnTo>
                    <a:pt x="274080" y="527658"/>
                  </a:lnTo>
                  <a:lnTo>
                    <a:pt x="254267" y="498270"/>
                  </a:lnTo>
                  <a:lnTo>
                    <a:pt x="247002" y="462279"/>
                  </a:lnTo>
                  <a:lnTo>
                    <a:pt x="247002" y="231139"/>
                  </a:lnTo>
                  <a:lnTo>
                    <a:pt x="0" y="192874"/>
                  </a:lnTo>
                  <a:lnTo>
                    <a:pt x="247002" y="92455"/>
                  </a:lnTo>
                  <a:close/>
                </a:path>
              </a:pathLst>
            </a:custGeom>
            <a:ln w="19812">
              <a:solidFill>
                <a:srgbClr val="224464"/>
              </a:solidFill>
            </a:ln>
          </p:spPr>
          <p:txBody>
            <a:bodyPr wrap="square" lIns="0" tIns="0" rIns="0" bIns="0" rtlCol="0"/>
            <a:lstStyle/>
            <a:p>
              <a:endParaRPr/>
            </a:p>
          </p:txBody>
        </p:sp>
      </p:grpSp>
      <p:sp>
        <p:nvSpPr>
          <p:cNvPr id="12" name="TextBox 11">
            <a:extLst>
              <a:ext uri="{FF2B5EF4-FFF2-40B4-BE49-F238E27FC236}">
                <a16:creationId xmlns:a16="http://schemas.microsoft.com/office/drawing/2014/main" id="{19C37B2B-7893-0B57-01DE-62B72A2732E0}"/>
              </a:ext>
            </a:extLst>
          </p:cNvPr>
          <p:cNvSpPr txBox="1"/>
          <p:nvPr/>
        </p:nvSpPr>
        <p:spPr>
          <a:xfrm>
            <a:off x="5534470" y="2741891"/>
            <a:ext cx="6094520" cy="369332"/>
          </a:xfrm>
          <a:prstGeom prst="rect">
            <a:avLst/>
          </a:prstGeom>
          <a:noFill/>
        </p:spPr>
        <p:txBody>
          <a:bodyPr wrap="square">
            <a:spAutoFit/>
          </a:bodyPr>
          <a:lstStyle/>
          <a:p>
            <a:pPr marL="12700">
              <a:lnSpc>
                <a:spcPct val="100000"/>
              </a:lnSpc>
              <a:spcBef>
                <a:spcPts val="105"/>
              </a:spcBef>
            </a:pPr>
            <a:r>
              <a:rPr lang="en-GB" sz="1800" b="1" dirty="0">
                <a:solidFill>
                  <a:srgbClr val="FFFFFF"/>
                </a:solidFill>
                <a:latin typeface="Calibri"/>
                <a:cs typeface="Calibri"/>
              </a:rPr>
              <a:t>HTTP</a:t>
            </a:r>
            <a:r>
              <a:rPr lang="en-GB" sz="1800" b="1" spc="-80" dirty="0">
                <a:solidFill>
                  <a:srgbClr val="FFFFFF"/>
                </a:solidFill>
                <a:latin typeface="Calibri"/>
                <a:cs typeface="Calibri"/>
              </a:rPr>
              <a:t> </a:t>
            </a:r>
            <a:r>
              <a:rPr lang="en-GB" sz="1800" b="1" dirty="0">
                <a:solidFill>
                  <a:srgbClr val="FFFFFF"/>
                </a:solidFill>
                <a:latin typeface="Calibri"/>
                <a:cs typeface="Calibri"/>
              </a:rPr>
              <a:t>request</a:t>
            </a:r>
            <a:r>
              <a:rPr lang="en-GB" sz="1800" b="1" spc="-60" dirty="0">
                <a:solidFill>
                  <a:srgbClr val="FFFFFF"/>
                </a:solidFill>
                <a:latin typeface="Calibri"/>
                <a:cs typeface="Calibri"/>
              </a:rPr>
              <a:t> </a:t>
            </a:r>
            <a:r>
              <a:rPr lang="en-GB" sz="1800" b="1" spc="-20" dirty="0">
                <a:solidFill>
                  <a:srgbClr val="FFFFFF"/>
                </a:solidFill>
                <a:latin typeface="Calibri"/>
                <a:cs typeface="Calibri"/>
              </a:rPr>
              <a:t>line</a:t>
            </a:r>
            <a:endParaRPr lang="en-GB" sz="1800" dirty="0">
              <a:latin typeface="Calibri"/>
              <a:cs typeface="Calibri"/>
            </a:endParaRPr>
          </a:p>
        </p:txBody>
      </p:sp>
      <p:grpSp>
        <p:nvGrpSpPr>
          <p:cNvPr id="13" name="object 16">
            <a:extLst>
              <a:ext uri="{FF2B5EF4-FFF2-40B4-BE49-F238E27FC236}">
                <a16:creationId xmlns:a16="http://schemas.microsoft.com/office/drawing/2014/main" id="{CD4CCB62-2F22-3405-9FF8-966A8986DE57}"/>
              </a:ext>
            </a:extLst>
          </p:cNvPr>
          <p:cNvGrpSpPr/>
          <p:nvPr/>
        </p:nvGrpSpPr>
        <p:grpSpPr>
          <a:xfrm>
            <a:off x="3836480" y="3446780"/>
            <a:ext cx="3395979" cy="715645"/>
            <a:chOff x="2982467" y="2931643"/>
            <a:chExt cx="3395979" cy="715645"/>
          </a:xfrm>
        </p:grpSpPr>
        <p:sp>
          <p:nvSpPr>
            <p:cNvPr id="14" name="object 17">
              <a:extLst>
                <a:ext uri="{FF2B5EF4-FFF2-40B4-BE49-F238E27FC236}">
                  <a16:creationId xmlns:a16="http://schemas.microsoft.com/office/drawing/2014/main" id="{F6BE61E6-BD55-DD2F-40F2-C0384A9335E8}"/>
                </a:ext>
              </a:extLst>
            </p:cNvPr>
            <p:cNvSpPr/>
            <p:nvPr/>
          </p:nvSpPr>
          <p:spPr>
            <a:xfrm>
              <a:off x="2992373" y="2941549"/>
              <a:ext cx="3375660" cy="695960"/>
            </a:xfrm>
            <a:custGeom>
              <a:avLst/>
              <a:gdLst/>
              <a:ahLst/>
              <a:cxnLst/>
              <a:rect l="l" t="t" r="r" b="b"/>
              <a:pathLst>
                <a:path w="3375660" h="695960">
                  <a:moveTo>
                    <a:pt x="465340" y="0"/>
                  </a:moveTo>
                  <a:lnTo>
                    <a:pt x="562610" y="172745"/>
                  </a:lnTo>
                  <a:lnTo>
                    <a:pt x="87122" y="172745"/>
                  </a:lnTo>
                  <a:lnTo>
                    <a:pt x="53208" y="179591"/>
                  </a:lnTo>
                  <a:lnTo>
                    <a:pt x="25515" y="198261"/>
                  </a:lnTo>
                  <a:lnTo>
                    <a:pt x="6845" y="225953"/>
                  </a:lnTo>
                  <a:lnTo>
                    <a:pt x="0" y="259867"/>
                  </a:lnTo>
                  <a:lnTo>
                    <a:pt x="0" y="608355"/>
                  </a:lnTo>
                  <a:lnTo>
                    <a:pt x="6845" y="642263"/>
                  </a:lnTo>
                  <a:lnTo>
                    <a:pt x="25515" y="669956"/>
                  </a:lnTo>
                  <a:lnTo>
                    <a:pt x="53208" y="688629"/>
                  </a:lnTo>
                  <a:lnTo>
                    <a:pt x="87122" y="695477"/>
                  </a:lnTo>
                  <a:lnTo>
                    <a:pt x="3288538" y="695477"/>
                  </a:lnTo>
                  <a:lnTo>
                    <a:pt x="3322451" y="688629"/>
                  </a:lnTo>
                  <a:lnTo>
                    <a:pt x="3350144" y="669956"/>
                  </a:lnTo>
                  <a:lnTo>
                    <a:pt x="3368814" y="642263"/>
                  </a:lnTo>
                  <a:lnTo>
                    <a:pt x="3375660" y="608355"/>
                  </a:lnTo>
                  <a:lnTo>
                    <a:pt x="3375660" y="259867"/>
                  </a:lnTo>
                  <a:lnTo>
                    <a:pt x="3368814" y="225953"/>
                  </a:lnTo>
                  <a:lnTo>
                    <a:pt x="3350144" y="198261"/>
                  </a:lnTo>
                  <a:lnTo>
                    <a:pt x="3322451" y="179591"/>
                  </a:lnTo>
                  <a:lnTo>
                    <a:pt x="3288538" y="172745"/>
                  </a:lnTo>
                  <a:lnTo>
                    <a:pt x="1406525" y="172745"/>
                  </a:lnTo>
                  <a:lnTo>
                    <a:pt x="465340" y="0"/>
                  </a:lnTo>
                  <a:close/>
                </a:path>
              </a:pathLst>
            </a:custGeom>
            <a:solidFill>
              <a:srgbClr val="224464">
                <a:alpha val="94900"/>
              </a:srgbClr>
            </a:solidFill>
          </p:spPr>
          <p:txBody>
            <a:bodyPr wrap="square" lIns="0" tIns="0" rIns="0" bIns="0" rtlCol="0"/>
            <a:lstStyle/>
            <a:p>
              <a:endParaRPr/>
            </a:p>
          </p:txBody>
        </p:sp>
        <p:sp>
          <p:nvSpPr>
            <p:cNvPr id="15" name="object 18">
              <a:extLst>
                <a:ext uri="{FF2B5EF4-FFF2-40B4-BE49-F238E27FC236}">
                  <a16:creationId xmlns:a16="http://schemas.microsoft.com/office/drawing/2014/main" id="{041525E4-EBFD-3F23-3966-4CA461EBB1D6}"/>
                </a:ext>
              </a:extLst>
            </p:cNvPr>
            <p:cNvSpPr/>
            <p:nvPr/>
          </p:nvSpPr>
          <p:spPr>
            <a:xfrm>
              <a:off x="2992373" y="2941549"/>
              <a:ext cx="3375660" cy="695960"/>
            </a:xfrm>
            <a:custGeom>
              <a:avLst/>
              <a:gdLst/>
              <a:ahLst/>
              <a:cxnLst/>
              <a:rect l="l" t="t" r="r" b="b"/>
              <a:pathLst>
                <a:path w="3375660" h="695960">
                  <a:moveTo>
                    <a:pt x="0" y="259867"/>
                  </a:moveTo>
                  <a:lnTo>
                    <a:pt x="6845" y="225953"/>
                  </a:lnTo>
                  <a:lnTo>
                    <a:pt x="25515" y="198261"/>
                  </a:lnTo>
                  <a:lnTo>
                    <a:pt x="53208" y="179591"/>
                  </a:lnTo>
                  <a:lnTo>
                    <a:pt x="87122" y="172745"/>
                  </a:lnTo>
                  <a:lnTo>
                    <a:pt x="562610" y="172745"/>
                  </a:lnTo>
                  <a:lnTo>
                    <a:pt x="465340" y="0"/>
                  </a:lnTo>
                  <a:lnTo>
                    <a:pt x="1406525" y="172745"/>
                  </a:lnTo>
                  <a:lnTo>
                    <a:pt x="3288538" y="172745"/>
                  </a:lnTo>
                  <a:lnTo>
                    <a:pt x="3322451" y="179591"/>
                  </a:lnTo>
                  <a:lnTo>
                    <a:pt x="3350144" y="198261"/>
                  </a:lnTo>
                  <a:lnTo>
                    <a:pt x="3368814" y="225953"/>
                  </a:lnTo>
                  <a:lnTo>
                    <a:pt x="3375660" y="259867"/>
                  </a:lnTo>
                  <a:lnTo>
                    <a:pt x="3375660" y="390550"/>
                  </a:lnTo>
                  <a:lnTo>
                    <a:pt x="3375660" y="608355"/>
                  </a:lnTo>
                  <a:lnTo>
                    <a:pt x="3368814" y="642263"/>
                  </a:lnTo>
                  <a:lnTo>
                    <a:pt x="3350144" y="669956"/>
                  </a:lnTo>
                  <a:lnTo>
                    <a:pt x="3322451" y="688629"/>
                  </a:lnTo>
                  <a:lnTo>
                    <a:pt x="3288538" y="695477"/>
                  </a:lnTo>
                  <a:lnTo>
                    <a:pt x="1406525" y="695477"/>
                  </a:lnTo>
                  <a:lnTo>
                    <a:pt x="562610" y="695477"/>
                  </a:lnTo>
                  <a:lnTo>
                    <a:pt x="87122" y="695477"/>
                  </a:lnTo>
                  <a:lnTo>
                    <a:pt x="53208" y="688629"/>
                  </a:lnTo>
                  <a:lnTo>
                    <a:pt x="25515" y="669956"/>
                  </a:lnTo>
                  <a:lnTo>
                    <a:pt x="6845" y="642263"/>
                  </a:lnTo>
                  <a:lnTo>
                    <a:pt x="0" y="608355"/>
                  </a:lnTo>
                  <a:lnTo>
                    <a:pt x="0" y="390550"/>
                  </a:lnTo>
                  <a:lnTo>
                    <a:pt x="0" y="259867"/>
                  </a:lnTo>
                  <a:close/>
                </a:path>
              </a:pathLst>
            </a:custGeom>
            <a:ln w="19811">
              <a:solidFill>
                <a:srgbClr val="224464"/>
              </a:solidFill>
            </a:ln>
          </p:spPr>
          <p:txBody>
            <a:bodyPr wrap="square" lIns="0" tIns="0" rIns="0" bIns="0" rtlCol="0"/>
            <a:lstStyle/>
            <a:p>
              <a:endParaRPr/>
            </a:p>
          </p:txBody>
        </p:sp>
      </p:grpSp>
      <p:sp>
        <p:nvSpPr>
          <p:cNvPr id="17" name="TextBox 16">
            <a:extLst>
              <a:ext uri="{FF2B5EF4-FFF2-40B4-BE49-F238E27FC236}">
                <a16:creationId xmlns:a16="http://schemas.microsoft.com/office/drawing/2014/main" id="{43D3A4DF-B604-6B80-B3A6-112C78224DFE}"/>
              </a:ext>
            </a:extLst>
          </p:cNvPr>
          <p:cNvSpPr txBox="1"/>
          <p:nvPr/>
        </p:nvSpPr>
        <p:spPr>
          <a:xfrm>
            <a:off x="1723185" y="3754049"/>
            <a:ext cx="6094520" cy="369332"/>
          </a:xfrm>
          <a:prstGeom prst="rect">
            <a:avLst/>
          </a:prstGeom>
          <a:noFill/>
        </p:spPr>
        <p:txBody>
          <a:bodyPr wrap="square">
            <a:spAutoFit/>
          </a:bodyPr>
          <a:lstStyle/>
          <a:p>
            <a:pPr marL="2672715">
              <a:lnSpc>
                <a:spcPct val="100000"/>
              </a:lnSpc>
              <a:spcBef>
                <a:spcPts val="105"/>
              </a:spcBef>
            </a:pPr>
            <a:r>
              <a:rPr lang="en-GB" sz="1800" b="1" dirty="0">
                <a:solidFill>
                  <a:srgbClr val="FFFFFF"/>
                </a:solidFill>
                <a:latin typeface="Calibri"/>
                <a:cs typeface="Calibri"/>
              </a:rPr>
              <a:t>HTTP</a:t>
            </a:r>
            <a:r>
              <a:rPr lang="en-GB" sz="1800" b="1" spc="-80" dirty="0">
                <a:solidFill>
                  <a:srgbClr val="FFFFFF"/>
                </a:solidFill>
                <a:latin typeface="Calibri"/>
                <a:cs typeface="Calibri"/>
              </a:rPr>
              <a:t> </a:t>
            </a:r>
            <a:r>
              <a:rPr lang="en-GB" sz="1800" b="1" dirty="0">
                <a:solidFill>
                  <a:srgbClr val="FFFFFF"/>
                </a:solidFill>
                <a:latin typeface="Calibri"/>
                <a:cs typeface="Calibri"/>
              </a:rPr>
              <a:t>request</a:t>
            </a:r>
            <a:r>
              <a:rPr lang="en-GB" sz="1800" b="1" spc="-60" dirty="0">
                <a:solidFill>
                  <a:srgbClr val="FFFFFF"/>
                </a:solidFill>
                <a:latin typeface="Calibri"/>
                <a:cs typeface="Calibri"/>
              </a:rPr>
              <a:t> </a:t>
            </a:r>
            <a:r>
              <a:rPr lang="en-GB" sz="1800" b="1" spc="-10" dirty="0">
                <a:solidFill>
                  <a:srgbClr val="FFFFFF"/>
                </a:solidFill>
                <a:latin typeface="Calibri"/>
                <a:cs typeface="Calibri"/>
              </a:rPr>
              <a:t>headers</a:t>
            </a:r>
            <a:endParaRPr lang="en-GB" sz="1800" dirty="0">
              <a:latin typeface="Calibri"/>
              <a:cs typeface="Calibri"/>
            </a:endParaRPr>
          </a:p>
        </p:txBody>
      </p:sp>
      <p:sp>
        <p:nvSpPr>
          <p:cNvPr id="19" name="TextBox 18">
            <a:extLst>
              <a:ext uri="{FF2B5EF4-FFF2-40B4-BE49-F238E27FC236}">
                <a16:creationId xmlns:a16="http://schemas.microsoft.com/office/drawing/2014/main" id="{AFED709A-3BB6-1C7A-811D-482DF3151194}"/>
              </a:ext>
            </a:extLst>
          </p:cNvPr>
          <p:cNvSpPr txBox="1"/>
          <p:nvPr/>
        </p:nvSpPr>
        <p:spPr>
          <a:xfrm>
            <a:off x="811046" y="4704904"/>
            <a:ext cx="6094520" cy="369332"/>
          </a:xfrm>
          <a:prstGeom prst="rect">
            <a:avLst/>
          </a:prstGeom>
          <a:noFill/>
        </p:spPr>
        <p:txBody>
          <a:bodyPr wrap="square">
            <a:spAutoFit/>
          </a:bodyPr>
          <a:lstStyle/>
          <a:p>
            <a:pPr marL="12700">
              <a:lnSpc>
                <a:spcPct val="100000"/>
              </a:lnSpc>
            </a:pPr>
            <a:r>
              <a:rPr lang="en-GB" sz="1800" b="1" dirty="0">
                <a:solidFill>
                  <a:srgbClr val="FFFFFF"/>
                </a:solidFill>
                <a:latin typeface="Calibri"/>
                <a:cs typeface="Calibri"/>
              </a:rPr>
              <a:t>The</a:t>
            </a:r>
            <a:r>
              <a:rPr lang="en-GB" sz="1800" b="1" spc="-65" dirty="0">
                <a:solidFill>
                  <a:srgbClr val="FFFFFF"/>
                </a:solidFill>
                <a:latin typeface="Calibri"/>
                <a:cs typeface="Calibri"/>
              </a:rPr>
              <a:t> </a:t>
            </a:r>
            <a:r>
              <a:rPr lang="en-GB" sz="1800" b="1" dirty="0">
                <a:solidFill>
                  <a:srgbClr val="FFFFFF"/>
                </a:solidFill>
                <a:latin typeface="Calibri"/>
                <a:cs typeface="Calibri"/>
              </a:rPr>
              <a:t>request</a:t>
            </a:r>
            <a:r>
              <a:rPr lang="en-GB" sz="1800" b="1" spc="-65" dirty="0">
                <a:solidFill>
                  <a:srgbClr val="FFFFFF"/>
                </a:solidFill>
                <a:latin typeface="Calibri"/>
                <a:cs typeface="Calibri"/>
              </a:rPr>
              <a:t> </a:t>
            </a:r>
            <a:r>
              <a:rPr lang="en-GB" sz="1800" b="1" dirty="0">
                <a:solidFill>
                  <a:srgbClr val="FFFFFF"/>
                </a:solidFill>
                <a:latin typeface="Calibri"/>
                <a:cs typeface="Calibri"/>
              </a:rPr>
              <a:t>body</a:t>
            </a:r>
            <a:r>
              <a:rPr lang="en-GB" sz="1800" b="1" spc="-55" dirty="0">
                <a:solidFill>
                  <a:srgbClr val="FFFFFF"/>
                </a:solidFill>
                <a:latin typeface="Calibri"/>
                <a:cs typeface="Calibri"/>
              </a:rPr>
              <a:t> </a:t>
            </a:r>
            <a:r>
              <a:rPr lang="en-GB" sz="1800" b="1" dirty="0">
                <a:solidFill>
                  <a:srgbClr val="FFFFFF"/>
                </a:solidFill>
                <a:latin typeface="Calibri"/>
                <a:cs typeface="Calibri"/>
              </a:rPr>
              <a:t>is</a:t>
            </a:r>
            <a:r>
              <a:rPr lang="en-GB" sz="1800" b="1" spc="-65" dirty="0">
                <a:solidFill>
                  <a:srgbClr val="FFFFFF"/>
                </a:solidFill>
                <a:latin typeface="Calibri"/>
                <a:cs typeface="Calibri"/>
              </a:rPr>
              <a:t> </a:t>
            </a:r>
            <a:r>
              <a:rPr lang="en-GB" sz="1800" b="1" spc="-20" dirty="0">
                <a:solidFill>
                  <a:srgbClr val="FFFFFF"/>
                </a:solidFill>
                <a:latin typeface="Calibri"/>
                <a:cs typeface="Calibri"/>
              </a:rPr>
              <a:t>empty</a:t>
            </a:r>
            <a:endParaRPr lang="en-GB" sz="1800" dirty="0">
              <a:latin typeface="Calibri"/>
              <a:cs typeface="Calibri"/>
            </a:endParaRPr>
          </a:p>
        </p:txBody>
      </p:sp>
    </p:spTree>
    <p:extLst>
      <p:ext uri="{BB962C8B-B14F-4D97-AF65-F5344CB8AC3E}">
        <p14:creationId xmlns:p14="http://schemas.microsoft.com/office/powerpoint/2010/main" val="3107447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271" y="365125"/>
            <a:ext cx="11164539"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6BC7D5-E153-23C3-4227-A8200F2AA004}"/>
              </a:ext>
            </a:extLst>
          </p:cNvPr>
          <p:cNvSpPr>
            <a:spLocks noGrp="1"/>
          </p:cNvSpPr>
          <p:nvPr>
            <p:ph type="title"/>
          </p:nvPr>
        </p:nvSpPr>
        <p:spPr>
          <a:xfrm>
            <a:off x="1051286" y="586822"/>
            <a:ext cx="3656647" cy="1645920"/>
          </a:xfrm>
        </p:spPr>
        <p:txBody>
          <a:bodyPr>
            <a:normAutofit/>
          </a:bodyPr>
          <a:lstStyle/>
          <a:p>
            <a:r>
              <a:rPr lang="en-GB" sz="3200"/>
              <a:t>HTTP Request Headers</a:t>
            </a:r>
            <a:endParaRPr lang="en-BG" sz="3200"/>
          </a:p>
        </p:txBody>
      </p:sp>
      <p:sp>
        <p:nvSpPr>
          <p:cNvPr id="34" name="Rectangle 3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280" y="1057739"/>
            <a:ext cx="12798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6" name="Rectangle 3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2245" y="1400640"/>
            <a:ext cx="1463040" cy="18283"/>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E9C3FCF-6A5B-77FE-E264-F50ECC3CCF42}"/>
              </a:ext>
            </a:extLst>
          </p:cNvPr>
          <p:cNvSpPr>
            <a:spLocks noGrp="1"/>
          </p:cNvSpPr>
          <p:nvPr>
            <p:ph idx="1"/>
          </p:nvPr>
        </p:nvSpPr>
        <p:spPr>
          <a:xfrm>
            <a:off x="5105955" y="365125"/>
            <a:ext cx="6247935" cy="2089317"/>
          </a:xfrm>
        </p:spPr>
        <p:txBody>
          <a:bodyPr anchor="ctr">
            <a:normAutofit fontScale="92500" lnSpcReduction="20000"/>
          </a:bodyPr>
          <a:lstStyle/>
          <a:p>
            <a:endParaRPr lang="en-GB" sz="1800" b="0" i="0" dirty="0">
              <a:effectLst/>
            </a:endParaRPr>
          </a:p>
          <a:p>
            <a:r>
              <a:rPr lang="en-GB" sz="1800" b="0" i="0" dirty="0">
                <a:effectLst/>
              </a:rPr>
              <a:t>HTTP headers contain text information stored in key-value pairs, and they are included in every HTTP request (and response, more on that later). These headers communicate core information, such as what browser the client is using and what data is being requested.</a:t>
            </a:r>
          </a:p>
          <a:p>
            <a:r>
              <a:rPr lang="en-GB" sz="1800" dirty="0"/>
              <a:t>Cache-control - Instructs the server not to serve a cached version of the resource and to instead revalidate the resource for freshness.</a:t>
            </a:r>
            <a:endParaRPr lang="en-GB" sz="1800" b="0" i="0" dirty="0">
              <a:effectLst/>
            </a:endParaRPr>
          </a:p>
          <a:p>
            <a:endParaRPr lang="en-BG" sz="1500" dirty="0"/>
          </a:p>
        </p:txBody>
      </p:sp>
      <p:pic>
        <p:nvPicPr>
          <p:cNvPr id="6" name="Picture 5">
            <a:extLst>
              <a:ext uri="{FF2B5EF4-FFF2-40B4-BE49-F238E27FC236}">
                <a16:creationId xmlns:a16="http://schemas.microsoft.com/office/drawing/2014/main" id="{959664C4-7CA6-BA2F-24CC-4F32BAEF44AB}"/>
              </a:ext>
            </a:extLst>
          </p:cNvPr>
          <p:cNvPicPr>
            <a:picLocks noChangeAspect="1"/>
          </p:cNvPicPr>
          <p:nvPr/>
        </p:nvPicPr>
        <p:blipFill>
          <a:blip r:embed="rId2"/>
          <a:stretch>
            <a:fillRect/>
          </a:stretch>
        </p:blipFill>
        <p:spPr>
          <a:xfrm>
            <a:off x="1525970" y="2729397"/>
            <a:ext cx="3543416" cy="3483864"/>
          </a:xfrm>
          <a:prstGeom prst="rect">
            <a:avLst/>
          </a:prstGeom>
        </p:spPr>
      </p:pic>
      <p:pic>
        <p:nvPicPr>
          <p:cNvPr id="5" name="Picture 4">
            <a:extLst>
              <a:ext uri="{FF2B5EF4-FFF2-40B4-BE49-F238E27FC236}">
                <a16:creationId xmlns:a16="http://schemas.microsoft.com/office/drawing/2014/main" id="{A7FE3B2F-C635-41CF-8BC9-60E69759FBEA}"/>
              </a:ext>
            </a:extLst>
          </p:cNvPr>
          <p:cNvPicPr>
            <a:picLocks noChangeAspect="1"/>
          </p:cNvPicPr>
          <p:nvPr/>
        </p:nvPicPr>
        <p:blipFill>
          <a:blip r:embed="rId3"/>
          <a:stretch>
            <a:fillRect/>
          </a:stretch>
        </p:blipFill>
        <p:spPr>
          <a:xfrm>
            <a:off x="6197166" y="2856249"/>
            <a:ext cx="5521644" cy="3230160"/>
          </a:xfrm>
          <a:prstGeom prst="rect">
            <a:avLst/>
          </a:prstGeom>
        </p:spPr>
      </p:pic>
      <p:sp>
        <p:nvSpPr>
          <p:cNvPr id="4" name="Slide Number Placeholder 3">
            <a:extLst>
              <a:ext uri="{FF2B5EF4-FFF2-40B4-BE49-F238E27FC236}">
                <a16:creationId xmlns:a16="http://schemas.microsoft.com/office/drawing/2014/main" id="{5EBD295D-EA40-913B-C905-0AD5FD463CB3}"/>
              </a:ext>
            </a:extLst>
          </p:cNvPr>
          <p:cNvSpPr>
            <a:spLocks noGrp="1"/>
          </p:cNvSpPr>
          <p:nvPr>
            <p:ph type="sldNum" sz="quarter" idx="12"/>
          </p:nvPr>
        </p:nvSpPr>
        <p:spPr>
          <a:xfrm>
            <a:off x="8608357" y="6356350"/>
            <a:ext cx="2745533" cy="365125"/>
          </a:xfrm>
        </p:spPr>
        <p:txBody>
          <a:bodyPr>
            <a:normAutofit/>
          </a:bodyPr>
          <a:lstStyle/>
          <a:p>
            <a:pPr>
              <a:spcAft>
                <a:spcPts val="600"/>
              </a:spcAft>
            </a:pPr>
            <a:fld id="{C014DD1E-5D91-48A3-AD6D-45FBA980D106}" type="slidenum">
              <a:rPr lang="en-US">
                <a:solidFill>
                  <a:schemeClr val="tx1">
                    <a:lumMod val="50000"/>
                    <a:lumOff val="50000"/>
                  </a:schemeClr>
                </a:solidFill>
              </a:rPr>
              <a:pPr>
                <a:spcAft>
                  <a:spcPts val="600"/>
                </a:spcAft>
              </a:pPr>
              <a:t>31</a:t>
            </a:fld>
            <a:endParaRPr lang="en-US">
              <a:solidFill>
                <a:schemeClr val="tx1">
                  <a:lumMod val="50000"/>
                  <a:lumOff val="50000"/>
                </a:schemeClr>
              </a:solidFill>
            </a:endParaRPr>
          </a:p>
        </p:txBody>
      </p:sp>
    </p:spTree>
    <p:extLst>
      <p:ext uri="{BB962C8B-B14F-4D97-AF65-F5344CB8AC3E}">
        <p14:creationId xmlns:p14="http://schemas.microsoft.com/office/powerpoint/2010/main" val="1608694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B469-B167-4168-94D2-755BD847682F}"/>
              </a:ext>
            </a:extLst>
          </p:cNvPr>
          <p:cNvSpPr>
            <a:spLocks noGrp="1"/>
          </p:cNvSpPr>
          <p:nvPr>
            <p:ph type="title"/>
          </p:nvPr>
        </p:nvSpPr>
        <p:spPr/>
        <p:txBody>
          <a:bodyPr/>
          <a:lstStyle/>
          <a:p>
            <a:r>
              <a:rPr lang="en-GB" dirty="0"/>
              <a:t>HTTP</a:t>
            </a:r>
            <a:r>
              <a:rPr lang="en-GB" spc="-70" dirty="0"/>
              <a:t> </a:t>
            </a:r>
            <a:r>
              <a:rPr lang="en-GB" dirty="0"/>
              <a:t>POST</a:t>
            </a:r>
            <a:r>
              <a:rPr lang="en-GB" spc="-75" dirty="0"/>
              <a:t> </a:t>
            </a:r>
            <a:r>
              <a:rPr lang="en-GB" spc="-10" dirty="0"/>
              <a:t>Request</a:t>
            </a:r>
            <a:r>
              <a:rPr lang="en-GB" spc="-45" dirty="0"/>
              <a:t> </a:t>
            </a:r>
            <a:r>
              <a:rPr lang="en-GB" dirty="0"/>
              <a:t>–</a:t>
            </a:r>
            <a:r>
              <a:rPr lang="en-GB" spc="-65" dirty="0"/>
              <a:t> </a:t>
            </a:r>
            <a:r>
              <a:rPr lang="en-GB" spc="-10" dirty="0"/>
              <a:t>Example</a:t>
            </a:r>
            <a:endParaRPr lang="en-BG" dirty="0"/>
          </a:p>
        </p:txBody>
      </p:sp>
      <p:sp>
        <p:nvSpPr>
          <p:cNvPr id="3" name="Content Placeholder 2">
            <a:extLst>
              <a:ext uri="{FF2B5EF4-FFF2-40B4-BE49-F238E27FC236}">
                <a16:creationId xmlns:a16="http://schemas.microsoft.com/office/drawing/2014/main" id="{9ED97ACA-EFEB-299D-3CAE-D45879609A15}"/>
              </a:ext>
            </a:extLst>
          </p:cNvPr>
          <p:cNvSpPr>
            <a:spLocks noGrp="1"/>
          </p:cNvSpPr>
          <p:nvPr>
            <p:ph idx="1"/>
          </p:nvPr>
        </p:nvSpPr>
        <p:spPr>
          <a:xfrm>
            <a:off x="837981" y="1447800"/>
            <a:ext cx="10512863" cy="4729163"/>
          </a:xfrm>
        </p:spPr>
        <p:txBody>
          <a:bodyPr/>
          <a:lstStyle/>
          <a:p>
            <a:r>
              <a:rPr lang="en-GB" sz="2800" dirty="0">
                <a:solidFill>
                  <a:srgbClr val="224464"/>
                </a:solidFill>
                <a:latin typeface="Calibri"/>
                <a:cs typeface="Calibri"/>
              </a:rPr>
              <a:t>Example</a:t>
            </a:r>
            <a:r>
              <a:rPr lang="en-GB" sz="2800" spc="-80" dirty="0">
                <a:solidFill>
                  <a:srgbClr val="224464"/>
                </a:solidFill>
                <a:latin typeface="Calibri"/>
                <a:cs typeface="Calibri"/>
              </a:rPr>
              <a:t> </a:t>
            </a:r>
            <a:r>
              <a:rPr lang="en-GB" sz="2800" dirty="0">
                <a:solidFill>
                  <a:srgbClr val="224464"/>
                </a:solidFill>
                <a:latin typeface="Calibri"/>
                <a:cs typeface="Calibri"/>
              </a:rPr>
              <a:t>of</a:t>
            </a:r>
            <a:r>
              <a:rPr lang="en-GB" sz="2800" spc="-80" dirty="0">
                <a:solidFill>
                  <a:srgbClr val="224464"/>
                </a:solidFill>
                <a:latin typeface="Calibri"/>
                <a:cs typeface="Calibri"/>
              </a:rPr>
              <a:t> </a:t>
            </a:r>
            <a:r>
              <a:rPr lang="en-GB" sz="2800" dirty="0">
                <a:solidFill>
                  <a:srgbClr val="224464"/>
                </a:solidFill>
                <a:latin typeface="Calibri"/>
                <a:cs typeface="Calibri"/>
              </a:rPr>
              <a:t>HTTP</a:t>
            </a:r>
            <a:r>
              <a:rPr lang="en-GB" sz="2800" spc="-80" dirty="0">
                <a:solidFill>
                  <a:srgbClr val="224464"/>
                </a:solidFill>
                <a:latin typeface="Calibri"/>
                <a:cs typeface="Calibri"/>
              </a:rPr>
              <a:t> </a:t>
            </a:r>
            <a:r>
              <a:rPr lang="en-GB" sz="2800" b="1" dirty="0">
                <a:solidFill>
                  <a:srgbClr val="FF9F00"/>
                </a:solidFill>
                <a:latin typeface="Calibri"/>
                <a:cs typeface="Calibri"/>
              </a:rPr>
              <a:t>POST</a:t>
            </a:r>
            <a:r>
              <a:rPr lang="en-GB" sz="2800" b="1" spc="-75" dirty="0">
                <a:solidFill>
                  <a:srgbClr val="FF9F00"/>
                </a:solidFill>
                <a:latin typeface="Calibri"/>
                <a:cs typeface="Calibri"/>
              </a:rPr>
              <a:t> </a:t>
            </a:r>
            <a:r>
              <a:rPr lang="en-GB" sz="2800" spc="-10" dirty="0">
                <a:solidFill>
                  <a:srgbClr val="224464"/>
                </a:solidFill>
                <a:latin typeface="Calibri"/>
                <a:cs typeface="Calibri"/>
              </a:rPr>
              <a:t>request:</a:t>
            </a:r>
          </a:p>
          <a:p>
            <a:r>
              <a:rPr lang="en-GB" sz="2800" spc="-10" dirty="0">
                <a:solidFill>
                  <a:srgbClr val="224464"/>
                </a:solidFill>
                <a:latin typeface="Calibri"/>
                <a:cs typeface="Calibri"/>
              </a:rPr>
              <a:t>Request body holds the submitted form data</a:t>
            </a:r>
          </a:p>
          <a:p>
            <a:r>
              <a:rPr lang="en-GB" sz="2800" spc="-10" dirty="0">
                <a:solidFill>
                  <a:srgbClr val="224464"/>
                </a:solidFill>
                <a:latin typeface="Calibri"/>
                <a:cs typeface="Calibri"/>
              </a:rPr>
              <a:t>HTTP request line</a:t>
            </a:r>
          </a:p>
          <a:p>
            <a:r>
              <a:rPr lang="en-GB" sz="2800" spc="-10" dirty="0">
                <a:solidFill>
                  <a:srgbClr val="224464"/>
                </a:solidFill>
                <a:latin typeface="Calibri"/>
                <a:cs typeface="Calibri"/>
              </a:rPr>
              <a:t>HTTP request header</a:t>
            </a:r>
          </a:p>
          <a:p>
            <a:endParaRPr lang="en-GB" sz="2800" dirty="0">
              <a:latin typeface="Calibri"/>
              <a:cs typeface="Calibri"/>
            </a:endParaRPr>
          </a:p>
          <a:p>
            <a:endParaRPr lang="en-BG" dirty="0"/>
          </a:p>
          <a:p>
            <a:endParaRPr lang="en-BG" dirty="0"/>
          </a:p>
        </p:txBody>
      </p:sp>
      <p:sp>
        <p:nvSpPr>
          <p:cNvPr id="4" name="Slide Number Placeholder 3">
            <a:extLst>
              <a:ext uri="{FF2B5EF4-FFF2-40B4-BE49-F238E27FC236}">
                <a16:creationId xmlns:a16="http://schemas.microsoft.com/office/drawing/2014/main" id="{0220F73C-6E8A-F277-10FE-3F351CF22995}"/>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32</a:t>
            </a:fld>
            <a:endParaRPr lang="en-US" dirty="0">
              <a:solidFill>
                <a:prstClr val="white">
                  <a:tint val="75000"/>
                </a:prstClr>
              </a:solidFill>
            </a:endParaRPr>
          </a:p>
        </p:txBody>
      </p:sp>
      <p:grpSp>
        <p:nvGrpSpPr>
          <p:cNvPr id="5" name="object 7">
            <a:extLst>
              <a:ext uri="{FF2B5EF4-FFF2-40B4-BE49-F238E27FC236}">
                <a16:creationId xmlns:a16="http://schemas.microsoft.com/office/drawing/2014/main" id="{17B228FE-B689-7C07-AB0C-EFC5E53D06E8}"/>
              </a:ext>
            </a:extLst>
          </p:cNvPr>
          <p:cNvGrpSpPr/>
          <p:nvPr/>
        </p:nvGrpSpPr>
        <p:grpSpPr>
          <a:xfrm>
            <a:off x="972628" y="3848418"/>
            <a:ext cx="10606405" cy="2690495"/>
            <a:chOff x="906525" y="1840738"/>
            <a:chExt cx="10606405" cy="2690495"/>
          </a:xfrm>
        </p:grpSpPr>
        <p:sp>
          <p:nvSpPr>
            <p:cNvPr id="6" name="object 8">
              <a:extLst>
                <a:ext uri="{FF2B5EF4-FFF2-40B4-BE49-F238E27FC236}">
                  <a16:creationId xmlns:a16="http://schemas.microsoft.com/office/drawing/2014/main" id="{A91684A2-DA0E-5982-DA6D-4735E153ED89}"/>
                </a:ext>
              </a:extLst>
            </p:cNvPr>
            <p:cNvSpPr/>
            <p:nvPr/>
          </p:nvSpPr>
          <p:spPr>
            <a:xfrm>
              <a:off x="912875" y="1847088"/>
              <a:ext cx="10593705" cy="2677795"/>
            </a:xfrm>
            <a:custGeom>
              <a:avLst/>
              <a:gdLst/>
              <a:ahLst/>
              <a:cxnLst/>
              <a:rect l="l" t="t" r="r" b="b"/>
              <a:pathLst>
                <a:path w="10593705" h="2677795">
                  <a:moveTo>
                    <a:pt x="10593324" y="0"/>
                  </a:moveTo>
                  <a:lnTo>
                    <a:pt x="0" y="0"/>
                  </a:lnTo>
                  <a:lnTo>
                    <a:pt x="0" y="2677668"/>
                  </a:lnTo>
                  <a:lnTo>
                    <a:pt x="10593324" y="2677668"/>
                  </a:lnTo>
                  <a:lnTo>
                    <a:pt x="10593324" y="0"/>
                  </a:lnTo>
                  <a:close/>
                </a:path>
              </a:pathLst>
            </a:custGeom>
            <a:solidFill>
              <a:srgbClr val="C2C6D2">
                <a:alpha val="14900"/>
              </a:srgbClr>
            </a:solidFill>
          </p:spPr>
          <p:txBody>
            <a:bodyPr wrap="square" lIns="0" tIns="0" rIns="0" bIns="0" rtlCol="0"/>
            <a:lstStyle/>
            <a:p>
              <a:endParaRPr/>
            </a:p>
          </p:txBody>
        </p:sp>
        <p:sp>
          <p:nvSpPr>
            <p:cNvPr id="7" name="object 9">
              <a:extLst>
                <a:ext uri="{FF2B5EF4-FFF2-40B4-BE49-F238E27FC236}">
                  <a16:creationId xmlns:a16="http://schemas.microsoft.com/office/drawing/2014/main" id="{DCB8B909-39AF-B82E-DEBF-FC46BA62881B}"/>
                </a:ext>
              </a:extLst>
            </p:cNvPr>
            <p:cNvSpPr/>
            <p:nvPr/>
          </p:nvSpPr>
          <p:spPr>
            <a:xfrm>
              <a:off x="912875" y="1847088"/>
              <a:ext cx="10593705" cy="2677795"/>
            </a:xfrm>
            <a:custGeom>
              <a:avLst/>
              <a:gdLst/>
              <a:ahLst/>
              <a:cxnLst/>
              <a:rect l="l" t="t" r="r" b="b"/>
              <a:pathLst>
                <a:path w="10593705" h="2677795">
                  <a:moveTo>
                    <a:pt x="0" y="0"/>
                  </a:moveTo>
                  <a:lnTo>
                    <a:pt x="10593324" y="0"/>
                  </a:lnTo>
                  <a:lnTo>
                    <a:pt x="10593324" y="2677668"/>
                  </a:lnTo>
                  <a:lnTo>
                    <a:pt x="0" y="2677668"/>
                  </a:lnTo>
                  <a:lnTo>
                    <a:pt x="0" y="0"/>
                  </a:lnTo>
                  <a:close/>
                </a:path>
              </a:pathLst>
            </a:custGeom>
            <a:ln w="12192">
              <a:solidFill>
                <a:srgbClr val="A2ABBB"/>
              </a:solidFill>
            </a:ln>
          </p:spPr>
          <p:txBody>
            <a:bodyPr wrap="square" lIns="0" tIns="0" rIns="0" bIns="0" rtlCol="0"/>
            <a:lstStyle/>
            <a:p>
              <a:endParaRPr/>
            </a:p>
          </p:txBody>
        </p:sp>
      </p:grpSp>
      <p:sp>
        <p:nvSpPr>
          <p:cNvPr id="9" name="TextBox 8">
            <a:extLst>
              <a:ext uri="{FF2B5EF4-FFF2-40B4-BE49-F238E27FC236}">
                <a16:creationId xmlns:a16="http://schemas.microsoft.com/office/drawing/2014/main" id="{B4C3C361-447F-8B61-D58E-293FF2EDE1F6}"/>
              </a:ext>
            </a:extLst>
          </p:cNvPr>
          <p:cNvSpPr txBox="1"/>
          <p:nvPr/>
        </p:nvSpPr>
        <p:spPr>
          <a:xfrm>
            <a:off x="989012" y="3823756"/>
            <a:ext cx="6172200" cy="2333972"/>
          </a:xfrm>
          <a:prstGeom prst="rect">
            <a:avLst/>
          </a:prstGeom>
          <a:noFill/>
        </p:spPr>
        <p:txBody>
          <a:bodyPr wrap="square">
            <a:spAutoFit/>
          </a:bodyPr>
          <a:lstStyle/>
          <a:p>
            <a:pPr marL="12700" marR="5080">
              <a:lnSpc>
                <a:spcPct val="100000"/>
              </a:lnSpc>
              <a:spcBef>
                <a:spcPts val="100"/>
              </a:spcBef>
            </a:pPr>
            <a:r>
              <a:rPr lang="en-GB" sz="1800" b="1" dirty="0">
                <a:solidFill>
                  <a:srgbClr val="FF9F00"/>
                </a:solidFill>
                <a:latin typeface="Consolas"/>
                <a:cs typeface="Consolas"/>
              </a:rPr>
              <a:t>POST</a:t>
            </a:r>
            <a:r>
              <a:rPr lang="en-GB" sz="1800" b="1" spc="-70" dirty="0">
                <a:solidFill>
                  <a:srgbClr val="FF9F00"/>
                </a:solidFill>
                <a:latin typeface="Consolas"/>
                <a:cs typeface="Consolas"/>
              </a:rPr>
              <a:t> </a:t>
            </a:r>
            <a:r>
              <a:rPr lang="en-GB" sz="1800" b="1" dirty="0">
                <a:solidFill>
                  <a:srgbClr val="224464"/>
                </a:solidFill>
                <a:latin typeface="Consolas"/>
                <a:cs typeface="Consolas"/>
              </a:rPr>
              <a:t>/</a:t>
            </a:r>
            <a:r>
              <a:rPr lang="en-GB" sz="1800" b="1" dirty="0" err="1">
                <a:solidFill>
                  <a:srgbClr val="224464"/>
                </a:solidFill>
                <a:latin typeface="Consolas"/>
                <a:cs typeface="Consolas"/>
              </a:rPr>
              <a:t>login.html</a:t>
            </a:r>
            <a:r>
              <a:rPr lang="en-GB" sz="1800" b="1" spc="-60" dirty="0">
                <a:solidFill>
                  <a:srgbClr val="224464"/>
                </a:solidFill>
                <a:latin typeface="Consolas"/>
                <a:cs typeface="Consolas"/>
              </a:rPr>
              <a:t> </a:t>
            </a:r>
            <a:r>
              <a:rPr lang="en-GB" sz="1800" b="1" spc="-10" dirty="0">
                <a:solidFill>
                  <a:srgbClr val="224464"/>
                </a:solidFill>
                <a:latin typeface="Consolas"/>
                <a:cs typeface="Consolas"/>
              </a:rPr>
              <a:t>HTTP/1.1 </a:t>
            </a:r>
          </a:p>
          <a:p>
            <a:pPr marL="12700" marR="5080">
              <a:lnSpc>
                <a:spcPct val="100000"/>
              </a:lnSpc>
              <a:spcBef>
                <a:spcPts val="100"/>
              </a:spcBef>
            </a:pPr>
            <a:r>
              <a:rPr lang="en-GB" sz="1800" b="1" dirty="0">
                <a:solidFill>
                  <a:srgbClr val="224464"/>
                </a:solidFill>
                <a:latin typeface="Consolas"/>
                <a:cs typeface="Consolas"/>
              </a:rPr>
              <a:t>Host:</a:t>
            </a:r>
            <a:r>
              <a:rPr lang="en-GB" sz="1800" b="1" spc="-50" dirty="0">
                <a:solidFill>
                  <a:srgbClr val="224464"/>
                </a:solidFill>
                <a:latin typeface="Consolas"/>
                <a:cs typeface="Consolas"/>
              </a:rPr>
              <a:t> </a:t>
            </a:r>
            <a:r>
              <a:rPr lang="en-GB" sz="1800" b="1" spc="-10" dirty="0">
                <a:solidFill>
                  <a:srgbClr val="224464"/>
                </a:solidFill>
                <a:latin typeface="Consolas"/>
                <a:cs typeface="Consolas"/>
              </a:rPr>
              <a:t>localhost</a:t>
            </a:r>
            <a:endParaRPr lang="en-GB" sz="1800" dirty="0">
              <a:latin typeface="Consolas"/>
              <a:cs typeface="Consolas"/>
            </a:endParaRPr>
          </a:p>
          <a:p>
            <a:pPr marL="12700">
              <a:lnSpc>
                <a:spcPct val="100000"/>
              </a:lnSpc>
            </a:pPr>
            <a:r>
              <a:rPr lang="en-GB" sz="1800" b="1" spc="-10" dirty="0">
                <a:solidFill>
                  <a:srgbClr val="224464"/>
                </a:solidFill>
                <a:latin typeface="Consolas"/>
                <a:cs typeface="Consolas"/>
              </a:rPr>
              <a:t>Content-</a:t>
            </a:r>
            <a:r>
              <a:rPr lang="en-GB" sz="1800" b="1" dirty="0">
                <a:solidFill>
                  <a:srgbClr val="224464"/>
                </a:solidFill>
                <a:latin typeface="Consolas"/>
                <a:cs typeface="Consolas"/>
              </a:rPr>
              <a:t>Length:</a:t>
            </a:r>
            <a:r>
              <a:rPr lang="en-GB" sz="1800" b="1" spc="-60" dirty="0">
                <a:solidFill>
                  <a:srgbClr val="224464"/>
                </a:solidFill>
                <a:latin typeface="Consolas"/>
                <a:cs typeface="Consolas"/>
              </a:rPr>
              <a:t> </a:t>
            </a:r>
            <a:r>
              <a:rPr lang="en-GB" sz="1800" b="1" spc="-25" dirty="0">
                <a:solidFill>
                  <a:srgbClr val="224464"/>
                </a:solidFill>
                <a:latin typeface="Consolas"/>
                <a:cs typeface="Consolas"/>
              </a:rPr>
              <a:t>59</a:t>
            </a:r>
            <a:endParaRPr lang="en-GB" b="1" spc="-25" dirty="0">
              <a:solidFill>
                <a:srgbClr val="224464"/>
              </a:solidFill>
              <a:latin typeface="Consolas"/>
              <a:cs typeface="Consolas"/>
            </a:endParaRPr>
          </a:p>
          <a:p>
            <a:pPr marL="12700">
              <a:lnSpc>
                <a:spcPct val="100000"/>
              </a:lnSpc>
              <a:spcBef>
                <a:spcPts val="100"/>
              </a:spcBef>
            </a:pPr>
            <a:r>
              <a:rPr lang="en-GB" sz="1800" b="1" spc="-10" dirty="0">
                <a:solidFill>
                  <a:srgbClr val="224464"/>
                </a:solidFill>
                <a:latin typeface="Consolas"/>
                <a:cs typeface="Consolas"/>
              </a:rPr>
              <a:t>Content-</a:t>
            </a:r>
            <a:r>
              <a:rPr lang="en-GB" sz="1800" b="1" dirty="0">
                <a:solidFill>
                  <a:srgbClr val="224464"/>
                </a:solidFill>
                <a:latin typeface="Consolas"/>
                <a:cs typeface="Consolas"/>
              </a:rPr>
              <a:t>Type:</a:t>
            </a:r>
            <a:r>
              <a:rPr lang="en-GB" sz="1800" b="1" spc="30" dirty="0">
                <a:solidFill>
                  <a:srgbClr val="224464"/>
                </a:solidFill>
                <a:latin typeface="Consolas"/>
                <a:cs typeface="Consolas"/>
              </a:rPr>
              <a:t> </a:t>
            </a:r>
            <a:r>
              <a:rPr lang="en-GB" sz="1800" b="1" spc="-10" dirty="0">
                <a:solidFill>
                  <a:srgbClr val="224464"/>
                </a:solidFill>
                <a:latin typeface="Consolas"/>
                <a:cs typeface="Consolas"/>
              </a:rPr>
              <a:t>application/x-</a:t>
            </a:r>
            <a:r>
              <a:rPr lang="en-GB" sz="1800" b="1" spc="-20" dirty="0">
                <a:solidFill>
                  <a:srgbClr val="224464"/>
                </a:solidFill>
                <a:latin typeface="Consolas"/>
                <a:cs typeface="Consolas"/>
              </a:rPr>
              <a:t>www-</a:t>
            </a:r>
            <a:r>
              <a:rPr lang="en-GB" sz="1800" b="1" spc="-10" dirty="0">
                <a:solidFill>
                  <a:srgbClr val="224464"/>
                </a:solidFill>
                <a:latin typeface="Consolas"/>
                <a:cs typeface="Consolas"/>
              </a:rPr>
              <a:t>form-</a:t>
            </a:r>
            <a:r>
              <a:rPr lang="en-GB" sz="1800" b="1" spc="-10" dirty="0" err="1">
                <a:solidFill>
                  <a:srgbClr val="224464"/>
                </a:solidFill>
                <a:latin typeface="Consolas"/>
                <a:cs typeface="Consolas"/>
              </a:rPr>
              <a:t>urlencoded</a:t>
            </a:r>
            <a:endParaRPr lang="en-GB" sz="1800" dirty="0">
              <a:latin typeface="Consolas"/>
              <a:cs typeface="Consolas"/>
            </a:endParaRPr>
          </a:p>
          <a:p>
            <a:pPr marL="12700">
              <a:lnSpc>
                <a:spcPct val="100000"/>
              </a:lnSpc>
            </a:pPr>
            <a:r>
              <a:rPr lang="en-GB" sz="1800" b="1" i="1" spc="-10" dirty="0">
                <a:solidFill>
                  <a:srgbClr val="224464"/>
                </a:solidFill>
                <a:latin typeface="Consolas"/>
                <a:cs typeface="Consolas"/>
              </a:rPr>
              <a:t>&lt;CRLF&gt;</a:t>
            </a:r>
            <a:endParaRPr lang="en-GB" sz="1800" dirty="0">
              <a:latin typeface="Consolas"/>
              <a:cs typeface="Consolas"/>
            </a:endParaRPr>
          </a:p>
          <a:p>
            <a:pPr marL="12700">
              <a:lnSpc>
                <a:spcPct val="100000"/>
              </a:lnSpc>
            </a:pPr>
            <a:r>
              <a:rPr lang="en-GB" sz="1800" b="1" spc="-10" dirty="0">
                <a:solidFill>
                  <a:srgbClr val="224464"/>
                </a:solidFill>
                <a:latin typeface="Consolas"/>
                <a:cs typeface="Consolas"/>
              </a:rPr>
              <a:t>username=</a:t>
            </a:r>
            <a:r>
              <a:rPr lang="en-GB" sz="1800" b="1" spc="-10" dirty="0" err="1">
                <a:solidFill>
                  <a:srgbClr val="224464"/>
                </a:solidFill>
                <a:latin typeface="Consolas"/>
                <a:cs typeface="Consolas"/>
              </a:rPr>
              <a:t>testUser&amp;password</a:t>
            </a:r>
            <a:r>
              <a:rPr lang="en-GB" sz="1800" b="1" spc="-10" dirty="0">
                <a:solidFill>
                  <a:srgbClr val="224464"/>
                </a:solidFill>
                <a:latin typeface="Consolas"/>
                <a:cs typeface="Consolas"/>
              </a:rPr>
              <a:t>=</a:t>
            </a:r>
            <a:r>
              <a:rPr lang="en-GB" sz="1800" b="1" spc="-10" dirty="0" err="1">
                <a:solidFill>
                  <a:srgbClr val="224464"/>
                </a:solidFill>
                <a:latin typeface="Consolas"/>
                <a:cs typeface="Consolas"/>
              </a:rPr>
              <a:t>topSecret</a:t>
            </a:r>
            <a:endParaRPr lang="en-GB" sz="1800" dirty="0">
              <a:latin typeface="Consolas"/>
              <a:cs typeface="Consolas"/>
            </a:endParaRPr>
          </a:p>
          <a:p>
            <a:pPr marL="12700">
              <a:lnSpc>
                <a:spcPct val="100000"/>
              </a:lnSpc>
            </a:pPr>
            <a:r>
              <a:rPr lang="en-GB" sz="1800" b="1" i="1" spc="-10" dirty="0">
                <a:solidFill>
                  <a:srgbClr val="224464"/>
                </a:solidFill>
                <a:latin typeface="Consolas"/>
                <a:cs typeface="Consolas"/>
              </a:rPr>
              <a:t>&lt;CRLF&gt;</a:t>
            </a:r>
            <a:endParaRPr lang="en-GB" sz="1800" dirty="0">
              <a:latin typeface="Consolas"/>
              <a:cs typeface="Consolas"/>
            </a:endParaRPr>
          </a:p>
          <a:p>
            <a:pPr marL="12700">
              <a:lnSpc>
                <a:spcPct val="100000"/>
              </a:lnSpc>
            </a:pPr>
            <a:endParaRPr lang="en-GB" sz="1800" dirty="0">
              <a:latin typeface="Consolas"/>
              <a:cs typeface="Consolas"/>
            </a:endParaRPr>
          </a:p>
        </p:txBody>
      </p:sp>
    </p:spTree>
    <p:extLst>
      <p:ext uri="{BB962C8B-B14F-4D97-AF65-F5344CB8AC3E}">
        <p14:creationId xmlns:p14="http://schemas.microsoft.com/office/powerpoint/2010/main" val="3089234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0"/>
            <a:ext cx="1218577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276CAEB3-A082-B383-0F50-A82DAC983BEE}"/>
              </a:ext>
            </a:extLst>
          </p:cNvPr>
          <p:cNvPicPr>
            <a:picLocks noGrp="1" noChangeAspect="1"/>
          </p:cNvPicPr>
          <p:nvPr>
            <p:ph idx="1"/>
          </p:nvPr>
        </p:nvPicPr>
        <p:blipFill>
          <a:blip r:embed="rId2"/>
          <a:srcRect r="34671" b="-1"/>
          <a:stretch/>
        </p:blipFill>
        <p:spPr>
          <a:xfrm>
            <a:off x="20" y="1282"/>
            <a:ext cx="12188805" cy="6856718"/>
          </a:xfrm>
          <a:prstGeom prst="rect">
            <a:avLst/>
          </a:prstGeom>
        </p:spPr>
      </p:pic>
      <p:sp>
        <p:nvSpPr>
          <p:cNvPr id="4" name="Slide Number Placeholder 3">
            <a:extLst>
              <a:ext uri="{FF2B5EF4-FFF2-40B4-BE49-F238E27FC236}">
                <a16:creationId xmlns:a16="http://schemas.microsoft.com/office/drawing/2014/main" id="{554D5A0C-E726-5585-9D36-96BDD5C6F69C}"/>
              </a:ext>
            </a:extLst>
          </p:cNvPr>
          <p:cNvSpPr>
            <a:spLocks noGrp="1"/>
          </p:cNvSpPr>
          <p:nvPr>
            <p:ph type="sldNum" sz="quarter" idx="12"/>
          </p:nvPr>
        </p:nvSpPr>
        <p:spPr>
          <a:xfrm>
            <a:off x="8608357" y="6356350"/>
            <a:ext cx="2742486" cy="365125"/>
          </a:xfrm>
        </p:spPr>
        <p:txBody>
          <a:bodyPr vert="horz" lIns="91440" tIns="45720" rIns="91440" bIns="45720" rtlCol="0" anchor="ctr">
            <a:normAutofit/>
          </a:bodyPr>
          <a:lstStyle/>
          <a:p>
            <a:pPr defTabSz="914400">
              <a:spcAft>
                <a:spcPts val="600"/>
              </a:spcAft>
            </a:pPr>
            <a:fld id="{C014DD1E-5D91-48A3-AD6D-45FBA980D106}" type="slidenum">
              <a:rPr lang="en-US" smtClean="0">
                <a:solidFill>
                  <a:srgbClr val="FFFFFF"/>
                </a:solidFill>
              </a:rPr>
              <a:pPr defTabSz="914400">
                <a:spcAft>
                  <a:spcPts val="600"/>
                </a:spcAft>
              </a:pPr>
              <a:t>33</a:t>
            </a:fld>
            <a:endParaRPr lang="en-US">
              <a:solidFill>
                <a:srgbClr val="FFFFFF"/>
              </a:solidFill>
            </a:endParaRPr>
          </a:p>
        </p:txBody>
      </p:sp>
      <p:sp>
        <p:nvSpPr>
          <p:cNvPr id="7" name="object 3">
            <a:extLst>
              <a:ext uri="{FF2B5EF4-FFF2-40B4-BE49-F238E27FC236}">
                <a16:creationId xmlns:a16="http://schemas.microsoft.com/office/drawing/2014/main" id="{883B3AF4-BFB0-1506-4661-675C9686799F}"/>
              </a:ext>
            </a:extLst>
          </p:cNvPr>
          <p:cNvSpPr txBox="1"/>
          <p:nvPr/>
        </p:nvSpPr>
        <p:spPr>
          <a:xfrm>
            <a:off x="2055812" y="4842511"/>
            <a:ext cx="5452110" cy="1878964"/>
          </a:xfrm>
          <a:prstGeom prst="rect">
            <a:avLst/>
          </a:prstGeom>
        </p:spPr>
        <p:txBody>
          <a:bodyPr vert="horz" wrap="square" lIns="0" tIns="254635" rIns="0" bIns="0" rtlCol="0">
            <a:spAutoFit/>
          </a:bodyPr>
          <a:lstStyle/>
          <a:p>
            <a:pPr marL="1270" algn="ctr">
              <a:spcBef>
                <a:spcPts val="2005"/>
              </a:spcBef>
            </a:pPr>
            <a:r>
              <a:rPr lang="en-GB" sz="5400" b="1">
                <a:solidFill>
                  <a:srgbClr val="224464"/>
                </a:solidFill>
                <a:latin typeface="Calibri"/>
                <a:cs typeface="Calibri"/>
              </a:rPr>
              <a:t>HTTP</a:t>
            </a:r>
            <a:r>
              <a:rPr lang="en-GB" sz="5400" b="1" spc="-65">
                <a:solidFill>
                  <a:srgbClr val="224464"/>
                </a:solidFill>
                <a:latin typeface="Calibri"/>
                <a:cs typeface="Calibri"/>
              </a:rPr>
              <a:t> </a:t>
            </a:r>
            <a:r>
              <a:rPr lang="en-GB" sz="5400" b="1" spc="-10">
                <a:solidFill>
                  <a:srgbClr val="224464"/>
                </a:solidFill>
                <a:latin typeface="Calibri"/>
                <a:cs typeface="Calibri"/>
              </a:rPr>
              <a:t>Response</a:t>
            </a:r>
            <a:endParaRPr lang="en-GB" sz="5400">
              <a:latin typeface="Calibri"/>
              <a:cs typeface="Calibri"/>
            </a:endParaRPr>
          </a:p>
          <a:p>
            <a:pPr algn="ctr">
              <a:spcBef>
                <a:spcPts val="1405"/>
              </a:spcBef>
            </a:pPr>
            <a:r>
              <a:rPr lang="en-GB" sz="4000">
                <a:solidFill>
                  <a:srgbClr val="224464"/>
                </a:solidFill>
                <a:latin typeface="Calibri"/>
                <a:cs typeface="Calibri"/>
              </a:rPr>
              <a:t>What</a:t>
            </a:r>
            <a:r>
              <a:rPr lang="en-GB" sz="4000" spc="-40">
                <a:solidFill>
                  <a:srgbClr val="224464"/>
                </a:solidFill>
                <a:latin typeface="Calibri"/>
                <a:cs typeface="Calibri"/>
              </a:rPr>
              <a:t> </a:t>
            </a:r>
            <a:r>
              <a:rPr lang="en-GB" sz="4000">
                <a:solidFill>
                  <a:srgbClr val="224464"/>
                </a:solidFill>
                <a:latin typeface="Calibri"/>
                <a:cs typeface="Calibri"/>
              </a:rPr>
              <a:t>is</a:t>
            </a:r>
            <a:r>
              <a:rPr lang="en-GB" sz="4000" spc="-45">
                <a:solidFill>
                  <a:srgbClr val="224464"/>
                </a:solidFill>
                <a:latin typeface="Calibri"/>
                <a:cs typeface="Calibri"/>
              </a:rPr>
              <a:t> </a:t>
            </a:r>
            <a:r>
              <a:rPr lang="en-GB" sz="4000">
                <a:solidFill>
                  <a:srgbClr val="224464"/>
                </a:solidFill>
                <a:latin typeface="Calibri"/>
                <a:cs typeface="Calibri"/>
              </a:rPr>
              <a:t>a</a:t>
            </a:r>
            <a:r>
              <a:rPr lang="en-GB" sz="4000" spc="-45">
                <a:solidFill>
                  <a:srgbClr val="224464"/>
                </a:solidFill>
                <a:latin typeface="Calibri"/>
                <a:cs typeface="Calibri"/>
              </a:rPr>
              <a:t> </a:t>
            </a:r>
            <a:r>
              <a:rPr lang="en-GB" sz="4000">
                <a:solidFill>
                  <a:srgbClr val="224464"/>
                </a:solidFill>
                <a:latin typeface="Calibri"/>
                <a:cs typeface="Calibri"/>
              </a:rPr>
              <a:t>HTTP</a:t>
            </a:r>
            <a:r>
              <a:rPr lang="en-GB" sz="4000" spc="-35">
                <a:solidFill>
                  <a:srgbClr val="224464"/>
                </a:solidFill>
                <a:latin typeface="Calibri"/>
                <a:cs typeface="Calibri"/>
              </a:rPr>
              <a:t> </a:t>
            </a:r>
            <a:r>
              <a:rPr lang="en-GB" sz="4000" spc="-10">
                <a:solidFill>
                  <a:srgbClr val="224464"/>
                </a:solidFill>
                <a:latin typeface="Calibri"/>
                <a:cs typeface="Calibri"/>
              </a:rPr>
              <a:t>Response?</a:t>
            </a:r>
            <a:endParaRPr lang="en-GB" sz="4000" dirty="0">
              <a:latin typeface="Calibri"/>
              <a:cs typeface="Calibri"/>
            </a:endParaRPr>
          </a:p>
        </p:txBody>
      </p:sp>
    </p:spTree>
    <p:extLst>
      <p:ext uri="{BB962C8B-B14F-4D97-AF65-F5344CB8AC3E}">
        <p14:creationId xmlns:p14="http://schemas.microsoft.com/office/powerpoint/2010/main" val="2867318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A0CA-F231-3196-A29F-5A990D12F25C}"/>
              </a:ext>
            </a:extLst>
          </p:cNvPr>
          <p:cNvSpPr>
            <a:spLocks noGrp="1"/>
          </p:cNvSpPr>
          <p:nvPr>
            <p:ph type="title"/>
          </p:nvPr>
        </p:nvSpPr>
        <p:spPr/>
        <p:txBody>
          <a:bodyPr/>
          <a:lstStyle/>
          <a:p>
            <a:r>
              <a:rPr lang="en-GB" dirty="0"/>
              <a:t>HTTP</a:t>
            </a:r>
            <a:r>
              <a:rPr lang="en-GB" spc="-80" dirty="0"/>
              <a:t> </a:t>
            </a:r>
            <a:r>
              <a:rPr lang="en-GB" spc="-10" dirty="0"/>
              <a:t>Response</a:t>
            </a:r>
            <a:r>
              <a:rPr lang="en-GB" spc="-65" dirty="0"/>
              <a:t> </a:t>
            </a:r>
            <a:r>
              <a:rPr lang="en-GB" spc="-10" dirty="0"/>
              <a:t>Message</a:t>
            </a:r>
            <a:endParaRPr lang="en-BG" dirty="0"/>
          </a:p>
        </p:txBody>
      </p:sp>
      <p:sp>
        <p:nvSpPr>
          <p:cNvPr id="3" name="Content Placeholder 2">
            <a:extLst>
              <a:ext uri="{FF2B5EF4-FFF2-40B4-BE49-F238E27FC236}">
                <a16:creationId xmlns:a16="http://schemas.microsoft.com/office/drawing/2014/main" id="{F647D9E9-DA92-EA8D-1E7C-06EEE8835717}"/>
              </a:ext>
            </a:extLst>
          </p:cNvPr>
          <p:cNvSpPr>
            <a:spLocks noGrp="1"/>
          </p:cNvSpPr>
          <p:nvPr>
            <p:ph idx="1"/>
          </p:nvPr>
        </p:nvSpPr>
        <p:spPr>
          <a:xfrm>
            <a:off x="837981" y="1690689"/>
            <a:ext cx="10512863" cy="4486274"/>
          </a:xfrm>
        </p:spPr>
        <p:txBody>
          <a:bodyPr>
            <a:normAutofit lnSpcReduction="10000"/>
          </a:bodyPr>
          <a:lstStyle/>
          <a:p>
            <a:r>
              <a:rPr lang="en-GB" sz="2800" dirty="0">
                <a:solidFill>
                  <a:srgbClr val="224464"/>
                </a:solidFill>
                <a:latin typeface="Calibri"/>
                <a:cs typeface="Calibri"/>
              </a:rPr>
              <a:t>The</a:t>
            </a:r>
            <a:r>
              <a:rPr lang="en-GB" sz="2800" spc="-90" dirty="0">
                <a:solidFill>
                  <a:srgbClr val="224464"/>
                </a:solidFill>
                <a:latin typeface="Calibri"/>
                <a:cs typeface="Calibri"/>
              </a:rPr>
              <a:t> </a:t>
            </a:r>
            <a:r>
              <a:rPr lang="en-GB" sz="2800" b="1" spc="-10" dirty="0">
                <a:solidFill>
                  <a:srgbClr val="FF9F00"/>
                </a:solidFill>
                <a:latin typeface="Calibri"/>
                <a:cs typeface="Calibri"/>
              </a:rPr>
              <a:t>response</a:t>
            </a:r>
            <a:r>
              <a:rPr lang="en-GB" sz="2800" b="1" spc="-75" dirty="0">
                <a:solidFill>
                  <a:srgbClr val="FF9F00"/>
                </a:solidFill>
                <a:latin typeface="Calibri"/>
                <a:cs typeface="Calibri"/>
              </a:rPr>
              <a:t> </a:t>
            </a:r>
            <a:r>
              <a:rPr lang="en-GB" sz="2800" b="1" dirty="0">
                <a:solidFill>
                  <a:srgbClr val="FF9F00"/>
                </a:solidFill>
                <a:latin typeface="Calibri"/>
                <a:cs typeface="Calibri"/>
              </a:rPr>
              <a:t>message</a:t>
            </a:r>
            <a:r>
              <a:rPr lang="en-GB" sz="2800" b="1" spc="-80" dirty="0">
                <a:solidFill>
                  <a:srgbClr val="FF9F00"/>
                </a:solidFill>
                <a:latin typeface="Calibri"/>
                <a:cs typeface="Calibri"/>
              </a:rPr>
              <a:t> </a:t>
            </a:r>
            <a:r>
              <a:rPr lang="en-GB" sz="2800" dirty="0">
                <a:solidFill>
                  <a:srgbClr val="224464"/>
                </a:solidFill>
                <a:latin typeface="Calibri"/>
                <a:cs typeface="Calibri"/>
              </a:rPr>
              <a:t>sent</a:t>
            </a:r>
            <a:r>
              <a:rPr lang="en-GB" sz="2800" spc="-80" dirty="0">
                <a:solidFill>
                  <a:srgbClr val="224464"/>
                </a:solidFill>
                <a:latin typeface="Calibri"/>
                <a:cs typeface="Calibri"/>
              </a:rPr>
              <a:t> </a:t>
            </a:r>
            <a:r>
              <a:rPr lang="en-GB" sz="2800" dirty="0">
                <a:solidFill>
                  <a:srgbClr val="224464"/>
                </a:solidFill>
                <a:latin typeface="Calibri"/>
                <a:cs typeface="Calibri"/>
              </a:rPr>
              <a:t>by</a:t>
            </a:r>
            <a:r>
              <a:rPr lang="en-GB" sz="2800" spc="-80" dirty="0">
                <a:solidFill>
                  <a:srgbClr val="224464"/>
                </a:solidFill>
                <a:latin typeface="Calibri"/>
                <a:cs typeface="Calibri"/>
              </a:rPr>
              <a:t> </a:t>
            </a:r>
            <a:r>
              <a:rPr lang="en-GB" sz="2800" dirty="0">
                <a:solidFill>
                  <a:srgbClr val="224464"/>
                </a:solidFill>
                <a:latin typeface="Calibri"/>
                <a:cs typeface="Calibri"/>
              </a:rPr>
              <a:t>the</a:t>
            </a:r>
            <a:r>
              <a:rPr lang="en-GB" sz="2800" spc="-80" dirty="0">
                <a:solidFill>
                  <a:srgbClr val="224464"/>
                </a:solidFill>
                <a:latin typeface="Calibri"/>
                <a:cs typeface="Calibri"/>
              </a:rPr>
              <a:t> </a:t>
            </a:r>
            <a:r>
              <a:rPr lang="en-GB" sz="2800" dirty="0">
                <a:solidFill>
                  <a:srgbClr val="224464"/>
                </a:solidFill>
                <a:latin typeface="Calibri"/>
                <a:cs typeface="Calibri"/>
              </a:rPr>
              <a:t>HTTP</a:t>
            </a:r>
            <a:r>
              <a:rPr lang="en-GB" sz="2800" spc="-95" dirty="0">
                <a:solidFill>
                  <a:srgbClr val="224464"/>
                </a:solidFill>
                <a:latin typeface="Calibri"/>
                <a:cs typeface="Calibri"/>
              </a:rPr>
              <a:t> </a:t>
            </a:r>
            <a:r>
              <a:rPr lang="en-GB" sz="2800" dirty="0">
                <a:solidFill>
                  <a:srgbClr val="224464"/>
                </a:solidFill>
                <a:latin typeface="Calibri"/>
                <a:cs typeface="Calibri"/>
              </a:rPr>
              <a:t>server</a:t>
            </a:r>
            <a:r>
              <a:rPr lang="en-GB" sz="2800" spc="-85" dirty="0">
                <a:solidFill>
                  <a:srgbClr val="224464"/>
                </a:solidFill>
                <a:latin typeface="Calibri"/>
                <a:cs typeface="Calibri"/>
              </a:rPr>
              <a:t> </a:t>
            </a:r>
            <a:r>
              <a:rPr lang="en-GB" sz="2800" dirty="0">
                <a:solidFill>
                  <a:srgbClr val="224464"/>
                </a:solidFill>
                <a:latin typeface="Calibri"/>
                <a:cs typeface="Calibri"/>
              </a:rPr>
              <a:t>consists</a:t>
            </a:r>
            <a:r>
              <a:rPr lang="en-GB" sz="2800" spc="-114" dirty="0">
                <a:solidFill>
                  <a:srgbClr val="224464"/>
                </a:solidFill>
                <a:latin typeface="Calibri"/>
                <a:cs typeface="Calibri"/>
              </a:rPr>
              <a:t> </a:t>
            </a:r>
            <a:r>
              <a:rPr lang="en-GB" sz="2800" spc="-25" dirty="0">
                <a:solidFill>
                  <a:srgbClr val="224464"/>
                </a:solidFill>
                <a:latin typeface="Calibri"/>
                <a:cs typeface="Calibri"/>
              </a:rPr>
              <a:t>of</a:t>
            </a:r>
          </a:p>
          <a:p>
            <a:r>
              <a:rPr lang="en-GB" sz="2800" dirty="0">
                <a:solidFill>
                  <a:srgbClr val="224464"/>
                </a:solidFill>
                <a:latin typeface="Calibri"/>
                <a:cs typeface="Calibri"/>
              </a:rPr>
              <a:t>HTTP</a:t>
            </a:r>
            <a:r>
              <a:rPr lang="en-GB" sz="2800" spc="-85" dirty="0">
                <a:solidFill>
                  <a:srgbClr val="224464"/>
                </a:solidFill>
                <a:latin typeface="Calibri"/>
                <a:cs typeface="Calibri"/>
              </a:rPr>
              <a:t> </a:t>
            </a:r>
            <a:r>
              <a:rPr lang="en-GB" sz="2800" dirty="0">
                <a:solidFill>
                  <a:srgbClr val="224464"/>
                </a:solidFill>
                <a:latin typeface="Calibri"/>
                <a:cs typeface="Calibri"/>
              </a:rPr>
              <a:t>response</a:t>
            </a:r>
            <a:r>
              <a:rPr lang="en-GB" sz="2800" spc="-125" dirty="0">
                <a:solidFill>
                  <a:srgbClr val="224464"/>
                </a:solidFill>
                <a:latin typeface="Calibri"/>
                <a:cs typeface="Calibri"/>
              </a:rPr>
              <a:t> </a:t>
            </a:r>
            <a:r>
              <a:rPr lang="en-GB" sz="2800" b="1" dirty="0">
                <a:solidFill>
                  <a:srgbClr val="FF9F00"/>
                </a:solidFill>
                <a:latin typeface="Calibri"/>
                <a:cs typeface="Calibri"/>
              </a:rPr>
              <a:t>status</a:t>
            </a:r>
            <a:r>
              <a:rPr lang="en-GB" sz="2800" b="1" spc="-110" dirty="0">
                <a:solidFill>
                  <a:srgbClr val="FF9F00"/>
                </a:solidFill>
                <a:latin typeface="Calibri"/>
                <a:cs typeface="Calibri"/>
              </a:rPr>
              <a:t> </a:t>
            </a:r>
            <a:r>
              <a:rPr lang="en-GB" sz="2800" b="1" spc="-20" dirty="0">
                <a:solidFill>
                  <a:srgbClr val="FF9F00"/>
                </a:solidFill>
                <a:latin typeface="Calibri"/>
                <a:cs typeface="Calibri"/>
              </a:rPr>
              <a:t>line</a:t>
            </a:r>
          </a:p>
          <a:p>
            <a:r>
              <a:rPr lang="en-GB" sz="2800" spc="-10" dirty="0">
                <a:solidFill>
                  <a:srgbClr val="224464"/>
                </a:solidFill>
                <a:latin typeface="Calibri"/>
                <a:cs typeface="Calibri"/>
              </a:rPr>
              <a:t>Protocol</a:t>
            </a:r>
            <a:r>
              <a:rPr lang="en-GB" sz="2800" spc="-140" dirty="0">
                <a:solidFill>
                  <a:srgbClr val="224464"/>
                </a:solidFill>
                <a:latin typeface="Calibri"/>
                <a:cs typeface="Calibri"/>
              </a:rPr>
              <a:t> </a:t>
            </a:r>
            <a:r>
              <a:rPr lang="en-GB" sz="2800" spc="-10" dirty="0">
                <a:solidFill>
                  <a:srgbClr val="224464"/>
                </a:solidFill>
                <a:latin typeface="Calibri"/>
                <a:cs typeface="Calibri"/>
              </a:rPr>
              <a:t>version</a:t>
            </a:r>
          </a:p>
          <a:p>
            <a:r>
              <a:rPr lang="en-GB" sz="2800" dirty="0">
                <a:solidFill>
                  <a:srgbClr val="224464"/>
                </a:solidFill>
                <a:latin typeface="Calibri"/>
                <a:cs typeface="Calibri"/>
              </a:rPr>
              <a:t>Status</a:t>
            </a:r>
            <a:r>
              <a:rPr lang="en-GB" sz="2800" spc="-125" dirty="0">
                <a:solidFill>
                  <a:srgbClr val="224464"/>
                </a:solidFill>
                <a:latin typeface="Calibri"/>
                <a:cs typeface="Calibri"/>
              </a:rPr>
              <a:t> </a:t>
            </a:r>
            <a:r>
              <a:rPr lang="en-GB" sz="2800" spc="-20" dirty="0">
                <a:solidFill>
                  <a:srgbClr val="224464"/>
                </a:solidFill>
                <a:latin typeface="Calibri"/>
                <a:cs typeface="Calibri"/>
              </a:rPr>
              <a:t>code</a:t>
            </a:r>
          </a:p>
          <a:p>
            <a:r>
              <a:rPr lang="en-GB" sz="2800" dirty="0">
                <a:solidFill>
                  <a:srgbClr val="224464"/>
                </a:solidFill>
                <a:latin typeface="Calibri"/>
                <a:cs typeface="Calibri"/>
              </a:rPr>
              <a:t>Status</a:t>
            </a:r>
            <a:r>
              <a:rPr lang="en-GB" sz="2800" spc="-125" dirty="0">
                <a:solidFill>
                  <a:srgbClr val="224464"/>
                </a:solidFill>
                <a:latin typeface="Calibri"/>
                <a:cs typeface="Calibri"/>
              </a:rPr>
              <a:t> </a:t>
            </a:r>
            <a:r>
              <a:rPr lang="en-GB" sz="2800" spc="-10" dirty="0">
                <a:solidFill>
                  <a:srgbClr val="224464"/>
                </a:solidFill>
                <a:latin typeface="Calibri"/>
                <a:cs typeface="Calibri"/>
              </a:rPr>
              <a:t>phrase</a:t>
            </a:r>
          </a:p>
          <a:p>
            <a:r>
              <a:rPr lang="en-GB" sz="2800" dirty="0">
                <a:solidFill>
                  <a:srgbClr val="224464"/>
                </a:solidFill>
                <a:latin typeface="Calibri"/>
                <a:cs typeface="Calibri"/>
              </a:rPr>
              <a:t>Response</a:t>
            </a:r>
            <a:r>
              <a:rPr lang="en-GB" sz="2800" spc="-170" dirty="0">
                <a:solidFill>
                  <a:srgbClr val="224464"/>
                </a:solidFill>
                <a:latin typeface="Calibri"/>
                <a:cs typeface="Calibri"/>
              </a:rPr>
              <a:t> </a:t>
            </a:r>
            <a:r>
              <a:rPr lang="en-GB" sz="2800" b="1" spc="-10" dirty="0">
                <a:solidFill>
                  <a:srgbClr val="FF9F00"/>
                </a:solidFill>
                <a:latin typeface="Calibri"/>
                <a:cs typeface="Calibri"/>
              </a:rPr>
              <a:t>headers</a:t>
            </a:r>
            <a:endParaRPr lang="en-GB" sz="2800" dirty="0">
              <a:latin typeface="Calibri"/>
              <a:cs typeface="Calibri"/>
            </a:endParaRPr>
          </a:p>
          <a:p>
            <a:r>
              <a:rPr lang="en-GB" sz="2800" dirty="0">
                <a:solidFill>
                  <a:srgbClr val="224464"/>
                </a:solidFill>
                <a:latin typeface="Calibri"/>
                <a:cs typeface="Calibri"/>
              </a:rPr>
              <a:t>Provide</a:t>
            </a:r>
            <a:r>
              <a:rPr lang="en-GB" sz="2800" spc="-90" dirty="0">
                <a:solidFill>
                  <a:srgbClr val="224464"/>
                </a:solidFill>
                <a:latin typeface="Calibri"/>
                <a:cs typeface="Calibri"/>
              </a:rPr>
              <a:t> </a:t>
            </a:r>
            <a:r>
              <a:rPr lang="en-GB" sz="2800" dirty="0">
                <a:solidFill>
                  <a:srgbClr val="224464"/>
                </a:solidFill>
                <a:latin typeface="Calibri"/>
                <a:cs typeface="Calibri"/>
              </a:rPr>
              <a:t>meta</a:t>
            </a:r>
            <a:r>
              <a:rPr lang="en-GB" sz="2800" spc="-95" dirty="0">
                <a:solidFill>
                  <a:srgbClr val="224464"/>
                </a:solidFill>
                <a:latin typeface="Calibri"/>
                <a:cs typeface="Calibri"/>
              </a:rPr>
              <a:t> </a:t>
            </a:r>
            <a:r>
              <a:rPr lang="en-GB" sz="2800" dirty="0">
                <a:solidFill>
                  <a:srgbClr val="224464"/>
                </a:solidFill>
                <a:latin typeface="Calibri"/>
                <a:cs typeface="Calibri"/>
              </a:rPr>
              <a:t>data</a:t>
            </a:r>
            <a:r>
              <a:rPr lang="en-GB" sz="2800" spc="-90" dirty="0">
                <a:solidFill>
                  <a:srgbClr val="224464"/>
                </a:solidFill>
                <a:latin typeface="Calibri"/>
                <a:cs typeface="Calibri"/>
              </a:rPr>
              <a:t> </a:t>
            </a:r>
            <a:r>
              <a:rPr lang="en-GB" sz="2800" dirty="0">
                <a:solidFill>
                  <a:srgbClr val="224464"/>
                </a:solidFill>
                <a:latin typeface="Calibri"/>
                <a:cs typeface="Calibri"/>
              </a:rPr>
              <a:t>about</a:t>
            </a:r>
            <a:r>
              <a:rPr lang="en-GB" sz="2800" spc="-95" dirty="0">
                <a:solidFill>
                  <a:srgbClr val="224464"/>
                </a:solidFill>
                <a:latin typeface="Calibri"/>
                <a:cs typeface="Calibri"/>
              </a:rPr>
              <a:t> </a:t>
            </a:r>
            <a:r>
              <a:rPr lang="en-GB" sz="2800" dirty="0">
                <a:solidFill>
                  <a:srgbClr val="224464"/>
                </a:solidFill>
                <a:latin typeface="Calibri"/>
                <a:cs typeface="Calibri"/>
              </a:rPr>
              <a:t>the</a:t>
            </a:r>
            <a:r>
              <a:rPr lang="en-GB" sz="2800" spc="-90" dirty="0">
                <a:solidFill>
                  <a:srgbClr val="224464"/>
                </a:solidFill>
                <a:latin typeface="Calibri"/>
                <a:cs typeface="Calibri"/>
              </a:rPr>
              <a:t> </a:t>
            </a:r>
            <a:r>
              <a:rPr lang="en-GB" sz="2800" dirty="0">
                <a:solidFill>
                  <a:srgbClr val="224464"/>
                </a:solidFill>
                <a:latin typeface="Calibri"/>
                <a:cs typeface="Calibri"/>
              </a:rPr>
              <a:t>returned</a:t>
            </a:r>
            <a:r>
              <a:rPr lang="en-GB" sz="2800" spc="-75" dirty="0">
                <a:solidFill>
                  <a:srgbClr val="224464"/>
                </a:solidFill>
                <a:latin typeface="Calibri"/>
                <a:cs typeface="Calibri"/>
              </a:rPr>
              <a:t> </a:t>
            </a:r>
            <a:r>
              <a:rPr lang="en-GB" sz="2800" spc="-10" dirty="0">
                <a:solidFill>
                  <a:srgbClr val="224464"/>
                </a:solidFill>
                <a:latin typeface="Calibri"/>
                <a:cs typeface="Calibri"/>
              </a:rPr>
              <a:t>resource</a:t>
            </a:r>
            <a:endParaRPr lang="en-GB" sz="2800" dirty="0">
              <a:latin typeface="Calibri"/>
              <a:cs typeface="Calibri"/>
            </a:endParaRPr>
          </a:p>
          <a:p>
            <a:r>
              <a:rPr lang="en-GB" sz="2800" dirty="0">
                <a:solidFill>
                  <a:srgbClr val="224464"/>
                </a:solidFill>
                <a:latin typeface="Calibri"/>
                <a:cs typeface="Calibri"/>
              </a:rPr>
              <a:t>Response</a:t>
            </a:r>
            <a:r>
              <a:rPr lang="en-GB" sz="2800" spc="-170" dirty="0">
                <a:solidFill>
                  <a:srgbClr val="224464"/>
                </a:solidFill>
                <a:latin typeface="Calibri"/>
                <a:cs typeface="Calibri"/>
              </a:rPr>
              <a:t> </a:t>
            </a:r>
            <a:r>
              <a:rPr lang="en-GB" sz="2800" b="1" spc="-20" dirty="0">
                <a:solidFill>
                  <a:srgbClr val="FF9F00"/>
                </a:solidFill>
                <a:latin typeface="Calibri"/>
                <a:cs typeface="Calibri"/>
              </a:rPr>
              <a:t>body</a:t>
            </a:r>
          </a:p>
          <a:p>
            <a:r>
              <a:rPr lang="en-GB" sz="2800" dirty="0">
                <a:solidFill>
                  <a:srgbClr val="224464"/>
                </a:solidFill>
                <a:latin typeface="Calibri"/>
                <a:cs typeface="Calibri"/>
              </a:rPr>
              <a:t>The</a:t>
            </a:r>
            <a:r>
              <a:rPr lang="en-GB" sz="2800" spc="-65" dirty="0">
                <a:solidFill>
                  <a:srgbClr val="224464"/>
                </a:solidFill>
                <a:latin typeface="Calibri"/>
                <a:cs typeface="Calibri"/>
              </a:rPr>
              <a:t> </a:t>
            </a:r>
            <a:r>
              <a:rPr lang="en-GB" sz="2800" spc="-10" dirty="0">
                <a:solidFill>
                  <a:srgbClr val="224464"/>
                </a:solidFill>
                <a:latin typeface="Calibri"/>
                <a:cs typeface="Calibri"/>
              </a:rPr>
              <a:t>content</a:t>
            </a:r>
            <a:r>
              <a:rPr lang="en-GB" sz="2800" spc="-75" dirty="0">
                <a:solidFill>
                  <a:srgbClr val="224464"/>
                </a:solidFill>
                <a:latin typeface="Calibri"/>
                <a:cs typeface="Calibri"/>
              </a:rPr>
              <a:t> </a:t>
            </a:r>
            <a:r>
              <a:rPr lang="en-GB" sz="2800" dirty="0">
                <a:solidFill>
                  <a:srgbClr val="224464"/>
                </a:solidFill>
                <a:latin typeface="Calibri"/>
                <a:cs typeface="Calibri"/>
              </a:rPr>
              <a:t>of</a:t>
            </a:r>
            <a:r>
              <a:rPr lang="en-GB" sz="2800" spc="-70" dirty="0">
                <a:solidFill>
                  <a:srgbClr val="224464"/>
                </a:solidFill>
                <a:latin typeface="Calibri"/>
                <a:cs typeface="Calibri"/>
              </a:rPr>
              <a:t> </a:t>
            </a:r>
            <a:r>
              <a:rPr lang="en-GB" sz="2800" dirty="0">
                <a:solidFill>
                  <a:srgbClr val="224464"/>
                </a:solidFill>
                <a:latin typeface="Calibri"/>
                <a:cs typeface="Calibri"/>
              </a:rPr>
              <a:t>the</a:t>
            </a:r>
            <a:r>
              <a:rPr lang="en-GB" sz="2800" spc="-60" dirty="0">
                <a:solidFill>
                  <a:srgbClr val="224464"/>
                </a:solidFill>
                <a:latin typeface="Calibri"/>
                <a:cs typeface="Calibri"/>
              </a:rPr>
              <a:t> </a:t>
            </a:r>
            <a:r>
              <a:rPr lang="en-GB" sz="2800" dirty="0">
                <a:solidFill>
                  <a:srgbClr val="224464"/>
                </a:solidFill>
                <a:latin typeface="Calibri"/>
                <a:cs typeface="Calibri"/>
              </a:rPr>
              <a:t>HTTP</a:t>
            </a:r>
            <a:r>
              <a:rPr lang="en-GB" sz="2800" spc="-55" dirty="0">
                <a:solidFill>
                  <a:srgbClr val="224464"/>
                </a:solidFill>
                <a:latin typeface="Calibri"/>
                <a:cs typeface="Calibri"/>
              </a:rPr>
              <a:t> </a:t>
            </a:r>
            <a:r>
              <a:rPr lang="en-GB" sz="2800" dirty="0">
                <a:solidFill>
                  <a:srgbClr val="224464"/>
                </a:solidFill>
                <a:latin typeface="Calibri"/>
                <a:cs typeface="Calibri"/>
              </a:rPr>
              <a:t>response</a:t>
            </a:r>
            <a:r>
              <a:rPr lang="en-GB" sz="2800" spc="-60" dirty="0">
                <a:solidFill>
                  <a:srgbClr val="224464"/>
                </a:solidFill>
                <a:latin typeface="Calibri"/>
                <a:cs typeface="Calibri"/>
              </a:rPr>
              <a:t> </a:t>
            </a:r>
            <a:r>
              <a:rPr lang="en-GB" sz="2800" spc="-10" dirty="0">
                <a:solidFill>
                  <a:srgbClr val="224464"/>
                </a:solidFill>
                <a:latin typeface="Calibri"/>
                <a:cs typeface="Calibri"/>
              </a:rPr>
              <a:t>(data)</a:t>
            </a:r>
            <a:endParaRPr lang="en-GB" sz="2800" dirty="0">
              <a:latin typeface="Calibri"/>
              <a:cs typeface="Calibri"/>
            </a:endParaRPr>
          </a:p>
          <a:p>
            <a:endParaRPr lang="en-GB" sz="2800" dirty="0">
              <a:latin typeface="Calibri"/>
              <a:cs typeface="Calibri"/>
            </a:endParaRPr>
          </a:p>
          <a:p>
            <a:endParaRPr lang="en-GB" sz="2800" dirty="0">
              <a:latin typeface="Calibri"/>
              <a:cs typeface="Calibri"/>
            </a:endParaRPr>
          </a:p>
          <a:p>
            <a:endParaRPr lang="en-GB" sz="2800" dirty="0">
              <a:latin typeface="Calibri"/>
              <a:cs typeface="Calibri"/>
            </a:endParaRPr>
          </a:p>
          <a:p>
            <a:endParaRPr lang="en-GB" sz="2800" dirty="0">
              <a:latin typeface="Calibri"/>
              <a:cs typeface="Calibri"/>
            </a:endParaRPr>
          </a:p>
          <a:p>
            <a:endParaRPr lang="en-GB" sz="2800" dirty="0">
              <a:latin typeface="Calibri"/>
              <a:cs typeface="Calibri"/>
            </a:endParaRPr>
          </a:p>
          <a:p>
            <a:endParaRPr lang="en-GB" sz="2800" spc="-25" dirty="0">
              <a:solidFill>
                <a:srgbClr val="224464"/>
              </a:solidFill>
              <a:latin typeface="Calibri"/>
              <a:cs typeface="Calibri"/>
            </a:endParaRPr>
          </a:p>
          <a:p>
            <a:endParaRPr lang="en-BG" dirty="0"/>
          </a:p>
        </p:txBody>
      </p:sp>
      <p:sp>
        <p:nvSpPr>
          <p:cNvPr id="4" name="Slide Number Placeholder 3">
            <a:extLst>
              <a:ext uri="{FF2B5EF4-FFF2-40B4-BE49-F238E27FC236}">
                <a16:creationId xmlns:a16="http://schemas.microsoft.com/office/drawing/2014/main" id="{7C90508A-51C7-6DD6-7AFD-D797C185C7C3}"/>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34</a:t>
            </a:fld>
            <a:endParaRPr lang="en-US" dirty="0">
              <a:solidFill>
                <a:prstClr val="white">
                  <a:tint val="75000"/>
                </a:prstClr>
              </a:solidFill>
            </a:endParaRPr>
          </a:p>
        </p:txBody>
      </p:sp>
      <p:sp>
        <p:nvSpPr>
          <p:cNvPr id="5" name="object 9">
            <a:extLst>
              <a:ext uri="{FF2B5EF4-FFF2-40B4-BE49-F238E27FC236}">
                <a16:creationId xmlns:a16="http://schemas.microsoft.com/office/drawing/2014/main" id="{092B024E-0780-39A4-592A-17BF8EC53CF5}"/>
              </a:ext>
            </a:extLst>
          </p:cNvPr>
          <p:cNvSpPr txBox="1"/>
          <p:nvPr/>
        </p:nvSpPr>
        <p:spPr>
          <a:xfrm>
            <a:off x="4646612" y="2514600"/>
            <a:ext cx="6987540" cy="1649095"/>
          </a:xfrm>
          <a:prstGeom prst="rect">
            <a:avLst/>
          </a:prstGeom>
          <a:solidFill>
            <a:srgbClr val="C2C6D2">
              <a:alpha val="14900"/>
            </a:srgbClr>
          </a:solidFill>
          <a:ln w="12192">
            <a:solidFill>
              <a:srgbClr val="A2ABBB"/>
            </a:solidFill>
          </a:ln>
        </p:spPr>
        <p:txBody>
          <a:bodyPr vert="horz" wrap="square" lIns="0" tIns="42544" rIns="0" bIns="0" rtlCol="0">
            <a:spAutoFit/>
          </a:bodyPr>
          <a:lstStyle/>
          <a:p>
            <a:pPr marL="91440">
              <a:lnSpc>
                <a:spcPct val="100000"/>
              </a:lnSpc>
              <a:spcBef>
                <a:spcPts val="334"/>
              </a:spcBef>
            </a:pPr>
            <a:r>
              <a:rPr sz="2300" b="1" dirty="0">
                <a:solidFill>
                  <a:srgbClr val="FF9F00"/>
                </a:solidFill>
                <a:latin typeface="Consolas"/>
                <a:cs typeface="Consolas"/>
              </a:rPr>
              <a:t>HTTP/&lt;version&gt;</a:t>
            </a:r>
            <a:r>
              <a:rPr sz="2300" b="1" spc="-65" dirty="0">
                <a:solidFill>
                  <a:srgbClr val="FF9F00"/>
                </a:solidFill>
                <a:latin typeface="Consolas"/>
                <a:cs typeface="Consolas"/>
              </a:rPr>
              <a:t> </a:t>
            </a:r>
            <a:r>
              <a:rPr sz="2300" b="1" dirty="0">
                <a:solidFill>
                  <a:srgbClr val="FF9F00"/>
                </a:solidFill>
                <a:latin typeface="Consolas"/>
                <a:cs typeface="Consolas"/>
              </a:rPr>
              <a:t>&lt;status</a:t>
            </a:r>
            <a:r>
              <a:rPr sz="2300" b="1" spc="-60" dirty="0">
                <a:solidFill>
                  <a:srgbClr val="FF9F00"/>
                </a:solidFill>
                <a:latin typeface="Consolas"/>
                <a:cs typeface="Consolas"/>
              </a:rPr>
              <a:t> </a:t>
            </a:r>
            <a:r>
              <a:rPr sz="2300" b="1" dirty="0">
                <a:solidFill>
                  <a:srgbClr val="FF9F00"/>
                </a:solidFill>
                <a:latin typeface="Consolas"/>
                <a:cs typeface="Consolas"/>
              </a:rPr>
              <a:t>code&gt;</a:t>
            </a:r>
            <a:r>
              <a:rPr sz="2300" b="1" spc="-45" dirty="0">
                <a:solidFill>
                  <a:srgbClr val="FF9F00"/>
                </a:solidFill>
                <a:latin typeface="Consolas"/>
                <a:cs typeface="Consolas"/>
              </a:rPr>
              <a:t> </a:t>
            </a:r>
            <a:r>
              <a:rPr sz="2300" b="1" dirty="0">
                <a:solidFill>
                  <a:srgbClr val="FF9F00"/>
                </a:solidFill>
                <a:latin typeface="Consolas"/>
                <a:cs typeface="Consolas"/>
              </a:rPr>
              <a:t>&lt;status</a:t>
            </a:r>
            <a:r>
              <a:rPr sz="2300" b="1" spc="-60" dirty="0">
                <a:solidFill>
                  <a:srgbClr val="FF9F00"/>
                </a:solidFill>
                <a:latin typeface="Consolas"/>
                <a:cs typeface="Consolas"/>
              </a:rPr>
              <a:t> </a:t>
            </a:r>
            <a:r>
              <a:rPr sz="2300" b="1" spc="-10" dirty="0">
                <a:solidFill>
                  <a:srgbClr val="FF9F00"/>
                </a:solidFill>
                <a:latin typeface="Consolas"/>
                <a:cs typeface="Consolas"/>
              </a:rPr>
              <a:t>text&gt;</a:t>
            </a:r>
            <a:endParaRPr sz="2300" dirty="0">
              <a:latin typeface="Consolas"/>
              <a:cs typeface="Consolas"/>
            </a:endParaRPr>
          </a:p>
          <a:p>
            <a:pPr marL="91440">
              <a:lnSpc>
                <a:spcPct val="100000"/>
              </a:lnSpc>
              <a:spcBef>
                <a:spcPts val="275"/>
              </a:spcBef>
            </a:pPr>
            <a:r>
              <a:rPr sz="2300" b="1" spc="-10" dirty="0">
                <a:solidFill>
                  <a:srgbClr val="FF9F00"/>
                </a:solidFill>
                <a:latin typeface="Consolas"/>
                <a:cs typeface="Consolas"/>
              </a:rPr>
              <a:t>&lt;headers&gt;</a:t>
            </a:r>
            <a:endParaRPr sz="2300" dirty="0">
              <a:latin typeface="Consolas"/>
              <a:cs typeface="Consolas"/>
            </a:endParaRPr>
          </a:p>
          <a:p>
            <a:pPr marL="91440">
              <a:lnSpc>
                <a:spcPct val="100000"/>
              </a:lnSpc>
              <a:spcBef>
                <a:spcPts val="275"/>
              </a:spcBef>
            </a:pPr>
            <a:r>
              <a:rPr sz="2300" b="1" i="1" dirty="0">
                <a:solidFill>
                  <a:srgbClr val="224464"/>
                </a:solidFill>
                <a:latin typeface="Consolas"/>
                <a:cs typeface="Consolas"/>
              </a:rPr>
              <a:t>(empty</a:t>
            </a:r>
            <a:r>
              <a:rPr sz="2300" b="1" i="1" spc="-35" dirty="0">
                <a:solidFill>
                  <a:srgbClr val="224464"/>
                </a:solidFill>
                <a:latin typeface="Consolas"/>
                <a:cs typeface="Consolas"/>
              </a:rPr>
              <a:t> </a:t>
            </a:r>
            <a:r>
              <a:rPr sz="2300" b="1" i="1" spc="-10" dirty="0">
                <a:solidFill>
                  <a:srgbClr val="224464"/>
                </a:solidFill>
                <a:latin typeface="Consolas"/>
                <a:cs typeface="Consolas"/>
              </a:rPr>
              <a:t>line)</a:t>
            </a:r>
            <a:endParaRPr sz="2300" dirty="0">
              <a:latin typeface="Consolas"/>
              <a:cs typeface="Consolas"/>
            </a:endParaRPr>
          </a:p>
          <a:p>
            <a:pPr marL="91440">
              <a:lnSpc>
                <a:spcPct val="100000"/>
              </a:lnSpc>
              <a:spcBef>
                <a:spcPts val="280"/>
              </a:spcBef>
            </a:pPr>
            <a:r>
              <a:rPr sz="2300" b="1" dirty="0">
                <a:solidFill>
                  <a:srgbClr val="FF9F00"/>
                </a:solidFill>
                <a:latin typeface="Consolas"/>
                <a:cs typeface="Consolas"/>
              </a:rPr>
              <a:t>&lt;response</a:t>
            </a:r>
            <a:r>
              <a:rPr sz="2300" b="1" spc="-55" dirty="0">
                <a:solidFill>
                  <a:srgbClr val="FF9F00"/>
                </a:solidFill>
                <a:latin typeface="Consolas"/>
                <a:cs typeface="Consolas"/>
              </a:rPr>
              <a:t> </a:t>
            </a:r>
            <a:r>
              <a:rPr sz="2300" b="1" dirty="0">
                <a:solidFill>
                  <a:srgbClr val="FF9F00"/>
                </a:solidFill>
                <a:latin typeface="Consolas"/>
                <a:cs typeface="Consolas"/>
              </a:rPr>
              <a:t>body</a:t>
            </a:r>
            <a:r>
              <a:rPr sz="2300" b="1" spc="-40" dirty="0">
                <a:solidFill>
                  <a:srgbClr val="FF9F00"/>
                </a:solidFill>
                <a:latin typeface="Consolas"/>
                <a:cs typeface="Consolas"/>
              </a:rPr>
              <a:t> </a:t>
            </a:r>
            <a:r>
              <a:rPr sz="2300" b="1" dirty="0">
                <a:solidFill>
                  <a:srgbClr val="FF9F00"/>
                </a:solidFill>
                <a:latin typeface="Consolas"/>
                <a:cs typeface="Consolas"/>
              </a:rPr>
              <a:t>–</a:t>
            </a:r>
            <a:r>
              <a:rPr sz="2300" b="1" spc="-35" dirty="0">
                <a:solidFill>
                  <a:srgbClr val="FF9F00"/>
                </a:solidFill>
                <a:latin typeface="Consolas"/>
                <a:cs typeface="Consolas"/>
              </a:rPr>
              <a:t> </a:t>
            </a:r>
            <a:r>
              <a:rPr sz="2300" b="1" dirty="0">
                <a:solidFill>
                  <a:srgbClr val="FF9F00"/>
                </a:solidFill>
                <a:latin typeface="Consolas"/>
                <a:cs typeface="Consolas"/>
              </a:rPr>
              <a:t>the</a:t>
            </a:r>
            <a:r>
              <a:rPr sz="2300" b="1" spc="-25" dirty="0">
                <a:solidFill>
                  <a:srgbClr val="FF9F00"/>
                </a:solidFill>
                <a:latin typeface="Consolas"/>
                <a:cs typeface="Consolas"/>
              </a:rPr>
              <a:t> </a:t>
            </a:r>
            <a:r>
              <a:rPr sz="2300" b="1" dirty="0">
                <a:solidFill>
                  <a:srgbClr val="FF9F00"/>
                </a:solidFill>
                <a:latin typeface="Consolas"/>
                <a:cs typeface="Consolas"/>
              </a:rPr>
              <a:t>requested</a:t>
            </a:r>
            <a:r>
              <a:rPr sz="2300" b="1" spc="-40" dirty="0">
                <a:solidFill>
                  <a:srgbClr val="FF9F00"/>
                </a:solidFill>
                <a:latin typeface="Consolas"/>
                <a:cs typeface="Consolas"/>
              </a:rPr>
              <a:t> </a:t>
            </a:r>
            <a:r>
              <a:rPr sz="2300" b="1" spc="-10" dirty="0">
                <a:solidFill>
                  <a:srgbClr val="FF9F00"/>
                </a:solidFill>
                <a:latin typeface="Consolas"/>
                <a:cs typeface="Consolas"/>
              </a:rPr>
              <a:t>resource&gt;</a:t>
            </a:r>
            <a:endParaRPr sz="2300" dirty="0">
              <a:latin typeface="Consolas"/>
              <a:cs typeface="Consolas"/>
            </a:endParaRPr>
          </a:p>
        </p:txBody>
      </p:sp>
    </p:spTree>
    <p:extLst>
      <p:ext uri="{BB962C8B-B14F-4D97-AF65-F5344CB8AC3E}">
        <p14:creationId xmlns:p14="http://schemas.microsoft.com/office/powerpoint/2010/main" val="1989682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0B4E-C96D-727D-D4D4-616C89501B37}"/>
              </a:ext>
            </a:extLst>
          </p:cNvPr>
          <p:cNvSpPr>
            <a:spLocks noGrp="1"/>
          </p:cNvSpPr>
          <p:nvPr>
            <p:ph type="title"/>
          </p:nvPr>
        </p:nvSpPr>
        <p:spPr/>
        <p:txBody>
          <a:bodyPr/>
          <a:lstStyle/>
          <a:p>
            <a:r>
              <a:rPr lang="en-BG" dirty="0"/>
              <a:t>HttpResponse Headers</a:t>
            </a:r>
          </a:p>
        </p:txBody>
      </p:sp>
      <p:sp>
        <p:nvSpPr>
          <p:cNvPr id="3" name="Content Placeholder 2">
            <a:extLst>
              <a:ext uri="{FF2B5EF4-FFF2-40B4-BE49-F238E27FC236}">
                <a16:creationId xmlns:a16="http://schemas.microsoft.com/office/drawing/2014/main" id="{BD87947D-F3EB-C3B6-032F-A78F67F4EE53}"/>
              </a:ext>
            </a:extLst>
          </p:cNvPr>
          <p:cNvSpPr>
            <a:spLocks noGrp="1"/>
          </p:cNvSpPr>
          <p:nvPr>
            <p:ph idx="1"/>
          </p:nvPr>
        </p:nvSpPr>
        <p:spPr/>
        <p:txBody>
          <a:bodyPr/>
          <a:lstStyle/>
          <a:p>
            <a:r>
              <a:rPr lang="en-GB" b="0" i="0" dirty="0">
                <a:solidFill>
                  <a:srgbClr val="222222"/>
                </a:solidFill>
                <a:effectLst/>
                <a:latin typeface="-apple-system"/>
              </a:rPr>
              <a:t>HTTP response comes with headers that convey important information such as the language and format of the data being sent in the response body.</a:t>
            </a:r>
            <a:r>
              <a:rPr lang="en-GB" dirty="0"/>
              <a:t> SAMEORIGIN -page can only be embedded in an </a:t>
            </a:r>
            <a:r>
              <a:rPr lang="en-GB" dirty="0" err="1"/>
              <a:t>iframe</a:t>
            </a:r>
            <a:r>
              <a:rPr lang="en-GB" dirty="0"/>
              <a:t> if the parent page is from the same origin (i.e., domain).</a:t>
            </a:r>
            <a:endParaRPr lang="en-GB" b="0" i="0" dirty="0">
              <a:solidFill>
                <a:srgbClr val="222222"/>
              </a:solidFill>
              <a:effectLst/>
              <a:latin typeface="-apple-system"/>
            </a:endParaRPr>
          </a:p>
          <a:p>
            <a:endParaRPr lang="en-BG" dirty="0"/>
          </a:p>
        </p:txBody>
      </p:sp>
      <p:sp>
        <p:nvSpPr>
          <p:cNvPr id="4" name="Slide Number Placeholder 3">
            <a:extLst>
              <a:ext uri="{FF2B5EF4-FFF2-40B4-BE49-F238E27FC236}">
                <a16:creationId xmlns:a16="http://schemas.microsoft.com/office/drawing/2014/main" id="{D41E8844-89D1-0AA8-D38D-D0070BD810D9}"/>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35</a:t>
            </a:fld>
            <a:endParaRPr lang="en-US" dirty="0">
              <a:solidFill>
                <a:prstClr val="white">
                  <a:tint val="75000"/>
                </a:prstClr>
              </a:solidFill>
            </a:endParaRPr>
          </a:p>
        </p:txBody>
      </p:sp>
      <p:pic>
        <p:nvPicPr>
          <p:cNvPr id="2050" name="Picture 2">
            <a:extLst>
              <a:ext uri="{FF2B5EF4-FFF2-40B4-BE49-F238E27FC236}">
                <a16:creationId xmlns:a16="http://schemas.microsoft.com/office/drawing/2014/main" id="{D9581458-F8D4-102D-0DB1-D3DE758E1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75" y="3810001"/>
            <a:ext cx="6806111" cy="1981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AB44513-70BE-EC59-A2DF-135177FFF582}"/>
              </a:ext>
            </a:extLst>
          </p:cNvPr>
          <p:cNvPicPr>
            <a:picLocks noChangeAspect="1"/>
          </p:cNvPicPr>
          <p:nvPr/>
        </p:nvPicPr>
        <p:blipFill>
          <a:blip r:embed="rId3"/>
          <a:stretch>
            <a:fillRect/>
          </a:stretch>
        </p:blipFill>
        <p:spPr>
          <a:xfrm>
            <a:off x="6551612" y="3429000"/>
            <a:ext cx="3886200" cy="2997200"/>
          </a:xfrm>
          <a:prstGeom prst="rect">
            <a:avLst/>
          </a:prstGeom>
        </p:spPr>
      </p:pic>
    </p:spTree>
    <p:extLst>
      <p:ext uri="{BB962C8B-B14F-4D97-AF65-F5344CB8AC3E}">
        <p14:creationId xmlns:p14="http://schemas.microsoft.com/office/powerpoint/2010/main" val="1248286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AB952-DAF4-33D6-2168-4730DD24B187}"/>
              </a:ext>
            </a:extLst>
          </p:cNvPr>
          <p:cNvSpPr>
            <a:spLocks noGrp="1"/>
          </p:cNvSpPr>
          <p:nvPr>
            <p:ph type="title"/>
          </p:nvPr>
        </p:nvSpPr>
        <p:spPr>
          <a:xfrm>
            <a:off x="556387" y="643467"/>
            <a:ext cx="11208005" cy="744836"/>
          </a:xfrm>
        </p:spPr>
        <p:txBody>
          <a:bodyPr vert="horz" lIns="91440" tIns="45720" rIns="91440" bIns="45720" rtlCol="0" anchor="ctr">
            <a:normAutofit/>
          </a:bodyPr>
          <a:lstStyle/>
          <a:p>
            <a:pPr algn="ctr" defTabSz="914400"/>
            <a:r>
              <a:rPr lang="en-US" sz="3200" kern="1200">
                <a:solidFill>
                  <a:schemeClr val="bg1"/>
                </a:solidFill>
                <a:latin typeface="+mj-lt"/>
                <a:ea typeface="+mj-ea"/>
                <a:cs typeface="+mj-cs"/>
              </a:rPr>
              <a:t>Http:Request and Response message</a:t>
            </a:r>
          </a:p>
        </p:txBody>
      </p:sp>
      <p:pic>
        <p:nvPicPr>
          <p:cNvPr id="5" name="Content Placeholder 4">
            <a:extLst>
              <a:ext uri="{FF2B5EF4-FFF2-40B4-BE49-F238E27FC236}">
                <a16:creationId xmlns:a16="http://schemas.microsoft.com/office/drawing/2014/main" id="{ED34C196-7808-6182-F964-46B22DDCB9F7}"/>
              </a:ext>
            </a:extLst>
          </p:cNvPr>
          <p:cNvPicPr>
            <a:picLocks noGrp="1" noChangeAspect="1"/>
          </p:cNvPicPr>
          <p:nvPr>
            <p:ph idx="1"/>
          </p:nvPr>
        </p:nvPicPr>
        <p:blipFill>
          <a:blip r:embed="rId2"/>
          <a:stretch>
            <a:fillRect/>
          </a:stretch>
        </p:blipFill>
        <p:spPr>
          <a:xfrm>
            <a:off x="1292009" y="1675227"/>
            <a:ext cx="9604805" cy="4394199"/>
          </a:xfrm>
          <a:prstGeom prst="rect">
            <a:avLst/>
          </a:prstGeom>
        </p:spPr>
      </p:pic>
      <p:sp>
        <p:nvSpPr>
          <p:cNvPr id="4" name="Slide Number Placeholder 3">
            <a:extLst>
              <a:ext uri="{FF2B5EF4-FFF2-40B4-BE49-F238E27FC236}">
                <a16:creationId xmlns:a16="http://schemas.microsoft.com/office/drawing/2014/main" id="{99AEA37B-CCCA-D6E8-72F9-232829A91D15}"/>
              </a:ext>
            </a:extLst>
          </p:cNvPr>
          <p:cNvSpPr>
            <a:spLocks noGrp="1"/>
          </p:cNvSpPr>
          <p:nvPr>
            <p:ph type="sldNum" sz="quarter" idx="12"/>
          </p:nvPr>
        </p:nvSpPr>
        <p:spPr>
          <a:xfrm>
            <a:off x="8608357" y="6356350"/>
            <a:ext cx="2742486" cy="365125"/>
          </a:xfrm>
        </p:spPr>
        <p:txBody>
          <a:bodyPr vert="horz" lIns="91440" tIns="45720" rIns="91440" bIns="45720" rtlCol="0" anchor="ctr">
            <a:normAutofit/>
          </a:bodyPr>
          <a:lstStyle/>
          <a:p>
            <a:pPr defTabSz="914400">
              <a:spcAft>
                <a:spcPts val="600"/>
              </a:spcAft>
            </a:pPr>
            <a:fld id="{C014DD1E-5D91-48A3-AD6D-45FBA980D106}" type="slidenum">
              <a:rPr lang="en-US" smtClean="0"/>
              <a:pPr defTabSz="914400">
                <a:spcAft>
                  <a:spcPts val="600"/>
                </a:spcAft>
              </a:pPr>
              <a:t>36</a:t>
            </a:fld>
            <a:endParaRPr lang="en-US"/>
          </a:p>
        </p:txBody>
      </p:sp>
    </p:spTree>
    <p:extLst>
      <p:ext uri="{BB962C8B-B14F-4D97-AF65-F5344CB8AC3E}">
        <p14:creationId xmlns:p14="http://schemas.microsoft.com/office/powerpoint/2010/main" val="349233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BA42-D74F-A29A-4E64-B4A0E263054D}"/>
              </a:ext>
            </a:extLst>
          </p:cNvPr>
          <p:cNvSpPr>
            <a:spLocks noGrp="1"/>
          </p:cNvSpPr>
          <p:nvPr>
            <p:ph type="title"/>
          </p:nvPr>
        </p:nvSpPr>
        <p:spPr>
          <a:xfrm>
            <a:off x="379412" y="365127"/>
            <a:ext cx="10971432" cy="777874"/>
          </a:xfrm>
        </p:spPr>
        <p:txBody>
          <a:bodyPr/>
          <a:lstStyle/>
          <a:p>
            <a:r>
              <a:rPr lang="en-BG" dirty="0">
                <a:solidFill>
                  <a:schemeClr val="accent1">
                    <a:lumMod val="50000"/>
                  </a:schemeClr>
                </a:solidFill>
                <a:highlight>
                  <a:srgbClr val="C0C0C0"/>
                </a:highlight>
              </a:rPr>
              <a:t>Response codes</a:t>
            </a:r>
          </a:p>
        </p:txBody>
      </p:sp>
      <p:sp>
        <p:nvSpPr>
          <p:cNvPr id="3" name="Content Placeholder 2">
            <a:extLst>
              <a:ext uri="{FF2B5EF4-FFF2-40B4-BE49-F238E27FC236}">
                <a16:creationId xmlns:a16="http://schemas.microsoft.com/office/drawing/2014/main" id="{DC9A0A0E-8698-33A3-651E-3A9699ADE37B}"/>
              </a:ext>
            </a:extLst>
          </p:cNvPr>
          <p:cNvSpPr>
            <a:spLocks noGrp="1"/>
          </p:cNvSpPr>
          <p:nvPr>
            <p:ph idx="1"/>
          </p:nvPr>
        </p:nvSpPr>
        <p:spPr>
          <a:xfrm>
            <a:off x="608012" y="1143002"/>
            <a:ext cx="10742831" cy="5033962"/>
          </a:xfrm>
        </p:spPr>
        <p:txBody>
          <a:bodyPr>
            <a:normAutofit fontScale="92500" lnSpcReduction="20000"/>
          </a:bodyPr>
          <a:lstStyle/>
          <a:p>
            <a:r>
              <a:rPr lang="en-GB" sz="2800" dirty="0">
                <a:solidFill>
                  <a:schemeClr val="accent1">
                    <a:lumMod val="50000"/>
                  </a:schemeClr>
                </a:solidFill>
                <a:latin typeface="Calibri"/>
                <a:cs typeface="Calibri"/>
              </a:rPr>
              <a:t>HTTP</a:t>
            </a:r>
            <a:r>
              <a:rPr lang="en-GB" sz="2800" spc="-8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response</a:t>
            </a:r>
            <a:r>
              <a:rPr lang="en-GB" sz="2800" spc="-7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code</a:t>
            </a:r>
            <a:r>
              <a:rPr lang="en-GB" sz="2800" spc="-65"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classes</a:t>
            </a:r>
            <a:endParaRPr lang="en-GB" sz="2800" dirty="0">
              <a:solidFill>
                <a:schemeClr val="accent1">
                  <a:lumMod val="50000"/>
                </a:schemeClr>
              </a:solidFill>
              <a:latin typeface="Calibri"/>
              <a:cs typeface="Calibri"/>
            </a:endParaRPr>
          </a:p>
          <a:p>
            <a:pPr marL="1002665" lvl="1" indent="-380365">
              <a:lnSpc>
                <a:spcPct val="100000"/>
              </a:lnSpc>
              <a:spcBef>
                <a:spcPts val="1210"/>
              </a:spcBef>
              <a:buClr>
                <a:srgbClr val="224464"/>
              </a:buClr>
              <a:buFont typeface="Wingdings"/>
              <a:buChar char=""/>
              <a:tabLst>
                <a:tab pos="1002665" algn="l"/>
              </a:tabLst>
            </a:pPr>
            <a:r>
              <a:rPr lang="en-GB" sz="2800" b="1" dirty="0">
                <a:solidFill>
                  <a:schemeClr val="accent1">
                    <a:lumMod val="50000"/>
                  </a:schemeClr>
                </a:solidFill>
                <a:latin typeface="Calibri"/>
                <a:cs typeface="Calibri"/>
              </a:rPr>
              <a:t>1xx</a:t>
            </a:r>
            <a:r>
              <a:rPr lang="en-GB" sz="2800" dirty="0">
                <a:solidFill>
                  <a:schemeClr val="accent1">
                    <a:lumMod val="50000"/>
                  </a:schemeClr>
                </a:solidFill>
                <a:latin typeface="Calibri"/>
                <a:cs typeface="Calibri"/>
              </a:rPr>
              <a:t>:</a:t>
            </a:r>
            <a:r>
              <a:rPr lang="en-GB" sz="2800" spc="-65" dirty="0">
                <a:solidFill>
                  <a:schemeClr val="accent1">
                    <a:lumMod val="50000"/>
                  </a:schemeClr>
                </a:solidFill>
                <a:latin typeface="Calibri"/>
                <a:cs typeface="Calibri"/>
              </a:rPr>
              <a:t> </a:t>
            </a:r>
            <a:r>
              <a:rPr lang="en-GB" sz="2800" spc="-20" dirty="0">
                <a:solidFill>
                  <a:schemeClr val="accent1">
                    <a:lumMod val="50000"/>
                  </a:schemeClr>
                </a:solidFill>
                <a:latin typeface="Calibri"/>
                <a:cs typeface="Calibri"/>
              </a:rPr>
              <a:t>informational</a:t>
            </a:r>
            <a:r>
              <a:rPr lang="en-GB" sz="2800" spc="-5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(e.g.,</a:t>
            </a:r>
            <a:r>
              <a:rPr lang="en-GB" sz="2800" spc="-6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a:t>
            </a:r>
            <a:r>
              <a:rPr lang="en-GB" sz="2800" b="1" dirty="0">
                <a:solidFill>
                  <a:schemeClr val="accent1">
                    <a:lumMod val="50000"/>
                  </a:schemeClr>
                </a:solidFill>
                <a:latin typeface="Calibri"/>
                <a:cs typeface="Calibri"/>
              </a:rPr>
              <a:t>100</a:t>
            </a:r>
            <a:r>
              <a:rPr lang="en-GB" sz="2800" b="1" spc="-45"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Continue”,”101” Switching protocols)</a:t>
            </a:r>
            <a:endParaRPr lang="en-GB" sz="2800" dirty="0">
              <a:solidFill>
                <a:schemeClr val="accent1">
                  <a:lumMod val="50000"/>
                </a:schemeClr>
              </a:solidFill>
              <a:latin typeface="Calibri"/>
              <a:cs typeface="Calibri"/>
            </a:endParaRPr>
          </a:p>
          <a:p>
            <a:pPr marL="1002665" lvl="1" indent="-380365">
              <a:lnSpc>
                <a:spcPct val="100000"/>
              </a:lnSpc>
              <a:spcBef>
                <a:spcPts val="1200"/>
              </a:spcBef>
              <a:buClr>
                <a:srgbClr val="224464"/>
              </a:buClr>
              <a:buFont typeface="Wingdings"/>
              <a:buChar char=""/>
              <a:tabLst>
                <a:tab pos="1002665" algn="l"/>
              </a:tabLst>
            </a:pPr>
            <a:r>
              <a:rPr lang="en-GB" sz="2800" b="1" dirty="0">
                <a:solidFill>
                  <a:schemeClr val="accent1">
                    <a:lumMod val="50000"/>
                  </a:schemeClr>
                </a:solidFill>
                <a:latin typeface="Calibri"/>
                <a:cs typeface="Calibri"/>
              </a:rPr>
              <a:t>2xx</a:t>
            </a:r>
            <a:r>
              <a:rPr lang="en-GB" sz="2800" dirty="0">
                <a:solidFill>
                  <a:schemeClr val="accent1">
                    <a:lumMod val="50000"/>
                  </a:schemeClr>
                </a:solidFill>
                <a:latin typeface="Calibri"/>
                <a:cs typeface="Calibri"/>
              </a:rPr>
              <a:t>:</a:t>
            </a:r>
            <a:r>
              <a:rPr lang="en-GB" sz="2800" spc="-8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successful</a:t>
            </a:r>
            <a:r>
              <a:rPr lang="en-GB" sz="2800" spc="-8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(e.g.,</a:t>
            </a:r>
            <a:r>
              <a:rPr lang="en-GB" sz="2800" spc="-7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a:t>
            </a:r>
            <a:r>
              <a:rPr lang="en-GB" sz="2800" b="1" dirty="0">
                <a:solidFill>
                  <a:schemeClr val="accent1">
                    <a:lumMod val="50000"/>
                  </a:schemeClr>
                </a:solidFill>
                <a:latin typeface="Calibri"/>
                <a:cs typeface="Calibri"/>
              </a:rPr>
              <a:t>200</a:t>
            </a:r>
            <a:r>
              <a:rPr lang="en-GB" sz="2800" b="1" spc="-6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OK",</a:t>
            </a:r>
            <a:r>
              <a:rPr lang="en-GB" sz="2800" spc="-8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a:t>
            </a:r>
            <a:r>
              <a:rPr lang="en-GB" sz="2800" b="1" dirty="0">
                <a:solidFill>
                  <a:schemeClr val="accent1">
                    <a:lumMod val="50000"/>
                  </a:schemeClr>
                </a:solidFill>
                <a:latin typeface="Calibri"/>
                <a:cs typeface="Calibri"/>
              </a:rPr>
              <a:t>201</a:t>
            </a:r>
            <a:r>
              <a:rPr lang="en-GB" sz="2800" b="1" spc="-60"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Created”,”202” Accepted,204 –no content,206 partial content,205-reset content)</a:t>
            </a:r>
            <a:endParaRPr lang="en-GB" sz="2800" dirty="0">
              <a:solidFill>
                <a:schemeClr val="accent1">
                  <a:lumMod val="50000"/>
                </a:schemeClr>
              </a:solidFill>
              <a:latin typeface="Calibri"/>
              <a:cs typeface="Calibri"/>
            </a:endParaRPr>
          </a:p>
          <a:p>
            <a:pPr marL="1002665" marR="678180" lvl="1" indent="-381000">
              <a:lnSpc>
                <a:spcPct val="100000"/>
              </a:lnSpc>
              <a:spcBef>
                <a:spcPts val="1200"/>
              </a:spcBef>
              <a:buClr>
                <a:srgbClr val="224464"/>
              </a:buClr>
              <a:buFont typeface="Wingdings"/>
              <a:buChar char=""/>
              <a:tabLst>
                <a:tab pos="1002665" algn="l"/>
              </a:tabLst>
            </a:pPr>
            <a:r>
              <a:rPr lang="en-GB" sz="2800" b="1" dirty="0">
                <a:solidFill>
                  <a:schemeClr val="accent1">
                    <a:lumMod val="50000"/>
                  </a:schemeClr>
                </a:solidFill>
                <a:latin typeface="Calibri"/>
                <a:cs typeface="Calibri"/>
              </a:rPr>
              <a:t>3xx</a:t>
            </a:r>
            <a:r>
              <a:rPr lang="en-GB" sz="2800" dirty="0">
                <a:solidFill>
                  <a:schemeClr val="accent1">
                    <a:lumMod val="50000"/>
                  </a:schemeClr>
                </a:solidFill>
                <a:latin typeface="Calibri"/>
                <a:cs typeface="Calibri"/>
              </a:rPr>
              <a:t>:</a:t>
            </a:r>
            <a:r>
              <a:rPr lang="en-GB" sz="2800" spc="-60"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redirection</a:t>
            </a:r>
            <a:r>
              <a:rPr lang="en-GB" sz="2800" spc="-8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(e.g.,300-multiple choice,</a:t>
            </a:r>
            <a:r>
              <a:rPr lang="en-GB" sz="2800" spc="-5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a:t>
            </a:r>
            <a:r>
              <a:rPr lang="en-GB" sz="2800" b="1" dirty="0">
                <a:solidFill>
                  <a:schemeClr val="accent1">
                    <a:lumMod val="50000"/>
                  </a:schemeClr>
                </a:solidFill>
                <a:latin typeface="Calibri"/>
                <a:cs typeface="Calibri"/>
              </a:rPr>
              <a:t>304</a:t>
            </a:r>
            <a:r>
              <a:rPr lang="en-GB" sz="2800" b="1" spc="-4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Not</a:t>
            </a:r>
            <a:r>
              <a:rPr lang="en-GB" sz="2800" spc="-60"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Modified", </a:t>
            </a:r>
            <a:r>
              <a:rPr lang="en-GB" sz="2800" dirty="0">
                <a:solidFill>
                  <a:schemeClr val="accent1">
                    <a:lumMod val="50000"/>
                  </a:schemeClr>
                </a:solidFill>
                <a:latin typeface="Calibri"/>
                <a:cs typeface="Calibri"/>
              </a:rPr>
              <a:t>"</a:t>
            </a:r>
            <a:r>
              <a:rPr lang="en-GB" sz="2800" b="1" dirty="0">
                <a:solidFill>
                  <a:schemeClr val="accent1">
                    <a:lumMod val="50000"/>
                  </a:schemeClr>
                </a:solidFill>
                <a:latin typeface="Calibri"/>
                <a:cs typeface="Calibri"/>
              </a:rPr>
              <a:t>301</a:t>
            </a:r>
            <a:r>
              <a:rPr lang="en-GB" sz="2800" b="1" spc="-8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Moved</a:t>
            </a:r>
            <a:r>
              <a:rPr lang="en-GB" sz="2800" spc="-110"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Permanently",</a:t>
            </a:r>
            <a:r>
              <a:rPr lang="en-GB" sz="2800" spc="-11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a:t>
            </a:r>
            <a:r>
              <a:rPr lang="en-GB" sz="2800" b="1" dirty="0">
                <a:solidFill>
                  <a:schemeClr val="accent1">
                    <a:lumMod val="50000"/>
                  </a:schemeClr>
                </a:solidFill>
                <a:latin typeface="Calibri"/>
                <a:cs typeface="Calibri"/>
              </a:rPr>
              <a:t>302</a:t>
            </a:r>
            <a:r>
              <a:rPr lang="en-GB" sz="2800" b="1" spc="-80"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Found”,307 “Temporary redirect,308 –permanent redirect”)</a:t>
            </a:r>
          </a:p>
          <a:p>
            <a:pPr marL="1002665" marR="678180" lvl="1" indent="-381000">
              <a:lnSpc>
                <a:spcPct val="100000"/>
              </a:lnSpc>
              <a:spcBef>
                <a:spcPts val="1200"/>
              </a:spcBef>
              <a:buClr>
                <a:srgbClr val="224464"/>
              </a:buClr>
              <a:buFont typeface="Wingdings"/>
              <a:buChar char=""/>
              <a:tabLst>
                <a:tab pos="1002665" algn="l"/>
              </a:tabLst>
            </a:pPr>
            <a:r>
              <a:rPr lang="en-GB" sz="2800" b="1" dirty="0">
                <a:solidFill>
                  <a:schemeClr val="accent1">
                    <a:lumMod val="50000"/>
                  </a:schemeClr>
                </a:solidFill>
                <a:latin typeface="Calibri"/>
                <a:cs typeface="Calibri"/>
              </a:rPr>
              <a:t>4xx</a:t>
            </a:r>
            <a:r>
              <a:rPr lang="en-GB" sz="2800" dirty="0">
                <a:solidFill>
                  <a:schemeClr val="accent1">
                    <a:lumMod val="50000"/>
                  </a:schemeClr>
                </a:solidFill>
                <a:latin typeface="Calibri"/>
                <a:cs typeface="Calibri"/>
              </a:rPr>
              <a:t>:</a:t>
            </a:r>
            <a:r>
              <a:rPr lang="en-GB" sz="2800" spc="-7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client</a:t>
            </a:r>
            <a:r>
              <a:rPr lang="en-GB" sz="2800" spc="-7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error</a:t>
            </a:r>
            <a:r>
              <a:rPr lang="en-GB" sz="2800" spc="-8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(e.g.,</a:t>
            </a:r>
            <a:r>
              <a:rPr lang="en-GB" sz="2800" spc="-7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a:t>
            </a:r>
            <a:r>
              <a:rPr lang="en-GB" sz="2800" b="1" dirty="0">
                <a:solidFill>
                  <a:schemeClr val="accent1">
                    <a:lumMod val="50000"/>
                  </a:schemeClr>
                </a:solidFill>
                <a:latin typeface="Calibri"/>
                <a:cs typeface="Calibri"/>
              </a:rPr>
              <a:t>400</a:t>
            </a:r>
            <a:r>
              <a:rPr lang="en-GB" sz="2800" b="1" spc="-5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Bad</a:t>
            </a:r>
            <a:r>
              <a:rPr lang="en-GB" sz="2800" spc="-65"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Request",</a:t>
            </a:r>
            <a:r>
              <a:rPr lang="en-GB" sz="2800" spc="-7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a:t>
            </a:r>
            <a:r>
              <a:rPr lang="en-GB" sz="2800" b="1" dirty="0">
                <a:solidFill>
                  <a:schemeClr val="accent1">
                    <a:lumMod val="50000"/>
                  </a:schemeClr>
                </a:solidFill>
                <a:latin typeface="Calibri"/>
                <a:cs typeface="Calibri"/>
              </a:rPr>
              <a:t>404</a:t>
            </a:r>
            <a:r>
              <a:rPr lang="en-GB" sz="2800" b="1" spc="-5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Not</a:t>
            </a:r>
            <a:r>
              <a:rPr lang="en-GB" sz="2800" spc="-60"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Found",</a:t>
            </a:r>
            <a:endParaRPr lang="en-GB" sz="2800" dirty="0">
              <a:solidFill>
                <a:schemeClr val="accent1">
                  <a:lumMod val="50000"/>
                </a:schemeClr>
              </a:solidFill>
              <a:latin typeface="Calibri"/>
              <a:cs typeface="Calibri"/>
            </a:endParaRPr>
          </a:p>
          <a:p>
            <a:pPr marL="165169" indent="0">
              <a:lnSpc>
                <a:spcPct val="100000"/>
              </a:lnSpc>
              <a:spcBef>
                <a:spcPts val="1300"/>
              </a:spcBef>
              <a:buNone/>
            </a:pPr>
            <a:r>
              <a:rPr lang="en-GB" sz="2800" b="1" dirty="0">
                <a:solidFill>
                  <a:schemeClr val="accent1">
                    <a:lumMod val="50000"/>
                  </a:schemeClr>
                </a:solidFill>
                <a:latin typeface="Calibri"/>
                <a:cs typeface="Calibri"/>
              </a:rPr>
              <a:t>        401</a:t>
            </a:r>
            <a:r>
              <a:rPr lang="en-GB" sz="2800" b="1" spc="-80"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Unauthorized”,403</a:t>
            </a:r>
            <a:r>
              <a:rPr lang="bg-BG" sz="2800" spc="-10" dirty="0">
                <a:solidFill>
                  <a:schemeClr val="accent1">
                    <a:lumMod val="50000"/>
                  </a:schemeClr>
                </a:solidFill>
                <a:latin typeface="Calibri"/>
                <a:cs typeface="Calibri"/>
              </a:rPr>
              <a:t>-</a:t>
            </a:r>
            <a:r>
              <a:rPr lang="en-US" sz="2800" spc="-10" dirty="0">
                <a:solidFill>
                  <a:schemeClr val="accent1">
                    <a:lumMod val="50000"/>
                  </a:schemeClr>
                </a:solidFill>
                <a:latin typeface="Calibri"/>
                <a:cs typeface="Calibri"/>
              </a:rPr>
              <a:t>Forbidden</a:t>
            </a:r>
            <a:r>
              <a:rPr lang="en-GB" sz="2800" spc="-10" dirty="0">
                <a:solidFill>
                  <a:schemeClr val="accent1">
                    <a:lumMod val="50000"/>
                  </a:schemeClr>
                </a:solidFill>
                <a:latin typeface="Calibri"/>
                <a:cs typeface="Calibri"/>
              </a:rPr>
              <a:t>,</a:t>
            </a:r>
            <a:r>
              <a:rPr lang="en-GB" sz="2800" spc="-10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a:t>
            </a:r>
            <a:r>
              <a:rPr lang="en-GB" sz="2800" b="1" dirty="0">
                <a:solidFill>
                  <a:schemeClr val="accent1">
                    <a:lumMod val="50000"/>
                  </a:schemeClr>
                </a:solidFill>
                <a:latin typeface="Calibri"/>
                <a:cs typeface="Calibri"/>
              </a:rPr>
              <a:t>409</a:t>
            </a:r>
            <a:r>
              <a:rPr lang="en-GB" sz="2800" b="1" spc="-85"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Conflict”,405 – method,408 request timeout)</a:t>
            </a:r>
          </a:p>
          <a:p>
            <a:pPr marL="393065" indent="-380365">
              <a:lnSpc>
                <a:spcPct val="100000"/>
              </a:lnSpc>
              <a:spcBef>
                <a:spcPts val="1200"/>
              </a:spcBef>
              <a:buClr>
                <a:srgbClr val="224464"/>
              </a:buClr>
              <a:buFont typeface="Wingdings"/>
              <a:buChar char=""/>
              <a:tabLst>
                <a:tab pos="393065" algn="l"/>
              </a:tabLst>
            </a:pPr>
            <a:r>
              <a:rPr lang="en-GB" sz="2800" b="1" dirty="0">
                <a:solidFill>
                  <a:schemeClr val="accent1">
                    <a:lumMod val="50000"/>
                  </a:schemeClr>
                </a:solidFill>
                <a:latin typeface="Calibri"/>
                <a:cs typeface="Calibri"/>
              </a:rPr>
              <a:t>  5xx</a:t>
            </a:r>
            <a:r>
              <a:rPr lang="en-GB" sz="2800" dirty="0">
                <a:solidFill>
                  <a:schemeClr val="accent1">
                    <a:lumMod val="50000"/>
                  </a:schemeClr>
                </a:solidFill>
                <a:latin typeface="Calibri"/>
                <a:cs typeface="Calibri"/>
              </a:rPr>
              <a:t>:</a:t>
            </a:r>
            <a:r>
              <a:rPr lang="en-GB" sz="2800" spc="-7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server</a:t>
            </a:r>
            <a:r>
              <a:rPr lang="en-GB" sz="2800" spc="-6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error</a:t>
            </a:r>
            <a:r>
              <a:rPr lang="en-GB" sz="2800" spc="-8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(e.g.,</a:t>
            </a:r>
            <a:r>
              <a:rPr lang="en-GB" sz="2800" spc="-5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a:t>
            </a:r>
            <a:r>
              <a:rPr lang="en-GB" sz="2800" b="1" dirty="0">
                <a:solidFill>
                  <a:schemeClr val="accent1">
                    <a:lumMod val="50000"/>
                  </a:schemeClr>
                </a:solidFill>
                <a:latin typeface="Calibri"/>
                <a:cs typeface="Calibri"/>
              </a:rPr>
              <a:t>500</a:t>
            </a:r>
            <a:r>
              <a:rPr lang="en-GB" sz="2800" b="1" spc="-45"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Internal</a:t>
            </a:r>
            <a:r>
              <a:rPr lang="en-GB" sz="2800" spc="-7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Server</a:t>
            </a:r>
            <a:r>
              <a:rPr lang="en-GB" sz="2800" spc="-75"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Error",</a:t>
            </a:r>
            <a:r>
              <a:rPr lang="en-GB" sz="2800" b="1" dirty="0">
                <a:solidFill>
                  <a:schemeClr val="accent1">
                    <a:lumMod val="50000"/>
                  </a:schemeClr>
                </a:solidFill>
                <a:latin typeface="Calibri"/>
                <a:cs typeface="Calibri"/>
              </a:rPr>
              <a:t> 503</a:t>
            </a:r>
            <a:r>
              <a:rPr lang="en-GB" sz="2800" b="1" spc="-3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Service</a:t>
            </a:r>
            <a:r>
              <a:rPr lang="en-GB" sz="2800" spc="-60"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Unavailable,501 not implemented,502 Bad Gateway</a:t>
            </a:r>
            <a:endParaRPr lang="en-GB" sz="2800" dirty="0">
              <a:solidFill>
                <a:schemeClr val="accent1">
                  <a:lumMod val="50000"/>
                </a:schemeClr>
              </a:solidFill>
              <a:latin typeface="Calibri"/>
              <a:cs typeface="Calibri"/>
            </a:endParaRPr>
          </a:p>
          <a:p>
            <a:pPr marL="1002665" marR="678180" lvl="1" indent="-381000">
              <a:lnSpc>
                <a:spcPct val="100000"/>
              </a:lnSpc>
              <a:spcBef>
                <a:spcPts val="1200"/>
              </a:spcBef>
              <a:buClr>
                <a:srgbClr val="224464"/>
              </a:buClr>
              <a:buFont typeface="Wingdings"/>
              <a:buChar char=""/>
              <a:tabLst>
                <a:tab pos="1002665" algn="l"/>
              </a:tabLst>
            </a:pPr>
            <a:endParaRPr lang="en-GB" sz="2800" dirty="0">
              <a:latin typeface="Calibri"/>
              <a:cs typeface="Calibri"/>
            </a:endParaRPr>
          </a:p>
          <a:p>
            <a:endParaRPr lang="en-BG" dirty="0"/>
          </a:p>
        </p:txBody>
      </p:sp>
      <p:sp>
        <p:nvSpPr>
          <p:cNvPr id="4" name="Slide Number Placeholder 3">
            <a:extLst>
              <a:ext uri="{FF2B5EF4-FFF2-40B4-BE49-F238E27FC236}">
                <a16:creationId xmlns:a16="http://schemas.microsoft.com/office/drawing/2014/main" id="{FEA7F068-1683-AAB6-A98D-F93D27742EBD}"/>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37</a:t>
            </a:fld>
            <a:endParaRPr lang="en-US" dirty="0">
              <a:solidFill>
                <a:prstClr val="white">
                  <a:tint val="75000"/>
                </a:prstClr>
              </a:solidFill>
            </a:endParaRPr>
          </a:p>
        </p:txBody>
      </p:sp>
    </p:spTree>
    <p:extLst>
      <p:ext uri="{BB962C8B-B14F-4D97-AF65-F5344CB8AC3E}">
        <p14:creationId xmlns:p14="http://schemas.microsoft.com/office/powerpoint/2010/main" val="1276777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75DA-69AC-5752-976C-00C894FC227F}"/>
              </a:ext>
            </a:extLst>
          </p:cNvPr>
          <p:cNvSpPr>
            <a:spLocks noGrp="1"/>
          </p:cNvSpPr>
          <p:nvPr>
            <p:ph type="title"/>
          </p:nvPr>
        </p:nvSpPr>
        <p:spPr>
          <a:xfrm>
            <a:off x="364236" y="365127"/>
            <a:ext cx="10986608" cy="854073"/>
          </a:xfrm>
        </p:spPr>
        <p:txBody>
          <a:bodyPr/>
          <a:lstStyle/>
          <a:p>
            <a:r>
              <a:rPr lang="en-GB" dirty="0"/>
              <a:t>HTTP</a:t>
            </a:r>
            <a:r>
              <a:rPr lang="en-GB" spc="-105" dirty="0"/>
              <a:t> </a:t>
            </a:r>
            <a:r>
              <a:rPr lang="en-GB" dirty="0"/>
              <a:t>Error</a:t>
            </a:r>
            <a:r>
              <a:rPr lang="en-GB" spc="-70" dirty="0"/>
              <a:t> </a:t>
            </a:r>
            <a:r>
              <a:rPr lang="en-GB" dirty="0"/>
              <a:t>Response</a:t>
            </a:r>
            <a:r>
              <a:rPr lang="en-GB" spc="-85" dirty="0"/>
              <a:t> </a:t>
            </a:r>
            <a:r>
              <a:rPr lang="en-GB" dirty="0"/>
              <a:t>–</a:t>
            </a:r>
            <a:r>
              <a:rPr lang="en-GB" spc="-105" dirty="0"/>
              <a:t> </a:t>
            </a:r>
            <a:r>
              <a:rPr lang="en-GB" spc="-10" dirty="0"/>
              <a:t>Example</a:t>
            </a:r>
            <a:endParaRPr lang="en-BG" dirty="0"/>
          </a:p>
        </p:txBody>
      </p:sp>
      <p:sp>
        <p:nvSpPr>
          <p:cNvPr id="3" name="Content Placeholder 2">
            <a:extLst>
              <a:ext uri="{FF2B5EF4-FFF2-40B4-BE49-F238E27FC236}">
                <a16:creationId xmlns:a16="http://schemas.microsoft.com/office/drawing/2014/main" id="{2600575D-EE27-FD6F-8950-B9A6B4B09952}"/>
              </a:ext>
            </a:extLst>
          </p:cNvPr>
          <p:cNvSpPr>
            <a:spLocks noGrp="1"/>
          </p:cNvSpPr>
          <p:nvPr>
            <p:ph idx="1"/>
          </p:nvPr>
        </p:nvSpPr>
        <p:spPr/>
        <p:txBody>
          <a:bodyPr/>
          <a:lstStyle/>
          <a:p>
            <a:r>
              <a:rPr lang="en-GB" sz="2800" dirty="0">
                <a:solidFill>
                  <a:srgbClr val="224464"/>
                </a:solidFill>
                <a:latin typeface="Calibri"/>
                <a:cs typeface="Calibri"/>
              </a:rPr>
              <a:t>Example</a:t>
            </a:r>
            <a:r>
              <a:rPr lang="en-GB" sz="2800" spc="-75" dirty="0">
                <a:solidFill>
                  <a:srgbClr val="224464"/>
                </a:solidFill>
                <a:latin typeface="Calibri"/>
                <a:cs typeface="Calibri"/>
              </a:rPr>
              <a:t> </a:t>
            </a:r>
            <a:r>
              <a:rPr lang="en-GB" sz="2800" dirty="0">
                <a:solidFill>
                  <a:srgbClr val="224464"/>
                </a:solidFill>
                <a:latin typeface="Calibri"/>
                <a:cs typeface="Calibri"/>
              </a:rPr>
              <a:t>of</a:t>
            </a:r>
            <a:r>
              <a:rPr lang="en-GB" sz="2800" spc="-80" dirty="0">
                <a:solidFill>
                  <a:srgbClr val="224464"/>
                </a:solidFill>
                <a:latin typeface="Calibri"/>
                <a:cs typeface="Calibri"/>
              </a:rPr>
              <a:t> </a:t>
            </a:r>
            <a:r>
              <a:rPr lang="en-GB" sz="2800" b="1" dirty="0">
                <a:solidFill>
                  <a:srgbClr val="FF9F00"/>
                </a:solidFill>
                <a:latin typeface="Calibri"/>
                <a:cs typeface="Calibri"/>
              </a:rPr>
              <a:t>HTTP</a:t>
            </a:r>
            <a:r>
              <a:rPr lang="en-GB" sz="2800" b="1" spc="-50" dirty="0">
                <a:solidFill>
                  <a:srgbClr val="FF9F00"/>
                </a:solidFill>
                <a:latin typeface="Calibri"/>
                <a:cs typeface="Calibri"/>
              </a:rPr>
              <a:t> </a:t>
            </a:r>
            <a:r>
              <a:rPr lang="en-GB" sz="2800" b="1" spc="-10" dirty="0">
                <a:solidFill>
                  <a:srgbClr val="FF9F00"/>
                </a:solidFill>
                <a:latin typeface="Calibri"/>
                <a:cs typeface="Calibri"/>
              </a:rPr>
              <a:t>response</a:t>
            </a:r>
            <a:r>
              <a:rPr lang="en-GB" sz="2800" b="1" spc="-70" dirty="0">
                <a:solidFill>
                  <a:srgbClr val="FF9F00"/>
                </a:solidFill>
                <a:latin typeface="Calibri"/>
                <a:cs typeface="Calibri"/>
              </a:rPr>
              <a:t> </a:t>
            </a:r>
            <a:r>
              <a:rPr lang="en-GB" sz="2800" dirty="0">
                <a:solidFill>
                  <a:srgbClr val="224464"/>
                </a:solidFill>
                <a:latin typeface="Calibri"/>
                <a:cs typeface="Calibri"/>
              </a:rPr>
              <a:t>with</a:t>
            </a:r>
            <a:r>
              <a:rPr lang="en-GB" sz="2800" spc="-70" dirty="0">
                <a:solidFill>
                  <a:srgbClr val="224464"/>
                </a:solidFill>
                <a:latin typeface="Calibri"/>
                <a:cs typeface="Calibri"/>
              </a:rPr>
              <a:t> </a:t>
            </a:r>
            <a:r>
              <a:rPr lang="en-GB" sz="2800" dirty="0">
                <a:solidFill>
                  <a:srgbClr val="224464"/>
                </a:solidFill>
                <a:latin typeface="Calibri"/>
                <a:cs typeface="Calibri"/>
              </a:rPr>
              <a:t>error</a:t>
            </a:r>
            <a:r>
              <a:rPr lang="en-GB" sz="2800" spc="-75" dirty="0">
                <a:solidFill>
                  <a:srgbClr val="224464"/>
                </a:solidFill>
                <a:latin typeface="Calibri"/>
                <a:cs typeface="Calibri"/>
              </a:rPr>
              <a:t> </a:t>
            </a:r>
            <a:r>
              <a:rPr lang="en-GB" sz="2800" spc="-10" dirty="0">
                <a:solidFill>
                  <a:srgbClr val="224464"/>
                </a:solidFill>
                <a:latin typeface="Calibri"/>
                <a:cs typeface="Calibri"/>
              </a:rPr>
              <a:t>result:</a:t>
            </a:r>
            <a:endParaRPr lang="en-GB" sz="2800" dirty="0">
              <a:latin typeface="Calibri"/>
              <a:cs typeface="Calibri"/>
            </a:endParaRPr>
          </a:p>
          <a:p>
            <a:endParaRPr lang="en-BG" dirty="0"/>
          </a:p>
        </p:txBody>
      </p:sp>
      <p:sp>
        <p:nvSpPr>
          <p:cNvPr id="4" name="Slide Number Placeholder 3">
            <a:extLst>
              <a:ext uri="{FF2B5EF4-FFF2-40B4-BE49-F238E27FC236}">
                <a16:creationId xmlns:a16="http://schemas.microsoft.com/office/drawing/2014/main" id="{266A14FB-CC92-F4CC-092D-BA8F4D160089}"/>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38</a:t>
            </a:fld>
            <a:endParaRPr lang="en-US" dirty="0">
              <a:solidFill>
                <a:prstClr val="white">
                  <a:tint val="75000"/>
                </a:prstClr>
              </a:solidFill>
            </a:endParaRPr>
          </a:p>
        </p:txBody>
      </p:sp>
      <p:grpSp>
        <p:nvGrpSpPr>
          <p:cNvPr id="5" name="object 7">
            <a:extLst>
              <a:ext uri="{FF2B5EF4-FFF2-40B4-BE49-F238E27FC236}">
                <a16:creationId xmlns:a16="http://schemas.microsoft.com/office/drawing/2014/main" id="{A630B038-D8AE-EFF1-82DC-38AB82801670}"/>
              </a:ext>
            </a:extLst>
          </p:cNvPr>
          <p:cNvGrpSpPr/>
          <p:nvPr/>
        </p:nvGrpSpPr>
        <p:grpSpPr>
          <a:xfrm>
            <a:off x="364236" y="1812035"/>
            <a:ext cx="11460480" cy="4831080"/>
            <a:chOff x="364236" y="1812035"/>
            <a:chExt cx="11460480" cy="4831080"/>
          </a:xfrm>
        </p:grpSpPr>
        <p:sp>
          <p:nvSpPr>
            <p:cNvPr id="6" name="object 8">
              <a:extLst>
                <a:ext uri="{FF2B5EF4-FFF2-40B4-BE49-F238E27FC236}">
                  <a16:creationId xmlns:a16="http://schemas.microsoft.com/office/drawing/2014/main" id="{40440506-4924-6C26-904A-4A10A192A961}"/>
                </a:ext>
              </a:extLst>
            </p:cNvPr>
            <p:cNvSpPr/>
            <p:nvPr/>
          </p:nvSpPr>
          <p:spPr>
            <a:xfrm>
              <a:off x="684212" y="2291775"/>
              <a:ext cx="11140504" cy="4201099"/>
            </a:xfrm>
            <a:custGeom>
              <a:avLst/>
              <a:gdLst/>
              <a:ahLst/>
              <a:cxnLst/>
              <a:rect l="l" t="t" r="r" b="b"/>
              <a:pathLst>
                <a:path w="11460480" h="4831080">
                  <a:moveTo>
                    <a:pt x="11460480" y="0"/>
                  </a:moveTo>
                  <a:lnTo>
                    <a:pt x="0" y="0"/>
                  </a:lnTo>
                  <a:lnTo>
                    <a:pt x="0" y="4831080"/>
                  </a:lnTo>
                  <a:lnTo>
                    <a:pt x="11460480" y="4831080"/>
                  </a:lnTo>
                  <a:lnTo>
                    <a:pt x="11460480" y="0"/>
                  </a:lnTo>
                  <a:close/>
                </a:path>
              </a:pathLst>
            </a:custGeom>
            <a:solidFill>
              <a:srgbClr val="C2C6D2">
                <a:alpha val="14900"/>
              </a:srgbClr>
            </a:solidFill>
          </p:spPr>
          <p:txBody>
            <a:bodyPr wrap="square" lIns="0" tIns="0" rIns="0" bIns="0" rtlCol="0"/>
            <a:lstStyle/>
            <a:p>
              <a:endParaRPr lang="en-US" dirty="0"/>
            </a:p>
            <a:p>
              <a:endParaRPr lang="en-BG" dirty="0"/>
            </a:p>
            <a:p>
              <a:endParaRPr lang="en-BG" dirty="0"/>
            </a:p>
            <a:p>
              <a:endParaRPr lang="en-BG" dirty="0"/>
            </a:p>
            <a:p>
              <a:endParaRPr lang="en-BG" dirty="0"/>
            </a:p>
            <a:p>
              <a:endParaRPr lang="en-BG" dirty="0"/>
            </a:p>
            <a:p>
              <a:endParaRPr lang="en-BG" dirty="0"/>
            </a:p>
            <a:p>
              <a:endParaRPr lang="en-BG" dirty="0"/>
            </a:p>
            <a:p>
              <a:pPr marL="12700">
                <a:lnSpc>
                  <a:spcPct val="100000"/>
                </a:lnSpc>
                <a:spcBef>
                  <a:spcPts val="100"/>
                </a:spcBef>
              </a:pPr>
              <a:r>
                <a:rPr lang="en-GB" sz="1800" b="1" dirty="0">
                  <a:solidFill>
                    <a:srgbClr val="FF9F00"/>
                  </a:solidFill>
                  <a:latin typeface="Consolas"/>
                  <a:cs typeface="Consolas"/>
                </a:rPr>
                <a:t>&lt;html&gt;&lt;head&gt;&lt;title&gt;</a:t>
              </a:r>
              <a:r>
                <a:rPr lang="en-GB" sz="1800" b="1" dirty="0">
                  <a:solidFill>
                    <a:srgbClr val="224464"/>
                  </a:solidFill>
                  <a:latin typeface="Consolas"/>
                  <a:cs typeface="Consolas"/>
                </a:rPr>
                <a:t>404</a:t>
              </a:r>
              <a:r>
                <a:rPr lang="en-GB" sz="1800" b="1" spc="-85" dirty="0">
                  <a:solidFill>
                    <a:srgbClr val="224464"/>
                  </a:solidFill>
                  <a:latin typeface="Consolas"/>
                  <a:cs typeface="Consolas"/>
                </a:rPr>
                <a:t> </a:t>
              </a:r>
              <a:r>
                <a:rPr lang="en-GB" sz="1800" b="1" dirty="0">
                  <a:solidFill>
                    <a:srgbClr val="224464"/>
                  </a:solidFill>
                  <a:latin typeface="Consolas"/>
                  <a:cs typeface="Consolas"/>
                </a:rPr>
                <a:t>Not</a:t>
              </a:r>
              <a:r>
                <a:rPr lang="en-GB" sz="1800" b="1" spc="-85" dirty="0">
                  <a:solidFill>
                    <a:srgbClr val="224464"/>
                  </a:solidFill>
                  <a:latin typeface="Consolas"/>
                  <a:cs typeface="Consolas"/>
                </a:rPr>
                <a:t> </a:t>
              </a:r>
              <a:r>
                <a:rPr lang="en-GB" sz="1800" b="1" spc="-10" dirty="0">
                  <a:solidFill>
                    <a:srgbClr val="224464"/>
                  </a:solidFill>
                  <a:latin typeface="Consolas"/>
                  <a:cs typeface="Consolas"/>
                </a:rPr>
                <a:t>Found</a:t>
              </a:r>
              <a:r>
                <a:rPr lang="en-GB" sz="1800" b="1" spc="-10" dirty="0">
                  <a:solidFill>
                    <a:srgbClr val="FF9F00"/>
                  </a:solidFill>
                  <a:latin typeface="Consolas"/>
                  <a:cs typeface="Consolas"/>
                </a:rPr>
                <a:t>&lt;/title&gt;&lt;/head&gt;</a:t>
              </a:r>
              <a:endParaRPr lang="en-GB" sz="1800" dirty="0">
                <a:latin typeface="Consolas"/>
                <a:cs typeface="Consolas"/>
              </a:endParaRPr>
            </a:p>
            <a:p>
              <a:pPr marL="12700">
                <a:lnSpc>
                  <a:spcPct val="100000"/>
                </a:lnSpc>
                <a:spcBef>
                  <a:spcPts val="5"/>
                </a:spcBef>
              </a:pPr>
              <a:r>
                <a:rPr lang="en-GB" sz="1800" b="1" spc="-10" dirty="0">
                  <a:solidFill>
                    <a:srgbClr val="FF9F00"/>
                  </a:solidFill>
                  <a:latin typeface="Consolas"/>
                  <a:cs typeface="Consolas"/>
                </a:rPr>
                <a:t>&lt;body&gt;</a:t>
              </a:r>
              <a:endParaRPr lang="en-GB" sz="1800" dirty="0">
                <a:latin typeface="Consolas"/>
                <a:cs typeface="Consolas"/>
              </a:endParaRPr>
            </a:p>
            <a:p>
              <a:pPr marL="12700">
                <a:lnSpc>
                  <a:spcPct val="100000"/>
                </a:lnSpc>
              </a:pPr>
              <a:r>
                <a:rPr lang="en-GB" sz="1800" b="1" dirty="0">
                  <a:solidFill>
                    <a:srgbClr val="FF9F00"/>
                  </a:solidFill>
                  <a:latin typeface="Consolas"/>
                  <a:cs typeface="Consolas"/>
                </a:rPr>
                <a:t>&lt;h1&gt;</a:t>
              </a:r>
              <a:r>
                <a:rPr lang="en-GB" sz="1800" b="1" dirty="0">
                  <a:solidFill>
                    <a:srgbClr val="224464"/>
                  </a:solidFill>
                  <a:latin typeface="Consolas"/>
                  <a:cs typeface="Consolas"/>
                </a:rPr>
                <a:t>Not</a:t>
              </a:r>
              <a:r>
                <a:rPr lang="en-GB" sz="1800" b="1" spc="-45" dirty="0">
                  <a:solidFill>
                    <a:srgbClr val="224464"/>
                  </a:solidFill>
                  <a:latin typeface="Consolas"/>
                  <a:cs typeface="Consolas"/>
                </a:rPr>
                <a:t> </a:t>
              </a:r>
              <a:r>
                <a:rPr lang="en-GB" sz="1800" b="1" spc="-10" dirty="0">
                  <a:solidFill>
                    <a:srgbClr val="224464"/>
                  </a:solidFill>
                  <a:latin typeface="Consolas"/>
                  <a:cs typeface="Consolas"/>
                </a:rPr>
                <a:t>Found</a:t>
              </a:r>
              <a:r>
                <a:rPr lang="en-GB" sz="1800" b="1" spc="-10" dirty="0">
                  <a:solidFill>
                    <a:srgbClr val="FF9F00"/>
                  </a:solidFill>
                  <a:latin typeface="Consolas"/>
                  <a:cs typeface="Consolas"/>
                </a:rPr>
                <a:t>&lt;/h1&gt;</a:t>
              </a:r>
              <a:endParaRPr lang="en-BG" sz="1800" b="1" spc="-10" dirty="0">
                <a:solidFill>
                  <a:srgbClr val="FF9F00"/>
                </a:solidFill>
                <a:latin typeface="Consolas"/>
                <a:cs typeface="Consolas"/>
              </a:endParaRPr>
            </a:p>
            <a:p>
              <a:pPr marL="12700">
                <a:lnSpc>
                  <a:spcPct val="100000"/>
                </a:lnSpc>
                <a:spcBef>
                  <a:spcPts val="100"/>
                </a:spcBef>
              </a:pPr>
              <a:r>
                <a:rPr lang="en-GB" sz="1800" b="1" dirty="0">
                  <a:solidFill>
                    <a:srgbClr val="FF9F00"/>
                  </a:solidFill>
                  <a:latin typeface="Consolas"/>
                  <a:cs typeface="Consolas"/>
                </a:rPr>
                <a:t>&lt;p&gt;</a:t>
              </a:r>
              <a:r>
                <a:rPr lang="en-GB" sz="1800" b="1" dirty="0">
                  <a:solidFill>
                    <a:srgbClr val="224464"/>
                  </a:solidFill>
                  <a:latin typeface="Consolas"/>
                  <a:cs typeface="Consolas"/>
                </a:rPr>
                <a:t>The</a:t>
              </a:r>
              <a:r>
                <a:rPr lang="en-GB" sz="1800" b="1" spc="-35" dirty="0">
                  <a:solidFill>
                    <a:srgbClr val="224464"/>
                  </a:solidFill>
                  <a:latin typeface="Consolas"/>
                  <a:cs typeface="Consolas"/>
                </a:rPr>
                <a:t> </a:t>
              </a:r>
              <a:r>
                <a:rPr lang="en-GB" sz="1800" b="1" dirty="0">
                  <a:solidFill>
                    <a:srgbClr val="224464"/>
                  </a:solidFill>
                  <a:latin typeface="Consolas"/>
                  <a:cs typeface="Consolas"/>
                </a:rPr>
                <a:t>requested</a:t>
              </a:r>
              <a:r>
                <a:rPr lang="en-GB" sz="1800" b="1" spc="-40" dirty="0">
                  <a:solidFill>
                    <a:srgbClr val="224464"/>
                  </a:solidFill>
                  <a:latin typeface="Consolas"/>
                  <a:cs typeface="Consolas"/>
                </a:rPr>
                <a:t> </a:t>
              </a:r>
              <a:r>
                <a:rPr lang="en-GB" sz="1800" b="1" dirty="0">
                  <a:solidFill>
                    <a:srgbClr val="224464"/>
                  </a:solidFill>
                  <a:latin typeface="Consolas"/>
                  <a:cs typeface="Consolas"/>
                </a:rPr>
                <a:t>URL</a:t>
              </a:r>
              <a:r>
                <a:rPr lang="en-GB" sz="1800" b="1" spc="-35" dirty="0">
                  <a:solidFill>
                    <a:srgbClr val="224464"/>
                  </a:solidFill>
                  <a:latin typeface="Consolas"/>
                  <a:cs typeface="Consolas"/>
                </a:rPr>
                <a:t> </a:t>
              </a:r>
              <a:r>
                <a:rPr lang="en-GB" sz="1800" b="1" dirty="0">
                  <a:solidFill>
                    <a:srgbClr val="224464"/>
                  </a:solidFill>
                  <a:latin typeface="Consolas"/>
                  <a:cs typeface="Consolas"/>
                </a:rPr>
                <a:t>/</a:t>
              </a:r>
              <a:r>
                <a:rPr lang="en-GB" sz="1800" b="1" dirty="0" err="1">
                  <a:solidFill>
                    <a:srgbClr val="224464"/>
                  </a:solidFill>
                  <a:latin typeface="Consolas"/>
                  <a:cs typeface="Consolas"/>
                </a:rPr>
                <a:t>img</a:t>
              </a:r>
              <a:r>
                <a:rPr lang="en-GB" sz="1800" b="1" dirty="0">
                  <a:solidFill>
                    <a:srgbClr val="224464"/>
                  </a:solidFill>
                  <a:latin typeface="Consolas"/>
                  <a:cs typeface="Consolas"/>
                </a:rPr>
                <a:t>/</a:t>
              </a:r>
              <a:r>
                <a:rPr lang="en-GB" sz="1800" b="1" dirty="0" err="1">
                  <a:solidFill>
                    <a:srgbClr val="224464"/>
                  </a:solidFill>
                  <a:latin typeface="Consolas"/>
                  <a:cs typeface="Consolas"/>
                </a:rPr>
                <a:t>logo.gif</a:t>
              </a:r>
              <a:r>
                <a:rPr lang="en-GB" sz="1800" b="1" spc="-35" dirty="0">
                  <a:solidFill>
                    <a:srgbClr val="224464"/>
                  </a:solidFill>
                  <a:latin typeface="Consolas"/>
                  <a:cs typeface="Consolas"/>
                </a:rPr>
                <a:t> </a:t>
              </a:r>
              <a:r>
                <a:rPr lang="en-GB" sz="1800" b="1" dirty="0">
                  <a:solidFill>
                    <a:srgbClr val="224464"/>
                  </a:solidFill>
                  <a:latin typeface="Consolas"/>
                  <a:cs typeface="Consolas"/>
                </a:rPr>
                <a:t>was</a:t>
              </a:r>
              <a:r>
                <a:rPr lang="en-GB" sz="1800" b="1" spc="-35" dirty="0">
                  <a:solidFill>
                    <a:srgbClr val="224464"/>
                  </a:solidFill>
                  <a:latin typeface="Consolas"/>
                  <a:cs typeface="Consolas"/>
                </a:rPr>
                <a:t> </a:t>
              </a:r>
              <a:r>
                <a:rPr lang="en-GB" sz="1800" b="1" dirty="0">
                  <a:solidFill>
                    <a:srgbClr val="224464"/>
                  </a:solidFill>
                  <a:latin typeface="Consolas"/>
                  <a:cs typeface="Consolas"/>
                </a:rPr>
                <a:t>not</a:t>
              </a:r>
              <a:r>
                <a:rPr lang="en-GB" sz="1800" b="1" spc="-35" dirty="0">
                  <a:solidFill>
                    <a:srgbClr val="224464"/>
                  </a:solidFill>
                  <a:latin typeface="Consolas"/>
                  <a:cs typeface="Consolas"/>
                </a:rPr>
                <a:t> </a:t>
              </a:r>
              <a:r>
                <a:rPr lang="en-GB" sz="1800" b="1" dirty="0">
                  <a:solidFill>
                    <a:srgbClr val="224464"/>
                  </a:solidFill>
                  <a:latin typeface="Consolas"/>
                  <a:cs typeface="Consolas"/>
                </a:rPr>
                <a:t>found</a:t>
              </a:r>
              <a:r>
                <a:rPr lang="en-GB" sz="1800" b="1" spc="-45" dirty="0">
                  <a:solidFill>
                    <a:srgbClr val="224464"/>
                  </a:solidFill>
                  <a:latin typeface="Consolas"/>
                  <a:cs typeface="Consolas"/>
                </a:rPr>
                <a:t> </a:t>
              </a:r>
              <a:r>
                <a:rPr lang="en-GB" sz="1800" b="1" dirty="0">
                  <a:solidFill>
                    <a:srgbClr val="224464"/>
                  </a:solidFill>
                  <a:latin typeface="Consolas"/>
                  <a:cs typeface="Consolas"/>
                </a:rPr>
                <a:t>on</a:t>
              </a:r>
              <a:r>
                <a:rPr lang="en-GB" sz="1800" b="1" spc="-35" dirty="0">
                  <a:solidFill>
                    <a:srgbClr val="224464"/>
                  </a:solidFill>
                  <a:latin typeface="Consolas"/>
                  <a:cs typeface="Consolas"/>
                </a:rPr>
                <a:t> </a:t>
              </a:r>
              <a:r>
                <a:rPr lang="en-GB" sz="1800" b="1" dirty="0">
                  <a:solidFill>
                    <a:srgbClr val="224464"/>
                  </a:solidFill>
                  <a:latin typeface="Consolas"/>
                  <a:cs typeface="Consolas"/>
                </a:rPr>
                <a:t>this</a:t>
              </a:r>
              <a:r>
                <a:rPr lang="en-GB" sz="1800" b="1" spc="-35" dirty="0">
                  <a:solidFill>
                    <a:srgbClr val="224464"/>
                  </a:solidFill>
                  <a:latin typeface="Consolas"/>
                  <a:cs typeface="Consolas"/>
                </a:rPr>
                <a:t> </a:t>
              </a:r>
              <a:r>
                <a:rPr lang="en-GB" sz="1800" b="1" spc="-10" dirty="0">
                  <a:solidFill>
                    <a:srgbClr val="224464"/>
                  </a:solidFill>
                  <a:latin typeface="Consolas"/>
                  <a:cs typeface="Consolas"/>
                </a:rPr>
                <a:t>server.</a:t>
              </a:r>
              <a:r>
                <a:rPr lang="en-GB" sz="1800" b="1" spc="-10" dirty="0">
                  <a:solidFill>
                    <a:srgbClr val="FF9F00"/>
                  </a:solidFill>
                  <a:latin typeface="Consolas"/>
                  <a:cs typeface="Consolas"/>
                </a:rPr>
                <a:t>&lt;/p&gt;</a:t>
              </a:r>
              <a:endParaRPr lang="en-GB" sz="1800" dirty="0">
                <a:latin typeface="Consolas"/>
                <a:cs typeface="Consolas"/>
              </a:endParaRPr>
            </a:p>
            <a:p>
              <a:pPr marL="12700">
                <a:lnSpc>
                  <a:spcPct val="100000"/>
                </a:lnSpc>
                <a:spcBef>
                  <a:spcPts val="5"/>
                </a:spcBef>
              </a:pPr>
              <a:r>
                <a:rPr lang="en-GB" sz="1800" b="1" dirty="0">
                  <a:solidFill>
                    <a:srgbClr val="FF9F00"/>
                  </a:solidFill>
                  <a:latin typeface="Consolas"/>
                  <a:cs typeface="Consolas"/>
                </a:rPr>
                <a:t>&lt;hr&gt;&lt;address&gt;</a:t>
              </a:r>
              <a:r>
                <a:rPr lang="en-GB" sz="1800" b="1" dirty="0">
                  <a:solidFill>
                    <a:srgbClr val="224464"/>
                  </a:solidFill>
                  <a:latin typeface="Consolas"/>
                  <a:cs typeface="Consolas"/>
                </a:rPr>
                <a:t>Apache/2.2.14</a:t>
              </a:r>
              <a:r>
                <a:rPr lang="en-GB" sz="1800" b="1" spc="-80" dirty="0">
                  <a:solidFill>
                    <a:srgbClr val="224464"/>
                  </a:solidFill>
                  <a:latin typeface="Consolas"/>
                  <a:cs typeface="Consolas"/>
                </a:rPr>
                <a:t> </a:t>
              </a:r>
              <a:r>
                <a:rPr lang="en-GB" sz="1800" b="1" dirty="0">
                  <a:solidFill>
                    <a:srgbClr val="224464"/>
                  </a:solidFill>
                  <a:latin typeface="Consolas"/>
                  <a:cs typeface="Consolas"/>
                </a:rPr>
                <a:t>Server</a:t>
              </a:r>
              <a:r>
                <a:rPr lang="en-GB" sz="1800" b="1" spc="-60" dirty="0">
                  <a:solidFill>
                    <a:srgbClr val="224464"/>
                  </a:solidFill>
                  <a:latin typeface="Consolas"/>
                  <a:cs typeface="Consolas"/>
                </a:rPr>
                <a:t> </a:t>
              </a:r>
              <a:r>
                <a:rPr lang="en-GB" sz="1800" b="1" dirty="0">
                  <a:solidFill>
                    <a:srgbClr val="224464"/>
                  </a:solidFill>
                  <a:latin typeface="Consolas"/>
                  <a:cs typeface="Consolas"/>
                </a:rPr>
                <a:t>at</a:t>
              </a:r>
              <a:r>
                <a:rPr lang="en-GB" sz="1800" b="1" spc="-70" dirty="0">
                  <a:solidFill>
                    <a:srgbClr val="224464"/>
                  </a:solidFill>
                  <a:latin typeface="Consolas"/>
                  <a:cs typeface="Consolas"/>
                </a:rPr>
                <a:t> </a:t>
              </a:r>
              <a:r>
                <a:rPr lang="en-GB" sz="1800" b="1" dirty="0">
                  <a:solidFill>
                    <a:srgbClr val="224464"/>
                  </a:solidFill>
                  <a:latin typeface="Consolas"/>
                  <a:cs typeface="Consolas"/>
                </a:rPr>
                <a:t>Port</a:t>
              </a:r>
              <a:r>
                <a:rPr lang="en-GB" sz="1800" b="1" spc="-65" dirty="0">
                  <a:solidFill>
                    <a:srgbClr val="224464"/>
                  </a:solidFill>
                  <a:latin typeface="Consolas"/>
                  <a:cs typeface="Consolas"/>
                </a:rPr>
                <a:t> </a:t>
              </a:r>
              <a:r>
                <a:rPr lang="en-GB" sz="1800" b="1" spc="-10" dirty="0">
                  <a:solidFill>
                    <a:srgbClr val="224464"/>
                  </a:solidFill>
                  <a:latin typeface="Consolas"/>
                  <a:cs typeface="Consolas"/>
                </a:rPr>
                <a:t>80</a:t>
              </a:r>
              <a:r>
                <a:rPr lang="en-GB" sz="1800" b="1" spc="-10" dirty="0">
                  <a:solidFill>
                    <a:srgbClr val="FF9F00"/>
                  </a:solidFill>
                  <a:latin typeface="Consolas"/>
                  <a:cs typeface="Consolas"/>
                </a:rPr>
                <a:t>&lt;/address&gt;</a:t>
              </a:r>
              <a:endParaRPr lang="en-GB" sz="1800" dirty="0">
                <a:latin typeface="Consolas"/>
                <a:cs typeface="Consolas"/>
              </a:endParaRPr>
            </a:p>
            <a:p>
              <a:pPr marL="12700">
                <a:lnSpc>
                  <a:spcPct val="100000"/>
                </a:lnSpc>
              </a:pPr>
              <a:r>
                <a:rPr lang="en-GB" sz="1800" b="1" spc="-10" dirty="0">
                  <a:solidFill>
                    <a:srgbClr val="FF9F00"/>
                  </a:solidFill>
                  <a:latin typeface="Consolas"/>
                  <a:cs typeface="Consolas"/>
                </a:rPr>
                <a:t>&lt;/body&gt;&lt;/html&gt;</a:t>
              </a:r>
              <a:endParaRPr lang="en-GB" sz="1800" dirty="0">
                <a:latin typeface="Consolas"/>
                <a:cs typeface="Consolas"/>
              </a:endParaRPr>
            </a:p>
            <a:p>
              <a:pPr marL="12700">
                <a:lnSpc>
                  <a:spcPct val="100000"/>
                </a:lnSpc>
              </a:pPr>
              <a:endParaRPr lang="en-BG" b="1" spc="-10" dirty="0">
                <a:solidFill>
                  <a:srgbClr val="FF9F00"/>
                </a:solidFill>
                <a:latin typeface="Consolas"/>
                <a:cs typeface="Consolas"/>
              </a:endParaRPr>
            </a:p>
            <a:p>
              <a:pPr marL="12700">
                <a:lnSpc>
                  <a:spcPct val="100000"/>
                </a:lnSpc>
              </a:pPr>
              <a:endParaRPr dirty="0"/>
            </a:p>
          </p:txBody>
        </p:sp>
        <p:sp>
          <p:nvSpPr>
            <p:cNvPr id="7" name="object 9">
              <a:extLst>
                <a:ext uri="{FF2B5EF4-FFF2-40B4-BE49-F238E27FC236}">
                  <a16:creationId xmlns:a16="http://schemas.microsoft.com/office/drawing/2014/main" id="{80BA3B7B-23A8-E954-7FF8-E239080C5AFC}"/>
                </a:ext>
              </a:extLst>
            </p:cNvPr>
            <p:cNvSpPr/>
            <p:nvPr/>
          </p:nvSpPr>
          <p:spPr>
            <a:xfrm>
              <a:off x="364236" y="1812035"/>
              <a:ext cx="11460480" cy="4831080"/>
            </a:xfrm>
            <a:custGeom>
              <a:avLst/>
              <a:gdLst/>
              <a:ahLst/>
              <a:cxnLst/>
              <a:rect l="l" t="t" r="r" b="b"/>
              <a:pathLst>
                <a:path w="11460480" h="4831080">
                  <a:moveTo>
                    <a:pt x="0" y="0"/>
                  </a:moveTo>
                  <a:lnTo>
                    <a:pt x="11460480" y="0"/>
                  </a:lnTo>
                  <a:lnTo>
                    <a:pt x="11460480" y="4831080"/>
                  </a:lnTo>
                  <a:lnTo>
                    <a:pt x="0" y="4831080"/>
                  </a:lnTo>
                  <a:lnTo>
                    <a:pt x="0" y="0"/>
                  </a:lnTo>
                  <a:close/>
                </a:path>
              </a:pathLst>
            </a:custGeom>
            <a:ln w="12192">
              <a:solidFill>
                <a:srgbClr val="A2ABBB"/>
              </a:solidFill>
            </a:ln>
          </p:spPr>
          <p:txBody>
            <a:bodyPr wrap="square" lIns="0" tIns="0" rIns="0" bIns="0" rtlCol="0"/>
            <a:lstStyle/>
            <a:p>
              <a:endParaRPr/>
            </a:p>
          </p:txBody>
        </p:sp>
      </p:grpSp>
      <p:sp>
        <p:nvSpPr>
          <p:cNvPr id="9" name="TextBox 8">
            <a:extLst>
              <a:ext uri="{FF2B5EF4-FFF2-40B4-BE49-F238E27FC236}">
                <a16:creationId xmlns:a16="http://schemas.microsoft.com/office/drawing/2014/main" id="{4A434F05-808E-5A2C-CD82-B26F617DCE41}"/>
              </a:ext>
            </a:extLst>
          </p:cNvPr>
          <p:cNvSpPr txBox="1"/>
          <p:nvPr/>
        </p:nvSpPr>
        <p:spPr>
          <a:xfrm>
            <a:off x="684212" y="2291775"/>
            <a:ext cx="5942120" cy="1908215"/>
          </a:xfrm>
          <a:prstGeom prst="rect">
            <a:avLst/>
          </a:prstGeom>
          <a:noFill/>
        </p:spPr>
        <p:txBody>
          <a:bodyPr wrap="square">
            <a:spAutoFit/>
          </a:bodyPr>
          <a:lstStyle/>
          <a:p>
            <a:pPr marL="12700">
              <a:lnSpc>
                <a:spcPct val="100000"/>
              </a:lnSpc>
              <a:spcBef>
                <a:spcPts val="1300"/>
              </a:spcBef>
            </a:pPr>
            <a:r>
              <a:rPr lang="en-GB" sz="1800" b="1" dirty="0">
                <a:solidFill>
                  <a:srgbClr val="224464"/>
                </a:solidFill>
                <a:latin typeface="Consolas"/>
                <a:cs typeface="Consolas"/>
              </a:rPr>
              <a:t>HTTP/1.1</a:t>
            </a:r>
            <a:r>
              <a:rPr lang="en-GB" sz="1800" b="1" spc="-40" dirty="0">
                <a:solidFill>
                  <a:srgbClr val="224464"/>
                </a:solidFill>
                <a:latin typeface="Consolas"/>
                <a:cs typeface="Consolas"/>
              </a:rPr>
              <a:t> </a:t>
            </a:r>
            <a:r>
              <a:rPr lang="en-GB" sz="1800" b="1" dirty="0">
                <a:solidFill>
                  <a:srgbClr val="FF9F00"/>
                </a:solidFill>
                <a:latin typeface="Consolas"/>
                <a:cs typeface="Consolas"/>
              </a:rPr>
              <a:t>404</a:t>
            </a:r>
            <a:r>
              <a:rPr lang="en-GB" sz="1800" b="1" spc="-35" dirty="0">
                <a:solidFill>
                  <a:srgbClr val="FF9F00"/>
                </a:solidFill>
                <a:latin typeface="Consolas"/>
                <a:cs typeface="Consolas"/>
              </a:rPr>
              <a:t> </a:t>
            </a:r>
            <a:r>
              <a:rPr lang="en-GB" sz="1800" b="1" dirty="0">
                <a:solidFill>
                  <a:srgbClr val="224464"/>
                </a:solidFill>
                <a:latin typeface="Consolas"/>
                <a:cs typeface="Consolas"/>
              </a:rPr>
              <a:t>Not</a:t>
            </a:r>
            <a:r>
              <a:rPr lang="en-GB" sz="1800" b="1" spc="-20" dirty="0">
                <a:solidFill>
                  <a:srgbClr val="224464"/>
                </a:solidFill>
                <a:latin typeface="Consolas"/>
                <a:cs typeface="Consolas"/>
              </a:rPr>
              <a:t> </a:t>
            </a:r>
            <a:r>
              <a:rPr lang="en-GB" sz="1800" b="1" spc="-10" dirty="0">
                <a:solidFill>
                  <a:srgbClr val="224464"/>
                </a:solidFill>
                <a:latin typeface="Consolas"/>
                <a:cs typeface="Consolas"/>
              </a:rPr>
              <a:t>Found</a:t>
            </a:r>
            <a:endParaRPr lang="en-GB" sz="1800" dirty="0">
              <a:latin typeface="Consolas"/>
              <a:cs typeface="Consolas"/>
            </a:endParaRPr>
          </a:p>
          <a:p>
            <a:pPr marL="12700">
              <a:lnSpc>
                <a:spcPct val="100000"/>
              </a:lnSpc>
              <a:spcBef>
                <a:spcPts val="1200"/>
              </a:spcBef>
            </a:pPr>
            <a:r>
              <a:rPr lang="en-GB" sz="1800" b="1" dirty="0">
                <a:solidFill>
                  <a:srgbClr val="224464"/>
                </a:solidFill>
                <a:latin typeface="Consolas"/>
                <a:cs typeface="Consolas"/>
              </a:rPr>
              <a:t>Date:</a:t>
            </a:r>
            <a:r>
              <a:rPr lang="en-GB" sz="1800" b="1" spc="-35" dirty="0">
                <a:solidFill>
                  <a:srgbClr val="224464"/>
                </a:solidFill>
                <a:latin typeface="Consolas"/>
                <a:cs typeface="Consolas"/>
              </a:rPr>
              <a:t> </a:t>
            </a:r>
            <a:r>
              <a:rPr lang="en-GB" sz="1800" b="1" dirty="0">
                <a:solidFill>
                  <a:srgbClr val="224464"/>
                </a:solidFill>
                <a:latin typeface="Consolas"/>
                <a:cs typeface="Consolas"/>
              </a:rPr>
              <a:t>Fri,</a:t>
            </a:r>
            <a:r>
              <a:rPr lang="en-GB" sz="1800" b="1" spc="-20" dirty="0">
                <a:solidFill>
                  <a:srgbClr val="224464"/>
                </a:solidFill>
                <a:latin typeface="Consolas"/>
                <a:cs typeface="Consolas"/>
              </a:rPr>
              <a:t> </a:t>
            </a:r>
            <a:r>
              <a:rPr lang="en-GB" sz="1800" b="1" dirty="0">
                <a:solidFill>
                  <a:srgbClr val="224464"/>
                </a:solidFill>
                <a:latin typeface="Consolas"/>
                <a:cs typeface="Consolas"/>
              </a:rPr>
              <a:t>17</a:t>
            </a:r>
            <a:r>
              <a:rPr lang="en-GB" sz="1800" b="1" spc="-35" dirty="0">
                <a:solidFill>
                  <a:srgbClr val="224464"/>
                </a:solidFill>
                <a:latin typeface="Consolas"/>
                <a:cs typeface="Consolas"/>
              </a:rPr>
              <a:t> </a:t>
            </a:r>
            <a:r>
              <a:rPr lang="en-GB" sz="1800" b="1" dirty="0">
                <a:solidFill>
                  <a:srgbClr val="224464"/>
                </a:solidFill>
                <a:latin typeface="Consolas"/>
                <a:cs typeface="Consolas"/>
              </a:rPr>
              <a:t>Nov</a:t>
            </a:r>
            <a:r>
              <a:rPr lang="en-GB" sz="1800" b="1" spc="-30" dirty="0">
                <a:solidFill>
                  <a:srgbClr val="224464"/>
                </a:solidFill>
                <a:latin typeface="Consolas"/>
                <a:cs typeface="Consolas"/>
              </a:rPr>
              <a:t> </a:t>
            </a:r>
            <a:r>
              <a:rPr lang="en-GB" sz="1800" b="1" dirty="0">
                <a:solidFill>
                  <a:srgbClr val="224464"/>
                </a:solidFill>
                <a:latin typeface="Consolas"/>
                <a:cs typeface="Consolas"/>
              </a:rPr>
              <a:t>2020</a:t>
            </a:r>
            <a:r>
              <a:rPr lang="en-GB" sz="1800" b="1" spc="-35" dirty="0">
                <a:solidFill>
                  <a:srgbClr val="224464"/>
                </a:solidFill>
                <a:latin typeface="Consolas"/>
                <a:cs typeface="Consolas"/>
              </a:rPr>
              <a:t> </a:t>
            </a:r>
            <a:r>
              <a:rPr lang="en-GB" sz="1800" b="1" dirty="0">
                <a:solidFill>
                  <a:srgbClr val="224464"/>
                </a:solidFill>
                <a:latin typeface="Consolas"/>
                <a:cs typeface="Consolas"/>
              </a:rPr>
              <a:t>16:09:18</a:t>
            </a:r>
            <a:r>
              <a:rPr lang="en-GB" sz="1800" b="1" spc="-30" dirty="0">
                <a:solidFill>
                  <a:srgbClr val="224464"/>
                </a:solidFill>
                <a:latin typeface="Consolas"/>
                <a:cs typeface="Consolas"/>
              </a:rPr>
              <a:t> </a:t>
            </a:r>
            <a:r>
              <a:rPr lang="en-GB" sz="1800" b="1" spc="-10" dirty="0">
                <a:solidFill>
                  <a:srgbClr val="224464"/>
                </a:solidFill>
                <a:latin typeface="Consolas"/>
                <a:cs typeface="Consolas"/>
              </a:rPr>
              <a:t>GMT+2</a:t>
            </a:r>
            <a:endParaRPr lang="en-GB" sz="1800" dirty="0">
              <a:latin typeface="Consolas"/>
              <a:cs typeface="Consolas"/>
            </a:endParaRPr>
          </a:p>
          <a:p>
            <a:pPr marL="12700" marR="1288415">
              <a:lnSpc>
                <a:spcPct val="100000"/>
              </a:lnSpc>
            </a:pPr>
            <a:r>
              <a:rPr lang="en-GB" sz="1800" b="1" dirty="0">
                <a:solidFill>
                  <a:srgbClr val="224464"/>
                </a:solidFill>
                <a:latin typeface="Consolas"/>
                <a:cs typeface="Consolas"/>
              </a:rPr>
              <a:t>Server:</a:t>
            </a:r>
            <a:r>
              <a:rPr lang="en-GB" sz="1800" b="1" spc="-65" dirty="0">
                <a:solidFill>
                  <a:srgbClr val="224464"/>
                </a:solidFill>
                <a:latin typeface="Consolas"/>
                <a:cs typeface="Consolas"/>
              </a:rPr>
              <a:t> </a:t>
            </a:r>
            <a:r>
              <a:rPr lang="en-GB" sz="1800" b="1" dirty="0">
                <a:solidFill>
                  <a:srgbClr val="224464"/>
                </a:solidFill>
                <a:latin typeface="Consolas"/>
                <a:cs typeface="Consolas"/>
              </a:rPr>
              <a:t>Apache/2.2.14</a:t>
            </a:r>
            <a:r>
              <a:rPr lang="en-GB" sz="1800" b="1" spc="-70" dirty="0">
                <a:solidFill>
                  <a:srgbClr val="224464"/>
                </a:solidFill>
                <a:latin typeface="Consolas"/>
                <a:cs typeface="Consolas"/>
              </a:rPr>
              <a:t> </a:t>
            </a:r>
            <a:r>
              <a:rPr lang="en-GB" sz="1800" b="1" spc="-10" dirty="0">
                <a:solidFill>
                  <a:srgbClr val="224464"/>
                </a:solidFill>
                <a:latin typeface="Consolas"/>
                <a:cs typeface="Consolas"/>
              </a:rPr>
              <a:t>(Linux) </a:t>
            </a:r>
            <a:r>
              <a:rPr lang="en-GB" sz="1800" b="1" dirty="0">
                <a:solidFill>
                  <a:srgbClr val="224464"/>
                </a:solidFill>
                <a:latin typeface="Consolas"/>
                <a:cs typeface="Consolas"/>
              </a:rPr>
              <a:t>Connection:</a:t>
            </a:r>
            <a:r>
              <a:rPr lang="en-GB" sz="1800" b="1" spc="-70" dirty="0">
                <a:solidFill>
                  <a:srgbClr val="224464"/>
                </a:solidFill>
                <a:latin typeface="Consolas"/>
                <a:cs typeface="Consolas"/>
              </a:rPr>
              <a:t> </a:t>
            </a:r>
            <a:r>
              <a:rPr lang="en-GB" sz="1800" b="1" spc="-10" dirty="0">
                <a:solidFill>
                  <a:srgbClr val="224464"/>
                </a:solidFill>
                <a:latin typeface="Consolas"/>
                <a:cs typeface="Consolas"/>
              </a:rPr>
              <a:t>close</a:t>
            </a:r>
            <a:endParaRPr lang="en-GB" sz="1800" dirty="0">
              <a:latin typeface="Consolas"/>
              <a:cs typeface="Consolas"/>
            </a:endParaRPr>
          </a:p>
          <a:p>
            <a:pPr marL="12700">
              <a:lnSpc>
                <a:spcPct val="100000"/>
              </a:lnSpc>
            </a:pPr>
            <a:r>
              <a:rPr lang="en-GB" sz="1800" b="1" spc="-10" dirty="0">
                <a:solidFill>
                  <a:srgbClr val="224464"/>
                </a:solidFill>
                <a:latin typeface="Consolas"/>
                <a:cs typeface="Consolas"/>
              </a:rPr>
              <a:t>Content-</a:t>
            </a:r>
            <a:r>
              <a:rPr lang="en-GB" sz="1800" b="1" dirty="0">
                <a:solidFill>
                  <a:srgbClr val="224464"/>
                </a:solidFill>
                <a:latin typeface="Consolas"/>
                <a:cs typeface="Consolas"/>
              </a:rPr>
              <a:t>Type:</a:t>
            </a:r>
            <a:r>
              <a:rPr lang="en-GB" sz="1800" b="1" spc="-15" dirty="0">
                <a:solidFill>
                  <a:srgbClr val="224464"/>
                </a:solidFill>
                <a:latin typeface="Consolas"/>
                <a:cs typeface="Consolas"/>
              </a:rPr>
              <a:t> </a:t>
            </a:r>
            <a:r>
              <a:rPr lang="en-GB" sz="1800" b="1" spc="-10" dirty="0">
                <a:solidFill>
                  <a:srgbClr val="224464"/>
                </a:solidFill>
                <a:latin typeface="Consolas"/>
                <a:cs typeface="Consolas"/>
              </a:rPr>
              <a:t>text/html</a:t>
            </a:r>
            <a:endParaRPr lang="en-GB" sz="1800" dirty="0">
              <a:latin typeface="Consolas"/>
              <a:cs typeface="Consolas"/>
            </a:endParaRPr>
          </a:p>
          <a:p>
            <a:pPr marL="12700">
              <a:lnSpc>
                <a:spcPct val="100000"/>
              </a:lnSpc>
            </a:pPr>
            <a:r>
              <a:rPr lang="en-GB" sz="1800" b="1" i="1" spc="-10" dirty="0">
                <a:solidFill>
                  <a:srgbClr val="224464"/>
                </a:solidFill>
                <a:latin typeface="Consolas"/>
                <a:cs typeface="Consolas"/>
              </a:rPr>
              <a:t>&lt;CRLF&gt;</a:t>
            </a:r>
            <a:endParaRPr lang="en-BG" dirty="0"/>
          </a:p>
        </p:txBody>
      </p:sp>
    </p:spTree>
    <p:extLst>
      <p:ext uri="{BB962C8B-B14F-4D97-AF65-F5344CB8AC3E}">
        <p14:creationId xmlns:p14="http://schemas.microsoft.com/office/powerpoint/2010/main" val="2882704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1823-21C6-BF84-7A4D-1CF9D0C87F62}"/>
              </a:ext>
            </a:extLst>
          </p:cNvPr>
          <p:cNvSpPr>
            <a:spLocks noGrp="1"/>
          </p:cNvSpPr>
          <p:nvPr>
            <p:ph type="title"/>
          </p:nvPr>
        </p:nvSpPr>
        <p:spPr/>
        <p:txBody>
          <a:bodyPr/>
          <a:lstStyle/>
          <a:p>
            <a:r>
              <a:rPr lang="en-GB" dirty="0"/>
              <a:t>Browser</a:t>
            </a:r>
            <a:r>
              <a:rPr lang="en-GB" spc="-190" dirty="0"/>
              <a:t> </a:t>
            </a:r>
            <a:r>
              <a:rPr lang="en-GB" spc="-10" dirty="0"/>
              <a:t>Redirection</a:t>
            </a:r>
            <a:endParaRPr lang="en-BG" dirty="0"/>
          </a:p>
        </p:txBody>
      </p:sp>
      <p:sp>
        <p:nvSpPr>
          <p:cNvPr id="3" name="Content Placeholder 2">
            <a:extLst>
              <a:ext uri="{FF2B5EF4-FFF2-40B4-BE49-F238E27FC236}">
                <a16:creationId xmlns:a16="http://schemas.microsoft.com/office/drawing/2014/main" id="{A5AA4278-5884-CC74-730F-05A8D7DB5DEB}"/>
              </a:ext>
            </a:extLst>
          </p:cNvPr>
          <p:cNvSpPr>
            <a:spLocks noGrp="1"/>
          </p:cNvSpPr>
          <p:nvPr>
            <p:ph idx="1"/>
          </p:nvPr>
        </p:nvSpPr>
        <p:spPr/>
        <p:txBody>
          <a:bodyPr>
            <a:normAutofit lnSpcReduction="10000"/>
          </a:bodyPr>
          <a:lstStyle/>
          <a:p>
            <a:r>
              <a:rPr lang="en-GB" sz="2800" dirty="0">
                <a:solidFill>
                  <a:srgbClr val="224464"/>
                </a:solidFill>
                <a:latin typeface="Calibri"/>
                <a:cs typeface="Calibri"/>
              </a:rPr>
              <a:t>HTTP</a:t>
            </a:r>
            <a:r>
              <a:rPr lang="en-GB" sz="2800" spc="-85" dirty="0">
                <a:solidFill>
                  <a:srgbClr val="224464"/>
                </a:solidFill>
                <a:latin typeface="Calibri"/>
                <a:cs typeface="Calibri"/>
              </a:rPr>
              <a:t> </a:t>
            </a:r>
            <a:r>
              <a:rPr lang="en-GB" sz="2800" b="1" dirty="0">
                <a:solidFill>
                  <a:srgbClr val="FF9F00"/>
                </a:solidFill>
                <a:latin typeface="Calibri"/>
                <a:cs typeface="Calibri"/>
              </a:rPr>
              <a:t>GET</a:t>
            </a:r>
            <a:r>
              <a:rPr lang="en-GB" sz="2800" b="1" spc="-50" dirty="0">
                <a:solidFill>
                  <a:srgbClr val="FF9F00"/>
                </a:solidFill>
                <a:latin typeface="Calibri"/>
                <a:cs typeface="Calibri"/>
              </a:rPr>
              <a:t> </a:t>
            </a:r>
            <a:r>
              <a:rPr lang="en-GB" sz="2800" spc="-10" dirty="0">
                <a:solidFill>
                  <a:srgbClr val="224464"/>
                </a:solidFill>
                <a:latin typeface="Calibri"/>
                <a:cs typeface="Calibri"/>
              </a:rPr>
              <a:t>requesting</a:t>
            </a:r>
            <a:r>
              <a:rPr lang="en-GB" sz="2800" spc="-90" dirty="0">
                <a:solidFill>
                  <a:srgbClr val="224464"/>
                </a:solidFill>
                <a:latin typeface="Calibri"/>
                <a:cs typeface="Calibri"/>
              </a:rPr>
              <a:t> </a:t>
            </a:r>
            <a:r>
              <a:rPr lang="en-GB" sz="2800" dirty="0">
                <a:solidFill>
                  <a:srgbClr val="224464"/>
                </a:solidFill>
                <a:latin typeface="Calibri"/>
                <a:cs typeface="Calibri"/>
              </a:rPr>
              <a:t>a</a:t>
            </a:r>
            <a:r>
              <a:rPr lang="en-GB" sz="2800" spc="-65" dirty="0">
                <a:solidFill>
                  <a:srgbClr val="224464"/>
                </a:solidFill>
                <a:latin typeface="Calibri"/>
                <a:cs typeface="Calibri"/>
              </a:rPr>
              <a:t> </a:t>
            </a:r>
            <a:r>
              <a:rPr lang="en-GB" sz="2800" dirty="0">
                <a:solidFill>
                  <a:srgbClr val="224464"/>
                </a:solidFill>
                <a:latin typeface="Calibri"/>
                <a:cs typeface="Calibri"/>
              </a:rPr>
              <a:t>moved</a:t>
            </a:r>
            <a:r>
              <a:rPr lang="en-GB" sz="2800" spc="-60" dirty="0">
                <a:solidFill>
                  <a:srgbClr val="224464"/>
                </a:solidFill>
                <a:latin typeface="Calibri"/>
                <a:cs typeface="Calibri"/>
              </a:rPr>
              <a:t> </a:t>
            </a:r>
            <a:r>
              <a:rPr lang="en-GB" sz="2800" spc="-20" dirty="0">
                <a:solidFill>
                  <a:srgbClr val="224464"/>
                </a:solidFill>
                <a:latin typeface="Calibri"/>
                <a:cs typeface="Calibri"/>
              </a:rPr>
              <a:t>URL :</a:t>
            </a:r>
            <a:r>
              <a:rPr lang="en-GB" dirty="0"/>
              <a:t> </a:t>
            </a:r>
            <a:r>
              <a:rPr lang="en-GB" dirty="0" err="1"/>
              <a:t>bit.ly</a:t>
            </a:r>
            <a:endParaRPr lang="en-GB" sz="2800" spc="-20" dirty="0">
              <a:solidFill>
                <a:srgbClr val="224464"/>
              </a:solidFill>
              <a:latin typeface="Calibri"/>
              <a:cs typeface="Calibri"/>
            </a:endParaRPr>
          </a:p>
          <a:p>
            <a:endParaRPr lang="en-BG" dirty="0"/>
          </a:p>
          <a:p>
            <a:endParaRPr lang="en-BG" dirty="0"/>
          </a:p>
          <a:p>
            <a:endParaRPr lang="en-BG" dirty="0"/>
          </a:p>
          <a:p>
            <a:endParaRPr lang="en-BG" dirty="0"/>
          </a:p>
          <a:p>
            <a:r>
              <a:rPr lang="en-GB" sz="2800" dirty="0">
                <a:solidFill>
                  <a:srgbClr val="224464"/>
                </a:solidFill>
                <a:latin typeface="Calibri"/>
                <a:cs typeface="Calibri"/>
              </a:rPr>
              <a:t>The</a:t>
            </a:r>
            <a:r>
              <a:rPr lang="en-GB" sz="2800" spc="-100" dirty="0">
                <a:solidFill>
                  <a:srgbClr val="224464"/>
                </a:solidFill>
                <a:latin typeface="Calibri"/>
                <a:cs typeface="Calibri"/>
              </a:rPr>
              <a:t> </a:t>
            </a:r>
            <a:r>
              <a:rPr lang="en-GB" sz="2800" dirty="0">
                <a:solidFill>
                  <a:srgbClr val="224464"/>
                </a:solidFill>
                <a:latin typeface="Calibri"/>
                <a:cs typeface="Calibri"/>
              </a:rPr>
              <a:t>following</a:t>
            </a:r>
            <a:r>
              <a:rPr lang="en-GB" sz="2800" spc="-100" dirty="0">
                <a:solidFill>
                  <a:srgbClr val="224464"/>
                </a:solidFill>
                <a:latin typeface="Calibri"/>
                <a:cs typeface="Calibri"/>
              </a:rPr>
              <a:t> </a:t>
            </a:r>
            <a:r>
              <a:rPr lang="en-GB" sz="2800" dirty="0">
                <a:solidFill>
                  <a:srgbClr val="224464"/>
                </a:solidFill>
                <a:latin typeface="Calibri"/>
                <a:cs typeface="Calibri"/>
              </a:rPr>
              <a:t>HTTP</a:t>
            </a:r>
            <a:r>
              <a:rPr lang="en-GB" sz="2800" spc="-114" dirty="0">
                <a:solidFill>
                  <a:srgbClr val="224464"/>
                </a:solidFill>
                <a:latin typeface="Calibri"/>
                <a:cs typeface="Calibri"/>
              </a:rPr>
              <a:t> </a:t>
            </a:r>
            <a:r>
              <a:rPr lang="en-GB" sz="2800" dirty="0">
                <a:solidFill>
                  <a:srgbClr val="224464"/>
                </a:solidFill>
                <a:latin typeface="Calibri"/>
                <a:cs typeface="Calibri"/>
              </a:rPr>
              <a:t>response</a:t>
            </a:r>
            <a:r>
              <a:rPr lang="en-GB" sz="2800" spc="-105" dirty="0">
                <a:solidFill>
                  <a:srgbClr val="224464"/>
                </a:solidFill>
                <a:latin typeface="Calibri"/>
                <a:cs typeface="Calibri"/>
              </a:rPr>
              <a:t> </a:t>
            </a:r>
            <a:r>
              <a:rPr lang="en-GB" sz="2800" dirty="0">
                <a:solidFill>
                  <a:srgbClr val="224464"/>
                </a:solidFill>
                <a:latin typeface="Calibri"/>
                <a:cs typeface="Calibri"/>
              </a:rPr>
              <a:t>(</a:t>
            </a:r>
            <a:r>
              <a:rPr lang="en-GB" sz="2800" b="1" dirty="0">
                <a:solidFill>
                  <a:srgbClr val="FF9F00"/>
                </a:solidFill>
                <a:latin typeface="Calibri"/>
                <a:cs typeface="Calibri"/>
              </a:rPr>
              <a:t>301</a:t>
            </a:r>
            <a:r>
              <a:rPr lang="en-GB" sz="2800" b="1" spc="-95" dirty="0">
                <a:solidFill>
                  <a:srgbClr val="FF9F00"/>
                </a:solidFill>
                <a:latin typeface="Calibri"/>
                <a:cs typeface="Calibri"/>
              </a:rPr>
              <a:t> </a:t>
            </a:r>
            <a:r>
              <a:rPr lang="en-GB" sz="2800" dirty="0">
                <a:solidFill>
                  <a:srgbClr val="224464"/>
                </a:solidFill>
                <a:latin typeface="Calibri"/>
                <a:cs typeface="Calibri"/>
              </a:rPr>
              <a:t>Internal Redirect</a:t>
            </a:r>
            <a:r>
              <a:rPr lang="en-GB" sz="2800" spc="-10" dirty="0">
                <a:solidFill>
                  <a:srgbClr val="224464"/>
                </a:solidFill>
                <a:latin typeface="Calibri"/>
                <a:cs typeface="Calibri"/>
              </a:rPr>
              <a:t>)</a:t>
            </a:r>
            <a:r>
              <a:rPr lang="en-GB" sz="2800" spc="-114" dirty="0">
                <a:solidFill>
                  <a:srgbClr val="224464"/>
                </a:solidFill>
                <a:latin typeface="Calibri"/>
                <a:cs typeface="Calibri"/>
              </a:rPr>
              <a:t> </a:t>
            </a:r>
            <a:r>
              <a:rPr lang="en-GB" sz="2800" spc="-10" dirty="0">
                <a:solidFill>
                  <a:srgbClr val="224464"/>
                </a:solidFill>
                <a:latin typeface="Calibri"/>
                <a:cs typeface="Calibri"/>
              </a:rPr>
              <a:t>tells </a:t>
            </a:r>
            <a:r>
              <a:rPr lang="en-GB" sz="2800" dirty="0">
                <a:solidFill>
                  <a:srgbClr val="224464"/>
                </a:solidFill>
                <a:latin typeface="Calibri"/>
                <a:cs typeface="Calibri"/>
              </a:rPr>
              <a:t>the</a:t>
            </a:r>
            <a:r>
              <a:rPr lang="en-GB" sz="2800" spc="-105" dirty="0">
                <a:solidFill>
                  <a:srgbClr val="224464"/>
                </a:solidFill>
                <a:latin typeface="Calibri"/>
                <a:cs typeface="Calibri"/>
              </a:rPr>
              <a:t> </a:t>
            </a:r>
            <a:r>
              <a:rPr lang="en-GB" sz="2800" dirty="0">
                <a:solidFill>
                  <a:srgbClr val="224464"/>
                </a:solidFill>
                <a:latin typeface="Calibri"/>
                <a:cs typeface="Calibri"/>
              </a:rPr>
              <a:t>browser</a:t>
            </a:r>
            <a:r>
              <a:rPr lang="en-GB" sz="2800" spc="-105" dirty="0">
                <a:solidFill>
                  <a:srgbClr val="224464"/>
                </a:solidFill>
                <a:latin typeface="Calibri"/>
                <a:cs typeface="Calibri"/>
              </a:rPr>
              <a:t> </a:t>
            </a:r>
            <a:r>
              <a:rPr lang="en-GB" sz="2800" dirty="0">
                <a:solidFill>
                  <a:srgbClr val="224464"/>
                </a:solidFill>
                <a:latin typeface="Calibri"/>
                <a:cs typeface="Calibri"/>
              </a:rPr>
              <a:t>to</a:t>
            </a:r>
            <a:r>
              <a:rPr lang="en-GB" sz="2800" spc="-95" dirty="0">
                <a:solidFill>
                  <a:srgbClr val="224464"/>
                </a:solidFill>
                <a:latin typeface="Calibri"/>
                <a:cs typeface="Calibri"/>
              </a:rPr>
              <a:t> </a:t>
            </a:r>
            <a:r>
              <a:rPr lang="en-GB" sz="2800" dirty="0">
                <a:solidFill>
                  <a:srgbClr val="224464"/>
                </a:solidFill>
                <a:latin typeface="Calibri"/>
                <a:cs typeface="Calibri"/>
              </a:rPr>
              <a:t>request</a:t>
            </a:r>
            <a:r>
              <a:rPr lang="en-GB" sz="2800" spc="-105" dirty="0">
                <a:solidFill>
                  <a:srgbClr val="224464"/>
                </a:solidFill>
                <a:latin typeface="Calibri"/>
                <a:cs typeface="Calibri"/>
              </a:rPr>
              <a:t> </a:t>
            </a:r>
            <a:r>
              <a:rPr lang="en-GB" sz="2800" dirty="0">
                <a:solidFill>
                  <a:srgbClr val="224464"/>
                </a:solidFill>
                <a:latin typeface="Calibri"/>
                <a:cs typeface="Calibri"/>
              </a:rPr>
              <a:t>another</a:t>
            </a:r>
            <a:r>
              <a:rPr lang="en-GB" sz="2800" spc="-110" dirty="0">
                <a:solidFill>
                  <a:srgbClr val="224464"/>
                </a:solidFill>
                <a:latin typeface="Calibri"/>
                <a:cs typeface="Calibri"/>
              </a:rPr>
              <a:t> </a:t>
            </a:r>
            <a:r>
              <a:rPr lang="en-GB" sz="2800" spc="-20" dirty="0">
                <a:solidFill>
                  <a:srgbClr val="224464"/>
                </a:solidFill>
                <a:latin typeface="Calibri"/>
                <a:cs typeface="Calibri"/>
              </a:rPr>
              <a:t>URL:</a:t>
            </a:r>
          </a:p>
          <a:p>
            <a:r>
              <a:rPr lang="en-GB" sz="2800" b="1" dirty="0">
                <a:solidFill>
                  <a:srgbClr val="224464"/>
                </a:solidFill>
                <a:latin typeface="Consolas"/>
                <a:cs typeface="Consolas"/>
              </a:rPr>
              <a:t>HTTP/1.1</a:t>
            </a:r>
            <a:r>
              <a:rPr lang="en-GB" sz="2800" b="1" spc="-40" dirty="0">
                <a:solidFill>
                  <a:srgbClr val="224464"/>
                </a:solidFill>
                <a:latin typeface="Consolas"/>
                <a:cs typeface="Consolas"/>
              </a:rPr>
              <a:t> </a:t>
            </a:r>
            <a:r>
              <a:rPr lang="en-GB" sz="2800" b="1" dirty="0">
                <a:solidFill>
                  <a:srgbClr val="FF9F00"/>
                </a:solidFill>
                <a:latin typeface="Consolas"/>
                <a:cs typeface="Consolas"/>
              </a:rPr>
              <a:t>307</a:t>
            </a:r>
            <a:r>
              <a:rPr lang="en-GB" sz="2800" b="1" spc="-45" dirty="0">
                <a:solidFill>
                  <a:srgbClr val="FF9F00"/>
                </a:solidFill>
                <a:latin typeface="Consolas"/>
                <a:cs typeface="Consolas"/>
              </a:rPr>
              <a:t> </a:t>
            </a:r>
            <a:r>
              <a:rPr lang="en-GB" sz="2800" dirty="0">
                <a:solidFill>
                  <a:srgbClr val="224464"/>
                </a:solidFill>
                <a:latin typeface="Calibri"/>
                <a:cs typeface="Calibri"/>
              </a:rPr>
              <a:t>Internal Redirect</a:t>
            </a:r>
            <a:endParaRPr lang="en-GB" sz="2800" b="1" spc="-10" dirty="0">
              <a:solidFill>
                <a:srgbClr val="224464"/>
              </a:solidFill>
              <a:latin typeface="Consolas"/>
              <a:cs typeface="Consolas"/>
            </a:endParaRPr>
          </a:p>
          <a:p>
            <a:r>
              <a:rPr lang="en-GB" sz="2800" b="1" dirty="0">
                <a:solidFill>
                  <a:srgbClr val="224464"/>
                </a:solidFill>
                <a:latin typeface="Consolas"/>
                <a:cs typeface="Consolas"/>
              </a:rPr>
              <a:t>Location:</a:t>
            </a:r>
            <a:r>
              <a:rPr lang="en-GB" sz="2800" b="1" spc="-80" dirty="0">
                <a:solidFill>
                  <a:srgbClr val="224464"/>
                </a:solidFill>
                <a:latin typeface="Consolas"/>
                <a:cs typeface="Consolas"/>
              </a:rPr>
              <a:t> </a:t>
            </a:r>
            <a:r>
              <a:rPr lang="en-GB" sz="2800" b="1" spc="-10" dirty="0">
                <a:solidFill>
                  <a:srgbClr val="224464"/>
                </a:solidFill>
                <a:latin typeface="Consolas"/>
                <a:cs typeface="Consolas"/>
              </a:rPr>
              <a:t>https://</a:t>
            </a:r>
            <a:r>
              <a:rPr lang="en-GB" sz="2800" b="1" spc="-10" dirty="0" err="1">
                <a:solidFill>
                  <a:srgbClr val="224464"/>
                </a:solidFill>
                <a:latin typeface="Consolas"/>
                <a:cs typeface="Consolas"/>
              </a:rPr>
              <a:t>wikipedia.org</a:t>
            </a:r>
            <a:r>
              <a:rPr lang="en-GB" sz="2800" b="1" spc="-10" dirty="0">
                <a:solidFill>
                  <a:srgbClr val="224464"/>
                </a:solidFill>
                <a:latin typeface="Consolas"/>
                <a:cs typeface="Consolas"/>
              </a:rPr>
              <a:t>/</a:t>
            </a:r>
            <a:endParaRPr lang="en-GB" sz="2800" spc="-20" dirty="0">
              <a:solidFill>
                <a:srgbClr val="224464"/>
              </a:solidFill>
              <a:latin typeface="Calibri"/>
              <a:cs typeface="Calibri"/>
            </a:endParaRPr>
          </a:p>
          <a:p>
            <a:endParaRPr lang="en-GB" sz="2800" dirty="0">
              <a:latin typeface="Calibri"/>
              <a:cs typeface="Calibri"/>
            </a:endParaRPr>
          </a:p>
          <a:p>
            <a:endParaRPr lang="en-BG" dirty="0"/>
          </a:p>
        </p:txBody>
      </p:sp>
      <p:sp>
        <p:nvSpPr>
          <p:cNvPr id="4" name="Slide Number Placeholder 3">
            <a:extLst>
              <a:ext uri="{FF2B5EF4-FFF2-40B4-BE49-F238E27FC236}">
                <a16:creationId xmlns:a16="http://schemas.microsoft.com/office/drawing/2014/main" id="{9D32E228-A3AE-F1B6-FA72-C33325A67972}"/>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39</a:t>
            </a:fld>
            <a:endParaRPr lang="en-US" dirty="0">
              <a:solidFill>
                <a:prstClr val="white">
                  <a:tint val="75000"/>
                </a:prstClr>
              </a:solidFill>
            </a:endParaRPr>
          </a:p>
        </p:txBody>
      </p:sp>
      <p:sp>
        <p:nvSpPr>
          <p:cNvPr id="5" name="object 7">
            <a:extLst>
              <a:ext uri="{FF2B5EF4-FFF2-40B4-BE49-F238E27FC236}">
                <a16:creationId xmlns:a16="http://schemas.microsoft.com/office/drawing/2014/main" id="{31D03F7F-3DA3-0245-2AD3-0D943CCF6502}"/>
              </a:ext>
            </a:extLst>
          </p:cNvPr>
          <p:cNvSpPr txBox="1"/>
          <p:nvPr/>
        </p:nvSpPr>
        <p:spPr>
          <a:xfrm>
            <a:off x="987424" y="2557201"/>
            <a:ext cx="10213975" cy="1420902"/>
          </a:xfrm>
          <a:prstGeom prst="rect">
            <a:avLst/>
          </a:prstGeom>
          <a:solidFill>
            <a:srgbClr val="C2C6D2">
              <a:alpha val="14900"/>
            </a:srgbClr>
          </a:solidFill>
          <a:ln w="12192">
            <a:solidFill>
              <a:srgbClr val="A2ABBB"/>
            </a:solidFill>
          </a:ln>
        </p:spPr>
        <p:txBody>
          <a:bodyPr vert="horz" wrap="square" lIns="0" tIns="10160" rIns="0" bIns="0" rtlCol="0">
            <a:spAutoFit/>
          </a:bodyPr>
          <a:lstStyle/>
          <a:p>
            <a:pPr marL="90805">
              <a:lnSpc>
                <a:spcPts val="2810"/>
              </a:lnSpc>
              <a:spcBef>
                <a:spcPts val="80"/>
              </a:spcBef>
            </a:pPr>
            <a:r>
              <a:rPr sz="2400" b="1" dirty="0">
                <a:solidFill>
                  <a:srgbClr val="FF9F00"/>
                </a:solidFill>
                <a:latin typeface="Consolas"/>
                <a:cs typeface="Consolas"/>
              </a:rPr>
              <a:t>GET</a:t>
            </a:r>
            <a:r>
              <a:rPr sz="2400" b="1" spc="-20" dirty="0">
                <a:solidFill>
                  <a:srgbClr val="FF9F00"/>
                </a:solidFill>
                <a:latin typeface="Consolas"/>
                <a:cs typeface="Consolas"/>
              </a:rPr>
              <a:t> </a:t>
            </a:r>
            <a:r>
              <a:rPr sz="2400" b="1" dirty="0">
                <a:solidFill>
                  <a:srgbClr val="224464"/>
                </a:solidFill>
                <a:latin typeface="Consolas"/>
                <a:cs typeface="Consolas"/>
              </a:rPr>
              <a:t>/</a:t>
            </a:r>
            <a:r>
              <a:rPr sz="2400" b="1" spc="-15" dirty="0">
                <a:solidFill>
                  <a:srgbClr val="224464"/>
                </a:solidFill>
                <a:latin typeface="Consolas"/>
                <a:cs typeface="Consolas"/>
              </a:rPr>
              <a:t> </a:t>
            </a:r>
            <a:r>
              <a:rPr sz="2400" b="1" spc="-10" dirty="0">
                <a:solidFill>
                  <a:srgbClr val="224464"/>
                </a:solidFill>
                <a:latin typeface="Consolas"/>
                <a:cs typeface="Consolas"/>
              </a:rPr>
              <a:t>HTTP/1.1</a:t>
            </a:r>
            <a:endParaRPr sz="2400" dirty="0">
              <a:latin typeface="Consolas"/>
              <a:cs typeface="Consolas"/>
            </a:endParaRPr>
          </a:p>
          <a:p>
            <a:pPr marL="90805">
              <a:lnSpc>
                <a:spcPts val="2735"/>
              </a:lnSpc>
            </a:pPr>
            <a:r>
              <a:rPr sz="2400" b="1" dirty="0">
                <a:solidFill>
                  <a:srgbClr val="224464"/>
                </a:solidFill>
                <a:latin typeface="Consolas"/>
                <a:cs typeface="Consolas"/>
              </a:rPr>
              <a:t>Host:</a:t>
            </a:r>
            <a:r>
              <a:rPr sz="2400" b="1" spc="-50" dirty="0">
                <a:solidFill>
                  <a:srgbClr val="224464"/>
                </a:solidFill>
                <a:latin typeface="Consolas"/>
                <a:cs typeface="Consolas"/>
              </a:rPr>
              <a:t> </a:t>
            </a:r>
            <a:r>
              <a:rPr lang="en-GB" sz="2400" b="1" dirty="0">
                <a:hlinkClick r:id="rId2"/>
              </a:rPr>
              <a:t>http://wikipedia.org</a:t>
            </a:r>
            <a:r>
              <a:rPr lang="en-GB" sz="2400" dirty="0"/>
              <a:t>,</a:t>
            </a:r>
          </a:p>
          <a:p>
            <a:pPr marL="90805">
              <a:lnSpc>
                <a:spcPts val="2735"/>
              </a:lnSpc>
            </a:pPr>
            <a:r>
              <a:rPr sz="2400" b="1" spc="-20" dirty="0">
                <a:solidFill>
                  <a:srgbClr val="224464"/>
                </a:solidFill>
                <a:latin typeface="Consolas"/>
                <a:cs typeface="Consolas"/>
              </a:rPr>
              <a:t>User-</a:t>
            </a:r>
            <a:r>
              <a:rPr sz="2400" b="1" dirty="0">
                <a:solidFill>
                  <a:srgbClr val="224464"/>
                </a:solidFill>
                <a:latin typeface="Consolas"/>
                <a:cs typeface="Consolas"/>
              </a:rPr>
              <a:t>Agent:</a:t>
            </a:r>
            <a:r>
              <a:rPr sz="2400" b="1" spc="-65" dirty="0">
                <a:solidFill>
                  <a:srgbClr val="224464"/>
                </a:solidFill>
                <a:latin typeface="Consolas"/>
                <a:cs typeface="Consolas"/>
              </a:rPr>
              <a:t> </a:t>
            </a:r>
            <a:r>
              <a:rPr sz="2400" b="1" dirty="0">
                <a:solidFill>
                  <a:srgbClr val="224464"/>
                </a:solidFill>
                <a:latin typeface="Consolas"/>
                <a:cs typeface="Consolas"/>
              </a:rPr>
              <a:t>Gecko/20100115</a:t>
            </a:r>
            <a:r>
              <a:rPr sz="2400" b="1" spc="-50" dirty="0">
                <a:solidFill>
                  <a:srgbClr val="224464"/>
                </a:solidFill>
                <a:latin typeface="Consolas"/>
                <a:cs typeface="Consolas"/>
              </a:rPr>
              <a:t> </a:t>
            </a:r>
            <a:r>
              <a:rPr sz="2400" b="1" spc="-10" dirty="0">
                <a:solidFill>
                  <a:srgbClr val="224464"/>
                </a:solidFill>
                <a:latin typeface="Consolas"/>
                <a:cs typeface="Consolas"/>
              </a:rPr>
              <a:t>Firefox/3.6</a:t>
            </a:r>
            <a:endParaRPr sz="2400" dirty="0">
              <a:latin typeface="Consolas"/>
              <a:cs typeface="Consolas"/>
            </a:endParaRPr>
          </a:p>
          <a:p>
            <a:pPr marL="90805">
              <a:lnSpc>
                <a:spcPts val="2810"/>
              </a:lnSpc>
            </a:pPr>
            <a:r>
              <a:rPr sz="2400" b="1" i="1" spc="-10" dirty="0">
                <a:solidFill>
                  <a:srgbClr val="224464"/>
                </a:solidFill>
                <a:latin typeface="Consolas"/>
                <a:cs typeface="Consolas"/>
              </a:rPr>
              <a:t>&lt;CRLF&gt;</a:t>
            </a:r>
            <a:endParaRPr sz="2400" dirty="0">
              <a:latin typeface="Consolas"/>
              <a:cs typeface="Consolas"/>
            </a:endParaRPr>
          </a:p>
        </p:txBody>
      </p:sp>
    </p:spTree>
    <p:extLst>
      <p:ext uri="{BB962C8B-B14F-4D97-AF65-F5344CB8AC3E}">
        <p14:creationId xmlns:p14="http://schemas.microsoft.com/office/powerpoint/2010/main" val="3603329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39" y="181576"/>
            <a:ext cx="11820558" cy="65010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88B0CB8-1104-A6B8-A141-19AC8B0EFEC3}"/>
              </a:ext>
            </a:extLst>
          </p:cNvPr>
          <p:cNvPicPr>
            <a:picLocks noChangeAspect="1"/>
          </p:cNvPicPr>
          <p:nvPr/>
        </p:nvPicPr>
        <p:blipFill>
          <a:blip r:embed="rId2">
            <a:alphaModFix amt="80000"/>
          </a:blip>
          <a:srcRect l="3614" r="-1" b="-1"/>
          <a:stretch/>
        </p:blipFill>
        <p:spPr>
          <a:xfrm>
            <a:off x="180927" y="182880"/>
            <a:ext cx="11820558" cy="6499784"/>
          </a:xfrm>
          <a:prstGeom prst="rect">
            <a:avLst/>
          </a:prstGeom>
        </p:spPr>
      </p:pic>
      <p:sp>
        <p:nvSpPr>
          <p:cNvPr id="2" name="Title 1">
            <a:extLst>
              <a:ext uri="{FF2B5EF4-FFF2-40B4-BE49-F238E27FC236}">
                <a16:creationId xmlns:a16="http://schemas.microsoft.com/office/drawing/2014/main" id="{35ECCFEE-9BD2-DEAC-D1FD-C43B65B49A6E}"/>
              </a:ext>
            </a:extLst>
          </p:cNvPr>
          <p:cNvSpPr>
            <a:spLocks noGrp="1"/>
          </p:cNvSpPr>
          <p:nvPr>
            <p:ph type="title"/>
          </p:nvPr>
        </p:nvSpPr>
        <p:spPr>
          <a:xfrm>
            <a:off x="837981" y="525195"/>
            <a:ext cx="10162571" cy="2806506"/>
          </a:xfrm>
        </p:spPr>
        <p:txBody>
          <a:bodyPr anchor="b">
            <a:normAutofit/>
          </a:bodyPr>
          <a:lstStyle/>
          <a:p>
            <a:r>
              <a:rPr lang="en-GB" sz="4000">
                <a:solidFill>
                  <a:srgbClr val="000000"/>
                </a:solidFill>
              </a:rPr>
              <a:t>Hyper</a:t>
            </a:r>
            <a:r>
              <a:rPr lang="en-GB" sz="4000" spc="-135">
                <a:solidFill>
                  <a:srgbClr val="000000"/>
                </a:solidFill>
              </a:rPr>
              <a:t> </a:t>
            </a:r>
            <a:r>
              <a:rPr lang="en-GB" sz="4000" spc="-95">
                <a:solidFill>
                  <a:srgbClr val="000000"/>
                </a:solidFill>
              </a:rPr>
              <a:t>Text</a:t>
            </a:r>
            <a:r>
              <a:rPr lang="en-GB" sz="4000" spc="-130">
                <a:solidFill>
                  <a:srgbClr val="000000"/>
                </a:solidFill>
              </a:rPr>
              <a:t> </a:t>
            </a:r>
            <a:r>
              <a:rPr lang="en-GB" sz="4000" spc="-45">
                <a:solidFill>
                  <a:srgbClr val="000000"/>
                </a:solidFill>
              </a:rPr>
              <a:t>Transfer</a:t>
            </a:r>
            <a:r>
              <a:rPr lang="en-GB" sz="4000" spc="-110">
                <a:solidFill>
                  <a:srgbClr val="000000"/>
                </a:solidFill>
              </a:rPr>
              <a:t> </a:t>
            </a:r>
            <a:r>
              <a:rPr lang="en-GB" sz="4000" spc="-10">
                <a:solidFill>
                  <a:srgbClr val="000000"/>
                </a:solidFill>
              </a:rPr>
              <a:t>Protocol</a:t>
            </a:r>
            <a:endParaRPr lang="en-BG" sz="4000">
              <a:solidFill>
                <a:srgbClr val="000000"/>
              </a:solidFill>
            </a:endParaRPr>
          </a:p>
        </p:txBody>
      </p:sp>
      <p:sp>
        <p:nvSpPr>
          <p:cNvPr id="3" name="Content Placeholder 2">
            <a:extLst>
              <a:ext uri="{FF2B5EF4-FFF2-40B4-BE49-F238E27FC236}">
                <a16:creationId xmlns:a16="http://schemas.microsoft.com/office/drawing/2014/main" id="{B83FAFBE-9085-F010-7BF6-25FFC6EF7CAE}"/>
              </a:ext>
            </a:extLst>
          </p:cNvPr>
          <p:cNvSpPr>
            <a:spLocks noGrp="1"/>
          </p:cNvSpPr>
          <p:nvPr>
            <p:ph idx="1"/>
          </p:nvPr>
        </p:nvSpPr>
        <p:spPr>
          <a:xfrm>
            <a:off x="837981" y="3526300"/>
            <a:ext cx="10162571" cy="2588458"/>
          </a:xfrm>
        </p:spPr>
        <p:txBody>
          <a:bodyPr>
            <a:normAutofit/>
          </a:bodyPr>
          <a:lstStyle/>
          <a:p>
            <a:endParaRPr lang="en-GB" sz="2000" b="0" i="0">
              <a:solidFill>
                <a:srgbClr val="000000"/>
              </a:solidFill>
              <a:effectLst/>
            </a:endParaRPr>
          </a:p>
          <a:p>
            <a:endParaRPr lang="en-GB" sz="2000" b="0" i="1">
              <a:solidFill>
                <a:srgbClr val="000000"/>
              </a:solidFill>
              <a:effectLst/>
              <a:latin typeface="Lato" panose="020F0502020204030204" pitchFamily="34" charset="0"/>
            </a:endParaRPr>
          </a:p>
        </p:txBody>
      </p:sp>
      <p:sp>
        <p:nvSpPr>
          <p:cNvPr id="4" name="Slide Number Placeholder 3">
            <a:extLst>
              <a:ext uri="{FF2B5EF4-FFF2-40B4-BE49-F238E27FC236}">
                <a16:creationId xmlns:a16="http://schemas.microsoft.com/office/drawing/2014/main" id="{F8FA0D27-8270-32B1-917F-B46EA51AB5F4}"/>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a:pPr>
                <a:spcAft>
                  <a:spcPts val="600"/>
                </a:spcAft>
              </a:pPr>
              <a:t>4</a:t>
            </a:fld>
            <a:endParaRPr lang="en-US"/>
          </a:p>
        </p:txBody>
      </p:sp>
    </p:spTree>
    <p:extLst>
      <p:ext uri="{BB962C8B-B14F-4D97-AF65-F5344CB8AC3E}">
        <p14:creationId xmlns:p14="http://schemas.microsoft.com/office/powerpoint/2010/main" val="850356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rgbClr val="274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79276-BE1B-CFA0-8203-A5A9BC9B2757}"/>
              </a:ext>
            </a:extLst>
          </p:cNvPr>
          <p:cNvSpPr>
            <a:spLocks noGrp="1"/>
          </p:cNvSpPr>
          <p:nvPr>
            <p:ph type="title"/>
          </p:nvPr>
        </p:nvSpPr>
        <p:spPr>
          <a:xfrm>
            <a:off x="9091127" y="618681"/>
            <a:ext cx="2613192" cy="4794567"/>
          </a:xfrm>
        </p:spPr>
        <p:txBody>
          <a:bodyPr vert="horz" lIns="91440" tIns="45720" rIns="91440" bIns="45720" rtlCol="0" anchor="ctr">
            <a:normAutofit/>
          </a:bodyPr>
          <a:lstStyle/>
          <a:p>
            <a:pPr defTabSz="914400"/>
            <a:r>
              <a:rPr lang="en-US" sz="3600" b="1">
                <a:solidFill>
                  <a:srgbClr val="FFFFFF"/>
                </a:solidFill>
              </a:rPr>
              <a:t>MIME</a:t>
            </a:r>
            <a:r>
              <a:rPr lang="en-US" sz="3600" b="1" spc="-90">
                <a:solidFill>
                  <a:srgbClr val="FFFFFF"/>
                </a:solidFill>
              </a:rPr>
              <a:t> </a:t>
            </a:r>
            <a:r>
              <a:rPr lang="en-US" sz="3600" b="1">
                <a:solidFill>
                  <a:srgbClr val="FFFFFF"/>
                </a:solidFill>
              </a:rPr>
              <a:t>and</a:t>
            </a:r>
            <a:r>
              <a:rPr lang="en-US" sz="3600" b="1" spc="-65">
                <a:solidFill>
                  <a:srgbClr val="FFFFFF"/>
                </a:solidFill>
              </a:rPr>
              <a:t> </a:t>
            </a:r>
            <a:r>
              <a:rPr lang="en-US" sz="3600" b="1">
                <a:solidFill>
                  <a:srgbClr val="FFFFFF"/>
                </a:solidFill>
              </a:rPr>
              <a:t>Media</a:t>
            </a:r>
            <a:r>
              <a:rPr lang="en-US" sz="3600" b="1" spc="-90">
                <a:solidFill>
                  <a:srgbClr val="FFFFFF"/>
                </a:solidFill>
              </a:rPr>
              <a:t> </a:t>
            </a:r>
            <a:r>
              <a:rPr lang="en-US" sz="3600" b="1" spc="-10">
                <a:solidFill>
                  <a:srgbClr val="FFFFFF"/>
                </a:solidFill>
              </a:rPr>
              <a:t>Types</a:t>
            </a:r>
            <a:endParaRPr lang="en-US" sz="3600">
              <a:solidFill>
                <a:srgbClr val="FFFFFF"/>
              </a:solidFill>
            </a:endParaRPr>
          </a:p>
          <a:p>
            <a:pPr defTabSz="914400"/>
            <a:r>
              <a:rPr lang="en-US" sz="3600" spc="-25">
                <a:solidFill>
                  <a:srgbClr val="FFFFFF"/>
                </a:solidFill>
              </a:rPr>
              <a:t>Multi-</a:t>
            </a:r>
            <a:r>
              <a:rPr lang="en-US" sz="3600">
                <a:solidFill>
                  <a:srgbClr val="FFFFFF"/>
                </a:solidFill>
              </a:rPr>
              <a:t>Purpose</a:t>
            </a:r>
            <a:r>
              <a:rPr lang="en-US" sz="3600" spc="-110">
                <a:solidFill>
                  <a:srgbClr val="FFFFFF"/>
                </a:solidFill>
              </a:rPr>
              <a:t> </a:t>
            </a:r>
            <a:r>
              <a:rPr lang="en-US" sz="3600">
                <a:solidFill>
                  <a:srgbClr val="FFFFFF"/>
                </a:solidFill>
              </a:rPr>
              <a:t>Internet</a:t>
            </a:r>
            <a:r>
              <a:rPr lang="en-US" sz="3600" spc="-90">
                <a:solidFill>
                  <a:srgbClr val="FFFFFF"/>
                </a:solidFill>
              </a:rPr>
              <a:t> </a:t>
            </a:r>
            <a:r>
              <a:rPr lang="en-US" sz="3600">
                <a:solidFill>
                  <a:srgbClr val="FFFFFF"/>
                </a:solidFill>
              </a:rPr>
              <a:t>Mail</a:t>
            </a:r>
            <a:r>
              <a:rPr lang="en-US" sz="3600" spc="-114">
                <a:solidFill>
                  <a:srgbClr val="FFFFFF"/>
                </a:solidFill>
              </a:rPr>
              <a:t> </a:t>
            </a:r>
            <a:r>
              <a:rPr lang="en-US" sz="3600" spc="-10">
                <a:solidFill>
                  <a:srgbClr val="FFFFFF"/>
                </a:solidFill>
              </a:rPr>
              <a:t>Extensions</a:t>
            </a:r>
            <a:endParaRPr lang="en-US" sz="3600">
              <a:solidFill>
                <a:srgbClr val="FFFFFF"/>
              </a:solidFill>
            </a:endParaRPr>
          </a:p>
        </p:txBody>
      </p:sp>
      <p:sp>
        <p:nvSpPr>
          <p:cNvPr id="2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225" y="484632"/>
            <a:ext cx="8126899"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B86FDB9-D8FD-223F-B397-1C03F490B7DE}"/>
              </a:ext>
            </a:extLst>
          </p:cNvPr>
          <p:cNvPicPr>
            <a:picLocks noGrp="1" noChangeAspect="1"/>
          </p:cNvPicPr>
          <p:nvPr>
            <p:ph idx="1"/>
          </p:nvPr>
        </p:nvPicPr>
        <p:blipFill>
          <a:blip r:embed="rId2"/>
          <a:srcRect r="13988" b="-1"/>
          <a:stretch/>
        </p:blipFill>
        <p:spPr>
          <a:xfrm>
            <a:off x="975996" y="942538"/>
            <a:ext cx="7161357" cy="4808332"/>
          </a:xfrm>
          <a:prstGeom prst="rect">
            <a:avLst/>
          </a:prstGeom>
          <a:effectLst/>
        </p:spPr>
      </p:pic>
      <p:sp>
        <p:nvSpPr>
          <p:cNvPr id="4" name="Slide Number Placeholder 3">
            <a:extLst>
              <a:ext uri="{FF2B5EF4-FFF2-40B4-BE49-F238E27FC236}">
                <a16:creationId xmlns:a16="http://schemas.microsoft.com/office/drawing/2014/main" id="{8DAD6891-D9FE-518D-84F4-9DF59E3A920D}"/>
              </a:ext>
            </a:extLst>
          </p:cNvPr>
          <p:cNvSpPr>
            <a:spLocks noGrp="1"/>
          </p:cNvSpPr>
          <p:nvPr>
            <p:ph type="sldNum" sz="quarter" idx="12"/>
          </p:nvPr>
        </p:nvSpPr>
        <p:spPr>
          <a:xfrm>
            <a:off x="8608357" y="6356350"/>
            <a:ext cx="2742486" cy="365125"/>
          </a:xfrm>
        </p:spPr>
        <p:txBody>
          <a:bodyPr vert="horz" lIns="91440" tIns="45720" rIns="91440" bIns="45720" rtlCol="0" anchor="ctr">
            <a:normAutofit/>
          </a:bodyPr>
          <a:lstStyle/>
          <a:p>
            <a:pPr>
              <a:spcAft>
                <a:spcPts val="600"/>
              </a:spcAft>
            </a:pPr>
            <a:fld id="{C014DD1E-5D91-48A3-AD6D-45FBA980D106}" type="slidenum">
              <a:rPr lang="en-US">
                <a:solidFill>
                  <a:srgbClr val="FFFFFF"/>
                </a:solidFill>
              </a:rPr>
              <a:pPr>
                <a:spcAft>
                  <a:spcPts val="600"/>
                </a:spcAft>
              </a:pPr>
              <a:t>40</a:t>
            </a:fld>
            <a:endParaRPr lang="en-US">
              <a:solidFill>
                <a:srgbClr val="FFFFFF"/>
              </a:solidFill>
            </a:endParaRPr>
          </a:p>
        </p:txBody>
      </p:sp>
    </p:spTree>
    <p:extLst>
      <p:ext uri="{BB962C8B-B14F-4D97-AF65-F5344CB8AC3E}">
        <p14:creationId xmlns:p14="http://schemas.microsoft.com/office/powerpoint/2010/main" val="373662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74C9-3985-987A-83FA-AA01CCA25508}"/>
              </a:ext>
            </a:extLst>
          </p:cNvPr>
          <p:cNvSpPr>
            <a:spLocks noGrp="1"/>
          </p:cNvSpPr>
          <p:nvPr>
            <p:ph type="title"/>
          </p:nvPr>
        </p:nvSpPr>
        <p:spPr/>
        <p:txBody>
          <a:bodyPr/>
          <a:lstStyle/>
          <a:p>
            <a:r>
              <a:rPr lang="en-GB"/>
              <a:t>What</a:t>
            </a:r>
            <a:r>
              <a:rPr lang="en-GB" spc="-80"/>
              <a:t> </a:t>
            </a:r>
            <a:r>
              <a:rPr lang="en-GB"/>
              <a:t>is</a:t>
            </a:r>
            <a:r>
              <a:rPr lang="en-GB" spc="-75"/>
              <a:t> </a:t>
            </a:r>
            <a:r>
              <a:rPr lang="en-GB" spc="-20"/>
              <a:t>MIME?</a:t>
            </a:r>
            <a:endParaRPr lang="en-BG" dirty="0"/>
          </a:p>
        </p:txBody>
      </p:sp>
      <p:sp>
        <p:nvSpPr>
          <p:cNvPr id="3" name="Content Placeholder 2">
            <a:extLst>
              <a:ext uri="{FF2B5EF4-FFF2-40B4-BE49-F238E27FC236}">
                <a16:creationId xmlns:a16="http://schemas.microsoft.com/office/drawing/2014/main" id="{70F878A2-8345-4F73-1E87-07AA4A5FEE91}"/>
              </a:ext>
            </a:extLst>
          </p:cNvPr>
          <p:cNvSpPr>
            <a:spLocks noGrp="1"/>
          </p:cNvSpPr>
          <p:nvPr>
            <p:ph idx="1"/>
          </p:nvPr>
        </p:nvSpPr>
        <p:spPr>
          <a:xfrm>
            <a:off x="837982" y="1447800"/>
            <a:ext cx="10438030" cy="4729163"/>
          </a:xfrm>
        </p:spPr>
        <p:txBody>
          <a:bodyPr>
            <a:normAutofit fontScale="77500" lnSpcReduction="20000"/>
          </a:bodyPr>
          <a:lstStyle/>
          <a:p>
            <a:r>
              <a:rPr lang="en-GB" sz="2800" b="1" u="sng" dirty="0">
                <a:solidFill>
                  <a:srgbClr val="F1AC44"/>
                </a:solidFill>
                <a:uFill>
                  <a:solidFill>
                    <a:srgbClr val="F1AC44"/>
                  </a:solidFill>
                </a:uFill>
                <a:latin typeface="Calibri"/>
                <a:cs typeface="Calibri"/>
                <a:hlinkClick r:id="rId2"/>
              </a:rPr>
              <a:t>MIME</a:t>
            </a:r>
            <a:r>
              <a:rPr lang="en-GB" sz="2800" b="1" spc="-55" dirty="0">
                <a:solidFill>
                  <a:srgbClr val="F1AC44"/>
                </a:solidFill>
                <a:latin typeface="Calibri"/>
                <a:cs typeface="Calibri"/>
              </a:rPr>
              <a:t> </a:t>
            </a:r>
            <a:r>
              <a:rPr lang="en-GB" sz="2800" dirty="0">
                <a:solidFill>
                  <a:srgbClr val="224464"/>
                </a:solidFill>
                <a:latin typeface="Calibri"/>
                <a:cs typeface="Calibri"/>
              </a:rPr>
              <a:t>==</a:t>
            </a:r>
            <a:r>
              <a:rPr lang="en-GB" sz="2800" spc="-50" dirty="0">
                <a:solidFill>
                  <a:srgbClr val="224464"/>
                </a:solidFill>
                <a:latin typeface="Calibri"/>
                <a:cs typeface="Calibri"/>
              </a:rPr>
              <a:t> </a:t>
            </a:r>
            <a:r>
              <a:rPr lang="en-GB" sz="2800" b="1" spc="-20" dirty="0">
                <a:solidFill>
                  <a:srgbClr val="FF9F00"/>
                </a:solidFill>
                <a:latin typeface="Calibri"/>
                <a:cs typeface="Calibri"/>
              </a:rPr>
              <a:t>M</a:t>
            </a:r>
            <a:r>
              <a:rPr lang="en-GB" sz="2800" spc="-20" dirty="0">
                <a:solidFill>
                  <a:srgbClr val="224464"/>
                </a:solidFill>
                <a:latin typeface="Calibri"/>
                <a:cs typeface="Calibri"/>
              </a:rPr>
              <a:t>ulti-</a:t>
            </a:r>
            <a:r>
              <a:rPr lang="en-GB" sz="2800" dirty="0">
                <a:solidFill>
                  <a:srgbClr val="224464"/>
                </a:solidFill>
                <a:latin typeface="Calibri"/>
                <a:cs typeface="Calibri"/>
              </a:rPr>
              <a:t>Purpose</a:t>
            </a:r>
            <a:r>
              <a:rPr lang="en-GB" sz="2800" spc="-30" dirty="0">
                <a:solidFill>
                  <a:srgbClr val="224464"/>
                </a:solidFill>
                <a:latin typeface="Calibri"/>
                <a:cs typeface="Calibri"/>
              </a:rPr>
              <a:t> </a:t>
            </a:r>
            <a:r>
              <a:rPr lang="en-GB" sz="2800" b="1" dirty="0">
                <a:solidFill>
                  <a:srgbClr val="FF9F00"/>
                </a:solidFill>
                <a:latin typeface="Calibri"/>
                <a:cs typeface="Calibri"/>
              </a:rPr>
              <a:t>I</a:t>
            </a:r>
            <a:r>
              <a:rPr lang="en-GB" sz="2800" dirty="0">
                <a:solidFill>
                  <a:srgbClr val="224464"/>
                </a:solidFill>
                <a:latin typeface="Calibri"/>
                <a:cs typeface="Calibri"/>
              </a:rPr>
              <a:t>nternet</a:t>
            </a:r>
            <a:r>
              <a:rPr lang="en-GB" sz="2800" spc="-70" dirty="0">
                <a:solidFill>
                  <a:srgbClr val="224464"/>
                </a:solidFill>
                <a:latin typeface="Calibri"/>
                <a:cs typeface="Calibri"/>
              </a:rPr>
              <a:t> </a:t>
            </a:r>
            <a:r>
              <a:rPr lang="en-GB" sz="2800" b="1" dirty="0">
                <a:solidFill>
                  <a:srgbClr val="FF9F00"/>
                </a:solidFill>
                <a:latin typeface="Calibri"/>
                <a:cs typeface="Calibri"/>
              </a:rPr>
              <a:t>M</a:t>
            </a:r>
            <a:r>
              <a:rPr lang="en-GB" sz="2800" dirty="0">
                <a:solidFill>
                  <a:srgbClr val="224464"/>
                </a:solidFill>
                <a:latin typeface="Calibri"/>
                <a:cs typeface="Calibri"/>
              </a:rPr>
              <a:t>ail</a:t>
            </a:r>
            <a:r>
              <a:rPr lang="en-GB" sz="2800" spc="-40" dirty="0">
                <a:solidFill>
                  <a:srgbClr val="224464"/>
                </a:solidFill>
                <a:latin typeface="Calibri"/>
                <a:cs typeface="Calibri"/>
              </a:rPr>
              <a:t> </a:t>
            </a:r>
            <a:r>
              <a:rPr lang="en-GB" sz="2800" b="1" spc="-10" dirty="0">
                <a:solidFill>
                  <a:srgbClr val="FF9F00"/>
                </a:solidFill>
                <a:latin typeface="Calibri"/>
                <a:cs typeface="Calibri"/>
              </a:rPr>
              <a:t>E</a:t>
            </a:r>
            <a:r>
              <a:rPr lang="en-GB" sz="2800" spc="-10" dirty="0">
                <a:solidFill>
                  <a:srgbClr val="224464"/>
                </a:solidFill>
                <a:latin typeface="Calibri"/>
                <a:cs typeface="Calibri"/>
              </a:rPr>
              <a:t>xtensions</a:t>
            </a:r>
          </a:p>
          <a:p>
            <a:pPr marL="0" indent="0">
              <a:buNone/>
            </a:pPr>
            <a:endParaRPr lang="en-GB" sz="2800" dirty="0">
              <a:latin typeface="Calibri"/>
              <a:cs typeface="Calibri"/>
            </a:endParaRPr>
          </a:p>
          <a:p>
            <a:pPr marL="1002665" lvl="1" indent="-380365">
              <a:lnSpc>
                <a:spcPct val="100000"/>
              </a:lnSpc>
              <a:spcBef>
                <a:spcPts val="1210"/>
              </a:spcBef>
              <a:buFont typeface="Wingdings"/>
              <a:buChar char=""/>
              <a:tabLst>
                <a:tab pos="1002665" algn="l"/>
              </a:tabLst>
            </a:pPr>
            <a:r>
              <a:rPr lang="en-GB" sz="2800" dirty="0">
                <a:solidFill>
                  <a:schemeClr val="accent1">
                    <a:lumMod val="50000"/>
                  </a:schemeClr>
                </a:solidFill>
                <a:latin typeface="Calibri"/>
                <a:cs typeface="Calibri"/>
              </a:rPr>
              <a:t>Internet</a:t>
            </a:r>
            <a:r>
              <a:rPr lang="en-GB" sz="2800" spc="-100"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standard</a:t>
            </a:r>
            <a:r>
              <a:rPr lang="en-GB" sz="2800" spc="-10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for</a:t>
            </a:r>
            <a:r>
              <a:rPr lang="en-GB" sz="2800" spc="-8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encoding</a:t>
            </a:r>
            <a:r>
              <a:rPr lang="en-GB" sz="2800" spc="-90"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resources</a:t>
            </a:r>
          </a:p>
          <a:p>
            <a:pPr marL="1002665" lvl="1" indent="-380365">
              <a:lnSpc>
                <a:spcPct val="100000"/>
              </a:lnSpc>
              <a:spcBef>
                <a:spcPts val="1210"/>
              </a:spcBef>
              <a:buFont typeface="Wingdings"/>
              <a:buChar char=""/>
              <a:tabLst>
                <a:tab pos="1002665" algn="l"/>
              </a:tabLst>
            </a:pPr>
            <a:r>
              <a:rPr lang="en-GB" sz="2800" dirty="0">
                <a:solidFill>
                  <a:schemeClr val="accent1">
                    <a:lumMod val="50000"/>
                  </a:schemeClr>
                </a:solidFill>
                <a:latin typeface="Calibri"/>
                <a:cs typeface="Calibri"/>
              </a:rPr>
              <a:t>Describes the format of a HTTP body, a file, an email.</a:t>
            </a:r>
          </a:p>
          <a:p>
            <a:pPr marL="1002665" lvl="1" indent="-380365">
              <a:lnSpc>
                <a:spcPct val="100000"/>
              </a:lnSpc>
              <a:spcBef>
                <a:spcPts val="1200"/>
              </a:spcBef>
              <a:buFont typeface="Wingdings"/>
              <a:buChar char=""/>
              <a:tabLst>
                <a:tab pos="1002665" algn="l"/>
              </a:tabLst>
            </a:pPr>
            <a:r>
              <a:rPr lang="en-GB" sz="2800" dirty="0">
                <a:solidFill>
                  <a:schemeClr val="accent1">
                    <a:lumMod val="50000"/>
                  </a:schemeClr>
                </a:solidFill>
                <a:latin typeface="Calibri"/>
                <a:cs typeface="Calibri"/>
              </a:rPr>
              <a:t>Originally</a:t>
            </a:r>
            <a:r>
              <a:rPr lang="en-GB" sz="2800" spc="-7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developed</a:t>
            </a:r>
            <a:r>
              <a:rPr lang="en-GB" sz="2800" spc="-9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for</a:t>
            </a:r>
            <a:r>
              <a:rPr lang="en-GB" sz="2800" spc="-8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email</a:t>
            </a:r>
            <a:r>
              <a:rPr lang="en-GB" sz="2800" spc="-85"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attachments</a:t>
            </a:r>
            <a:endParaRPr lang="en-GB" sz="2800" dirty="0">
              <a:solidFill>
                <a:schemeClr val="accent1">
                  <a:lumMod val="50000"/>
                </a:schemeClr>
              </a:solidFill>
              <a:latin typeface="Calibri"/>
              <a:cs typeface="Calibri"/>
            </a:endParaRPr>
          </a:p>
          <a:p>
            <a:pPr marL="1002665" lvl="1" indent="-380365">
              <a:lnSpc>
                <a:spcPct val="100000"/>
              </a:lnSpc>
              <a:spcBef>
                <a:spcPts val="1200"/>
              </a:spcBef>
              <a:buFont typeface="Wingdings"/>
              <a:buChar char=""/>
              <a:tabLst>
                <a:tab pos="1002665" algn="l"/>
              </a:tabLst>
            </a:pPr>
            <a:r>
              <a:rPr lang="en-GB" sz="2800" dirty="0">
                <a:solidFill>
                  <a:schemeClr val="accent1">
                    <a:lumMod val="50000"/>
                  </a:schemeClr>
                </a:solidFill>
                <a:latin typeface="Calibri"/>
                <a:cs typeface="Calibri"/>
              </a:rPr>
              <a:t>Used</a:t>
            </a:r>
            <a:r>
              <a:rPr lang="en-GB" sz="2800" spc="-6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in</a:t>
            </a:r>
            <a:r>
              <a:rPr lang="en-GB" sz="2800" spc="-6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many</a:t>
            </a:r>
            <a:r>
              <a:rPr lang="en-GB" sz="2800" spc="-6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Internet</a:t>
            </a:r>
            <a:r>
              <a:rPr lang="en-GB" sz="2800" spc="-80" dirty="0">
                <a:solidFill>
                  <a:schemeClr val="accent1">
                    <a:lumMod val="50000"/>
                  </a:schemeClr>
                </a:solidFill>
                <a:latin typeface="Calibri"/>
                <a:cs typeface="Calibri"/>
              </a:rPr>
              <a:t> </a:t>
            </a:r>
            <a:r>
              <a:rPr lang="en-GB" sz="2800" spc="-10" dirty="0">
                <a:solidFill>
                  <a:schemeClr val="accent1">
                    <a:lumMod val="50000"/>
                  </a:schemeClr>
                </a:solidFill>
                <a:latin typeface="Calibri"/>
                <a:cs typeface="Calibri"/>
              </a:rPr>
              <a:t>protocols</a:t>
            </a:r>
            <a:r>
              <a:rPr lang="en-GB" sz="2800" spc="-70"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like</a:t>
            </a:r>
            <a:r>
              <a:rPr lang="en-GB" sz="2800" spc="-7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HTTP</a:t>
            </a:r>
            <a:r>
              <a:rPr lang="en-GB" sz="2800" spc="-65" dirty="0">
                <a:solidFill>
                  <a:schemeClr val="accent1">
                    <a:lumMod val="50000"/>
                  </a:schemeClr>
                </a:solidFill>
                <a:latin typeface="Calibri"/>
                <a:cs typeface="Calibri"/>
              </a:rPr>
              <a:t> </a:t>
            </a:r>
            <a:r>
              <a:rPr lang="en-GB" sz="2800" dirty="0">
                <a:solidFill>
                  <a:schemeClr val="accent1">
                    <a:lumMod val="50000"/>
                  </a:schemeClr>
                </a:solidFill>
                <a:latin typeface="Calibri"/>
                <a:cs typeface="Calibri"/>
              </a:rPr>
              <a:t>and</a:t>
            </a:r>
            <a:r>
              <a:rPr lang="en-GB" sz="2800" spc="-65" dirty="0">
                <a:solidFill>
                  <a:schemeClr val="accent1">
                    <a:lumMod val="50000"/>
                  </a:schemeClr>
                </a:solidFill>
                <a:latin typeface="Calibri"/>
                <a:cs typeface="Calibri"/>
              </a:rPr>
              <a:t> </a:t>
            </a:r>
            <a:r>
              <a:rPr lang="en-GB" sz="2800" spc="-20" dirty="0">
                <a:solidFill>
                  <a:schemeClr val="accent1">
                    <a:lumMod val="50000"/>
                  </a:schemeClr>
                </a:solidFill>
                <a:latin typeface="Calibri"/>
                <a:cs typeface="Calibri"/>
              </a:rPr>
              <a:t>SMTP</a:t>
            </a:r>
          </a:p>
          <a:p>
            <a:pPr marL="622300" lvl="1" indent="0">
              <a:lnSpc>
                <a:spcPct val="100000"/>
              </a:lnSpc>
              <a:spcBef>
                <a:spcPts val="1200"/>
              </a:spcBef>
              <a:buNone/>
              <a:tabLst>
                <a:tab pos="1002665" algn="l"/>
              </a:tabLst>
            </a:pPr>
            <a:r>
              <a:rPr lang="en-GB" sz="2800" dirty="0">
                <a:solidFill>
                  <a:srgbClr val="224464"/>
                </a:solidFill>
                <a:latin typeface="Calibri"/>
                <a:cs typeface="Calibri"/>
              </a:rPr>
              <a:t>MIME</a:t>
            </a:r>
            <a:r>
              <a:rPr lang="en-GB" sz="2800" spc="-40" dirty="0">
                <a:solidFill>
                  <a:srgbClr val="224464"/>
                </a:solidFill>
                <a:latin typeface="Calibri"/>
                <a:cs typeface="Calibri"/>
              </a:rPr>
              <a:t> </a:t>
            </a:r>
            <a:r>
              <a:rPr lang="en-GB" sz="2800" dirty="0">
                <a:solidFill>
                  <a:srgbClr val="224464"/>
                </a:solidFill>
                <a:latin typeface="Calibri"/>
                <a:cs typeface="Calibri"/>
              </a:rPr>
              <a:t>defines</a:t>
            </a:r>
            <a:r>
              <a:rPr lang="en-GB" sz="2800" spc="-65" dirty="0">
                <a:solidFill>
                  <a:srgbClr val="224464"/>
                </a:solidFill>
                <a:latin typeface="Calibri"/>
                <a:cs typeface="Calibri"/>
              </a:rPr>
              <a:t> </a:t>
            </a:r>
            <a:r>
              <a:rPr lang="en-GB" sz="2800" spc="-10" dirty="0">
                <a:solidFill>
                  <a:srgbClr val="224464"/>
                </a:solidFill>
                <a:latin typeface="Calibri"/>
                <a:cs typeface="Calibri"/>
              </a:rPr>
              <a:t>several</a:t>
            </a:r>
            <a:r>
              <a:rPr lang="en-GB" sz="2800" spc="-75" dirty="0">
                <a:solidFill>
                  <a:srgbClr val="224464"/>
                </a:solidFill>
                <a:latin typeface="Calibri"/>
                <a:cs typeface="Calibri"/>
              </a:rPr>
              <a:t> </a:t>
            </a:r>
            <a:r>
              <a:rPr lang="en-GB" sz="2800" spc="-10" dirty="0">
                <a:solidFill>
                  <a:srgbClr val="224464"/>
                </a:solidFill>
                <a:latin typeface="Calibri"/>
                <a:cs typeface="Calibri"/>
              </a:rPr>
              <a:t>concepts</a:t>
            </a:r>
          </a:p>
          <a:p>
            <a:pPr marL="1002665" lvl="1" indent="-380365">
              <a:lnSpc>
                <a:spcPct val="100000"/>
              </a:lnSpc>
              <a:spcBef>
                <a:spcPts val="1210"/>
              </a:spcBef>
              <a:buClr>
                <a:srgbClr val="224464"/>
              </a:buClr>
              <a:buFont typeface="Wingdings"/>
              <a:buChar char=""/>
              <a:tabLst>
                <a:tab pos="1002665" algn="l"/>
              </a:tabLst>
            </a:pPr>
            <a:r>
              <a:rPr lang="en-GB" sz="3000" b="1" spc="-30" dirty="0">
                <a:solidFill>
                  <a:srgbClr val="FF9F00"/>
                </a:solidFill>
                <a:latin typeface="Calibri"/>
                <a:cs typeface="Calibri"/>
              </a:rPr>
              <a:t>Content-</a:t>
            </a:r>
            <a:r>
              <a:rPr lang="en-GB" sz="3000" b="1" spc="-10" dirty="0">
                <a:solidFill>
                  <a:srgbClr val="FF9F00"/>
                </a:solidFill>
                <a:latin typeface="Calibri"/>
                <a:cs typeface="Calibri"/>
              </a:rPr>
              <a:t>Type</a:t>
            </a:r>
            <a:r>
              <a:rPr lang="en-GB" sz="3000" spc="-10" dirty="0">
                <a:solidFill>
                  <a:srgbClr val="224464"/>
                </a:solidFill>
                <a:latin typeface="Calibri"/>
                <a:cs typeface="Calibri"/>
              </a:rPr>
              <a:t>,</a:t>
            </a:r>
            <a:r>
              <a:rPr lang="en-GB" sz="3000" spc="-55" dirty="0">
                <a:solidFill>
                  <a:srgbClr val="224464"/>
                </a:solidFill>
                <a:latin typeface="Calibri"/>
                <a:cs typeface="Calibri"/>
              </a:rPr>
              <a:t> </a:t>
            </a:r>
            <a:r>
              <a:rPr lang="en-GB" sz="3000" dirty="0">
                <a:solidFill>
                  <a:srgbClr val="224464"/>
                </a:solidFill>
                <a:latin typeface="Calibri"/>
                <a:cs typeface="Calibri"/>
              </a:rPr>
              <a:t>e.g.</a:t>
            </a:r>
            <a:r>
              <a:rPr lang="en-GB" sz="3000" spc="-60" dirty="0">
                <a:solidFill>
                  <a:srgbClr val="224464"/>
                </a:solidFill>
                <a:latin typeface="Calibri"/>
                <a:cs typeface="Calibri"/>
              </a:rPr>
              <a:t> </a:t>
            </a:r>
            <a:r>
              <a:rPr lang="en-GB" sz="3000" b="1" spc="-10" dirty="0">
                <a:solidFill>
                  <a:srgbClr val="FF9F00"/>
                </a:solidFill>
                <a:latin typeface="Calibri"/>
                <a:cs typeface="Calibri"/>
              </a:rPr>
              <a:t>text/html</a:t>
            </a:r>
            <a:r>
              <a:rPr lang="en-GB" sz="3000" spc="-10" dirty="0">
                <a:solidFill>
                  <a:srgbClr val="224464"/>
                </a:solidFill>
                <a:latin typeface="Calibri"/>
                <a:cs typeface="Calibri"/>
              </a:rPr>
              <a:t>,</a:t>
            </a:r>
            <a:r>
              <a:rPr lang="en-GB" sz="3000" spc="-70" dirty="0">
                <a:solidFill>
                  <a:srgbClr val="224464"/>
                </a:solidFill>
                <a:latin typeface="Calibri"/>
                <a:cs typeface="Calibri"/>
              </a:rPr>
              <a:t> </a:t>
            </a:r>
            <a:r>
              <a:rPr lang="en-GB" sz="3000" b="1" spc="-10" dirty="0">
                <a:solidFill>
                  <a:srgbClr val="FF9F00"/>
                </a:solidFill>
                <a:latin typeface="Calibri"/>
                <a:cs typeface="Calibri"/>
              </a:rPr>
              <a:t>image/gif</a:t>
            </a:r>
            <a:r>
              <a:rPr lang="en-GB" sz="3000" spc="-10" dirty="0">
                <a:solidFill>
                  <a:srgbClr val="224464"/>
                </a:solidFill>
                <a:latin typeface="Calibri"/>
                <a:cs typeface="Calibri"/>
              </a:rPr>
              <a:t>,</a:t>
            </a:r>
            <a:r>
              <a:rPr lang="en-GB" sz="3000" spc="-45" dirty="0">
                <a:solidFill>
                  <a:srgbClr val="224464"/>
                </a:solidFill>
                <a:latin typeface="Calibri"/>
                <a:cs typeface="Calibri"/>
              </a:rPr>
              <a:t> </a:t>
            </a:r>
            <a:r>
              <a:rPr lang="en-GB" sz="3000" b="1" spc="-10" dirty="0">
                <a:solidFill>
                  <a:srgbClr val="FF9F00"/>
                </a:solidFill>
                <a:latin typeface="Calibri"/>
                <a:cs typeface="Calibri"/>
              </a:rPr>
              <a:t>application/pdf</a:t>
            </a:r>
            <a:endParaRPr lang="en-GB" sz="3000" dirty="0">
              <a:latin typeface="Calibri"/>
              <a:cs typeface="Calibri"/>
            </a:endParaRPr>
          </a:p>
          <a:p>
            <a:pPr marL="1536065" lvl="2" indent="-304165">
              <a:lnSpc>
                <a:spcPct val="100000"/>
              </a:lnSpc>
              <a:spcBef>
                <a:spcPts val="1210"/>
              </a:spcBef>
              <a:buFont typeface="Wingdings"/>
              <a:buChar char=""/>
              <a:tabLst>
                <a:tab pos="1536065" algn="l"/>
              </a:tabLst>
            </a:pPr>
            <a:r>
              <a:rPr lang="en-GB" sz="2800" dirty="0">
                <a:solidFill>
                  <a:srgbClr val="224464"/>
                </a:solidFill>
                <a:latin typeface="Calibri"/>
                <a:cs typeface="Calibri"/>
              </a:rPr>
              <a:t>Content</a:t>
            </a:r>
            <a:r>
              <a:rPr lang="en-GB" sz="2800" spc="-55" dirty="0">
                <a:solidFill>
                  <a:srgbClr val="224464"/>
                </a:solidFill>
                <a:latin typeface="Calibri"/>
                <a:cs typeface="Calibri"/>
              </a:rPr>
              <a:t> </a:t>
            </a:r>
            <a:r>
              <a:rPr lang="en-GB" sz="2800" b="1" dirty="0">
                <a:solidFill>
                  <a:srgbClr val="FF9F00"/>
                </a:solidFill>
                <a:latin typeface="Calibri"/>
                <a:cs typeface="Calibri"/>
              </a:rPr>
              <a:t>charset</a:t>
            </a:r>
            <a:r>
              <a:rPr lang="en-GB" sz="2800" dirty="0">
                <a:solidFill>
                  <a:srgbClr val="224464"/>
                </a:solidFill>
                <a:latin typeface="Calibri"/>
                <a:cs typeface="Calibri"/>
              </a:rPr>
              <a:t>,</a:t>
            </a:r>
            <a:r>
              <a:rPr lang="en-GB" sz="2800" spc="-40" dirty="0">
                <a:solidFill>
                  <a:srgbClr val="224464"/>
                </a:solidFill>
                <a:latin typeface="Calibri"/>
                <a:cs typeface="Calibri"/>
              </a:rPr>
              <a:t> </a:t>
            </a:r>
            <a:r>
              <a:rPr lang="en-GB" sz="2800" dirty="0">
                <a:solidFill>
                  <a:srgbClr val="224464"/>
                </a:solidFill>
                <a:latin typeface="Calibri"/>
                <a:cs typeface="Calibri"/>
              </a:rPr>
              <a:t>e.g.</a:t>
            </a:r>
            <a:r>
              <a:rPr lang="en-GB" sz="2800" spc="-45" dirty="0">
                <a:solidFill>
                  <a:srgbClr val="224464"/>
                </a:solidFill>
                <a:latin typeface="Calibri"/>
                <a:cs typeface="Calibri"/>
              </a:rPr>
              <a:t> </a:t>
            </a:r>
            <a:r>
              <a:rPr lang="en-GB" sz="2800" b="1" spc="-10" dirty="0">
                <a:solidFill>
                  <a:srgbClr val="FF9F00"/>
                </a:solidFill>
                <a:latin typeface="Calibri"/>
                <a:cs typeface="Calibri"/>
              </a:rPr>
              <a:t>utf-</a:t>
            </a:r>
            <a:r>
              <a:rPr lang="en-GB" sz="2800" b="1" dirty="0">
                <a:solidFill>
                  <a:srgbClr val="FF9F00"/>
                </a:solidFill>
                <a:latin typeface="Calibri"/>
                <a:cs typeface="Calibri"/>
              </a:rPr>
              <a:t>8</a:t>
            </a:r>
            <a:r>
              <a:rPr lang="en-GB" sz="2800" dirty="0">
                <a:solidFill>
                  <a:srgbClr val="224464"/>
                </a:solidFill>
                <a:latin typeface="Calibri"/>
                <a:cs typeface="Calibri"/>
              </a:rPr>
              <a:t>,</a:t>
            </a:r>
            <a:r>
              <a:rPr lang="en-GB" sz="2800" spc="-45" dirty="0">
                <a:solidFill>
                  <a:srgbClr val="224464"/>
                </a:solidFill>
                <a:latin typeface="Calibri"/>
                <a:cs typeface="Calibri"/>
              </a:rPr>
              <a:t> </a:t>
            </a:r>
            <a:r>
              <a:rPr lang="en-GB" sz="2800" b="1" dirty="0">
                <a:solidFill>
                  <a:srgbClr val="FF9F00"/>
                </a:solidFill>
                <a:latin typeface="Calibri"/>
                <a:cs typeface="Calibri"/>
              </a:rPr>
              <a:t>ascii</a:t>
            </a:r>
            <a:r>
              <a:rPr lang="en-GB" sz="2800" dirty="0">
                <a:solidFill>
                  <a:srgbClr val="224464"/>
                </a:solidFill>
                <a:latin typeface="Calibri"/>
                <a:cs typeface="Calibri"/>
              </a:rPr>
              <a:t>,</a:t>
            </a:r>
            <a:r>
              <a:rPr lang="en-GB" sz="2800" spc="-50" dirty="0">
                <a:solidFill>
                  <a:srgbClr val="224464"/>
                </a:solidFill>
                <a:latin typeface="Calibri"/>
                <a:cs typeface="Calibri"/>
              </a:rPr>
              <a:t> </a:t>
            </a:r>
            <a:r>
              <a:rPr lang="en-GB" sz="2800" b="1" spc="-20" dirty="0">
                <a:solidFill>
                  <a:srgbClr val="FF9F00"/>
                </a:solidFill>
                <a:latin typeface="Calibri"/>
                <a:cs typeface="Calibri"/>
              </a:rPr>
              <a:t>windows-1251</a:t>
            </a:r>
            <a:endParaRPr lang="en-GB" sz="2800" dirty="0">
              <a:latin typeface="Calibri"/>
              <a:cs typeface="Calibri"/>
            </a:endParaRPr>
          </a:p>
          <a:p>
            <a:pPr marL="1002665" lvl="1" indent="-380365">
              <a:lnSpc>
                <a:spcPct val="100000"/>
              </a:lnSpc>
              <a:spcBef>
                <a:spcPts val="1190"/>
              </a:spcBef>
              <a:buClr>
                <a:srgbClr val="224464"/>
              </a:buClr>
              <a:buFont typeface="Wingdings"/>
              <a:buChar char=""/>
              <a:tabLst>
                <a:tab pos="1002665" algn="l"/>
              </a:tabLst>
            </a:pPr>
            <a:r>
              <a:rPr lang="en-GB" sz="3000" b="1" spc="-30" dirty="0">
                <a:solidFill>
                  <a:srgbClr val="FF9F00"/>
                </a:solidFill>
                <a:latin typeface="Calibri"/>
                <a:cs typeface="Calibri"/>
              </a:rPr>
              <a:t>Content-</a:t>
            </a:r>
            <a:r>
              <a:rPr lang="en-GB" sz="3000" b="1" dirty="0">
                <a:solidFill>
                  <a:srgbClr val="FF9F00"/>
                </a:solidFill>
                <a:latin typeface="Calibri"/>
                <a:cs typeface="Calibri"/>
              </a:rPr>
              <a:t>Disposition</a:t>
            </a:r>
            <a:r>
              <a:rPr lang="en-GB" sz="3000" dirty="0">
                <a:solidFill>
                  <a:srgbClr val="224464"/>
                </a:solidFill>
                <a:latin typeface="Calibri"/>
                <a:cs typeface="Calibri"/>
              </a:rPr>
              <a:t>,</a:t>
            </a:r>
            <a:r>
              <a:rPr lang="en-GB" sz="3000" spc="-60" dirty="0">
                <a:solidFill>
                  <a:srgbClr val="224464"/>
                </a:solidFill>
                <a:latin typeface="Calibri"/>
                <a:cs typeface="Calibri"/>
              </a:rPr>
              <a:t> </a:t>
            </a:r>
            <a:r>
              <a:rPr lang="en-GB" sz="3000" dirty="0">
                <a:solidFill>
                  <a:srgbClr val="224464"/>
                </a:solidFill>
                <a:latin typeface="Calibri"/>
                <a:cs typeface="Calibri"/>
              </a:rPr>
              <a:t>e.g.</a:t>
            </a:r>
            <a:r>
              <a:rPr lang="en-GB" sz="3000" spc="-60" dirty="0">
                <a:solidFill>
                  <a:srgbClr val="224464"/>
                </a:solidFill>
                <a:latin typeface="Calibri"/>
                <a:cs typeface="Calibri"/>
              </a:rPr>
              <a:t> </a:t>
            </a:r>
            <a:r>
              <a:rPr lang="en-GB" sz="3000" b="1" spc="-10" dirty="0">
                <a:solidFill>
                  <a:srgbClr val="FF9F00"/>
                </a:solidFill>
                <a:latin typeface="Calibri"/>
                <a:cs typeface="Calibri"/>
              </a:rPr>
              <a:t>attachment;</a:t>
            </a:r>
            <a:r>
              <a:rPr lang="en-GB" sz="3000" b="1" spc="-95" dirty="0">
                <a:solidFill>
                  <a:srgbClr val="FF9F00"/>
                </a:solidFill>
                <a:latin typeface="Calibri"/>
                <a:cs typeface="Calibri"/>
              </a:rPr>
              <a:t> </a:t>
            </a:r>
            <a:r>
              <a:rPr lang="en-GB" sz="3000" b="1" spc="-10" dirty="0">
                <a:solidFill>
                  <a:srgbClr val="FF9F00"/>
                </a:solidFill>
                <a:latin typeface="Calibri"/>
                <a:cs typeface="Calibri"/>
              </a:rPr>
              <a:t>filename=</a:t>
            </a:r>
            <a:r>
              <a:rPr lang="en-GB" sz="3000" b="1" spc="-10" dirty="0" err="1">
                <a:solidFill>
                  <a:srgbClr val="FF9F00"/>
                </a:solidFill>
                <a:latin typeface="Calibri"/>
                <a:cs typeface="Calibri"/>
              </a:rPr>
              <a:t>logo.jpg</a:t>
            </a:r>
            <a:endParaRPr lang="en-GB" sz="3000" dirty="0">
              <a:latin typeface="Calibri"/>
              <a:cs typeface="Calibri"/>
            </a:endParaRPr>
          </a:p>
          <a:p>
            <a:pPr marL="1002665" lvl="1" indent="-380365">
              <a:lnSpc>
                <a:spcPct val="100000"/>
              </a:lnSpc>
              <a:spcBef>
                <a:spcPts val="1200"/>
              </a:spcBef>
              <a:buFont typeface="Wingdings"/>
              <a:buChar char=""/>
              <a:tabLst>
                <a:tab pos="1002665" algn="l"/>
              </a:tabLst>
            </a:pPr>
            <a:r>
              <a:rPr lang="en-GB" sz="3000" dirty="0">
                <a:solidFill>
                  <a:srgbClr val="224464"/>
                </a:solidFill>
                <a:latin typeface="Calibri"/>
                <a:cs typeface="Calibri"/>
              </a:rPr>
              <a:t>Multipart</a:t>
            </a:r>
            <a:r>
              <a:rPr lang="en-GB" sz="3000" spc="-60" dirty="0">
                <a:solidFill>
                  <a:srgbClr val="224464"/>
                </a:solidFill>
                <a:latin typeface="Calibri"/>
                <a:cs typeface="Calibri"/>
              </a:rPr>
              <a:t> </a:t>
            </a:r>
            <a:r>
              <a:rPr lang="en-GB" sz="3000" dirty="0">
                <a:solidFill>
                  <a:srgbClr val="224464"/>
                </a:solidFill>
                <a:latin typeface="Calibri"/>
                <a:cs typeface="Calibri"/>
              </a:rPr>
              <a:t>messages</a:t>
            </a:r>
            <a:r>
              <a:rPr lang="en-GB" sz="3000" spc="-70" dirty="0">
                <a:solidFill>
                  <a:srgbClr val="224464"/>
                </a:solidFill>
                <a:latin typeface="Calibri"/>
                <a:cs typeface="Calibri"/>
              </a:rPr>
              <a:t> </a:t>
            </a:r>
            <a:r>
              <a:rPr lang="en-GB" sz="3000" dirty="0">
                <a:solidFill>
                  <a:srgbClr val="224464"/>
                </a:solidFill>
                <a:latin typeface="Calibri"/>
                <a:cs typeface="Calibri"/>
              </a:rPr>
              <a:t>(multiple</a:t>
            </a:r>
            <a:r>
              <a:rPr lang="en-GB" sz="3000" spc="-55" dirty="0">
                <a:solidFill>
                  <a:srgbClr val="224464"/>
                </a:solidFill>
                <a:latin typeface="Calibri"/>
                <a:cs typeface="Calibri"/>
              </a:rPr>
              <a:t> </a:t>
            </a:r>
            <a:r>
              <a:rPr lang="en-GB" sz="3000" spc="-10" dirty="0">
                <a:solidFill>
                  <a:srgbClr val="224464"/>
                </a:solidFill>
                <a:latin typeface="Calibri"/>
                <a:cs typeface="Calibri"/>
              </a:rPr>
              <a:t>resources</a:t>
            </a:r>
            <a:r>
              <a:rPr lang="en-GB" sz="3000" spc="-45" dirty="0">
                <a:solidFill>
                  <a:srgbClr val="224464"/>
                </a:solidFill>
                <a:latin typeface="Calibri"/>
                <a:cs typeface="Calibri"/>
              </a:rPr>
              <a:t> </a:t>
            </a:r>
            <a:r>
              <a:rPr lang="en-GB" sz="3000" dirty="0">
                <a:solidFill>
                  <a:srgbClr val="224464"/>
                </a:solidFill>
                <a:latin typeface="Calibri"/>
                <a:cs typeface="Calibri"/>
              </a:rPr>
              <a:t>in</a:t>
            </a:r>
            <a:r>
              <a:rPr lang="en-GB" sz="3000" spc="-55" dirty="0">
                <a:solidFill>
                  <a:srgbClr val="224464"/>
                </a:solidFill>
                <a:latin typeface="Calibri"/>
                <a:cs typeface="Calibri"/>
              </a:rPr>
              <a:t> </a:t>
            </a:r>
            <a:r>
              <a:rPr lang="en-GB" sz="3000" dirty="0">
                <a:solidFill>
                  <a:srgbClr val="224464"/>
                </a:solidFill>
                <a:latin typeface="Calibri"/>
                <a:cs typeface="Calibri"/>
              </a:rPr>
              <a:t>a</a:t>
            </a:r>
            <a:r>
              <a:rPr lang="en-GB" sz="3000" spc="-55" dirty="0">
                <a:solidFill>
                  <a:srgbClr val="224464"/>
                </a:solidFill>
                <a:latin typeface="Calibri"/>
                <a:cs typeface="Calibri"/>
              </a:rPr>
              <a:t> </a:t>
            </a:r>
            <a:r>
              <a:rPr lang="en-GB" sz="3000" dirty="0">
                <a:solidFill>
                  <a:srgbClr val="224464"/>
                </a:solidFill>
                <a:latin typeface="Calibri"/>
                <a:cs typeface="Calibri"/>
              </a:rPr>
              <a:t>single</a:t>
            </a:r>
            <a:r>
              <a:rPr lang="en-GB" sz="3000" spc="-70" dirty="0">
                <a:solidFill>
                  <a:srgbClr val="224464"/>
                </a:solidFill>
                <a:latin typeface="Calibri"/>
                <a:cs typeface="Calibri"/>
              </a:rPr>
              <a:t> </a:t>
            </a:r>
            <a:r>
              <a:rPr lang="en-GB" sz="3000" spc="-10" dirty="0">
                <a:solidFill>
                  <a:srgbClr val="224464"/>
                </a:solidFill>
                <a:latin typeface="Calibri"/>
                <a:cs typeface="Calibri"/>
              </a:rPr>
              <a:t>document)</a:t>
            </a:r>
            <a:endParaRPr lang="en-GB" sz="3000" dirty="0">
              <a:latin typeface="Calibri"/>
              <a:cs typeface="Calibri"/>
            </a:endParaRPr>
          </a:p>
          <a:p>
            <a:pPr marL="622300" lvl="1" indent="0">
              <a:lnSpc>
                <a:spcPct val="100000"/>
              </a:lnSpc>
              <a:spcBef>
                <a:spcPts val="1200"/>
              </a:spcBef>
              <a:buNone/>
              <a:tabLst>
                <a:tab pos="1002665" algn="l"/>
              </a:tabLst>
            </a:pPr>
            <a:endParaRPr lang="en-GB" sz="2800" dirty="0">
              <a:latin typeface="Calibri"/>
              <a:cs typeface="Calibri"/>
            </a:endParaRPr>
          </a:p>
          <a:p>
            <a:pPr marL="622300" lvl="1" indent="0">
              <a:lnSpc>
                <a:spcPct val="100000"/>
              </a:lnSpc>
              <a:spcBef>
                <a:spcPts val="1200"/>
              </a:spcBef>
              <a:buNone/>
              <a:tabLst>
                <a:tab pos="1002665" algn="l"/>
              </a:tabLst>
            </a:pPr>
            <a:endParaRPr lang="en-GB" sz="2800" dirty="0">
              <a:latin typeface="Calibri"/>
              <a:cs typeface="Calibri"/>
            </a:endParaRPr>
          </a:p>
          <a:p>
            <a:endParaRPr lang="en-BG" dirty="0"/>
          </a:p>
        </p:txBody>
      </p:sp>
      <p:sp>
        <p:nvSpPr>
          <p:cNvPr id="4" name="Slide Number Placeholder 3">
            <a:extLst>
              <a:ext uri="{FF2B5EF4-FFF2-40B4-BE49-F238E27FC236}">
                <a16:creationId xmlns:a16="http://schemas.microsoft.com/office/drawing/2014/main" id="{D700E0E2-51E3-E750-8CDA-E65B6D48A9DB}"/>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41</a:t>
            </a:fld>
            <a:endParaRPr lang="en-US" dirty="0">
              <a:solidFill>
                <a:prstClr val="white">
                  <a:tint val="75000"/>
                </a:prstClr>
              </a:solidFill>
            </a:endParaRPr>
          </a:p>
        </p:txBody>
      </p:sp>
    </p:spTree>
    <p:extLst>
      <p:ext uri="{BB962C8B-B14F-4D97-AF65-F5344CB8AC3E}">
        <p14:creationId xmlns:p14="http://schemas.microsoft.com/office/powerpoint/2010/main" val="2365443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ACBE-0673-53A7-9742-6ABA8D5BB081}"/>
              </a:ext>
            </a:extLst>
          </p:cNvPr>
          <p:cNvSpPr>
            <a:spLocks noGrp="1"/>
          </p:cNvSpPr>
          <p:nvPr>
            <p:ph type="title"/>
          </p:nvPr>
        </p:nvSpPr>
        <p:spPr>
          <a:xfrm>
            <a:off x="837981" y="365127"/>
            <a:ext cx="10512863" cy="701674"/>
          </a:xfrm>
        </p:spPr>
        <p:txBody>
          <a:bodyPr>
            <a:normAutofit fontScale="90000"/>
          </a:bodyPr>
          <a:lstStyle/>
          <a:p>
            <a:r>
              <a:rPr lang="en-GB" dirty="0"/>
              <a:t>MIME (Multipurpose Internet Mail Extensions)</a:t>
            </a:r>
            <a:endParaRPr lang="en-BG" dirty="0"/>
          </a:p>
        </p:txBody>
      </p:sp>
      <p:sp>
        <p:nvSpPr>
          <p:cNvPr id="3" name="Content Placeholder 2">
            <a:extLst>
              <a:ext uri="{FF2B5EF4-FFF2-40B4-BE49-F238E27FC236}">
                <a16:creationId xmlns:a16="http://schemas.microsoft.com/office/drawing/2014/main" id="{36CA0192-3986-226F-3BD2-AA20AE67722F}"/>
              </a:ext>
            </a:extLst>
          </p:cNvPr>
          <p:cNvSpPr>
            <a:spLocks noGrp="1"/>
          </p:cNvSpPr>
          <p:nvPr>
            <p:ph idx="1"/>
          </p:nvPr>
        </p:nvSpPr>
        <p:spPr>
          <a:xfrm>
            <a:off x="760413" y="1295400"/>
            <a:ext cx="10590432" cy="4881563"/>
          </a:xfrm>
        </p:spPr>
        <p:txBody>
          <a:bodyPr>
            <a:normAutofit lnSpcReduction="10000"/>
          </a:bodyPr>
          <a:lstStyle/>
          <a:p>
            <a:r>
              <a:rPr lang="en-GB" dirty="0"/>
              <a:t>standard that enhances the email format to support various types of content. MIME allows email messages to include:</a:t>
            </a:r>
          </a:p>
          <a:p>
            <a:pPr>
              <a:buFont typeface="+mj-lt"/>
              <a:buAutoNum type="arabicPeriod"/>
            </a:pPr>
            <a:r>
              <a:rPr lang="en-GB" b="1" dirty="0"/>
              <a:t>Text in Different Character Sets</a:t>
            </a:r>
            <a:r>
              <a:rPr lang="en-GB" dirty="0"/>
              <a:t>: Enables the use of character sets beyond ASCII, supporting languages and special characters.</a:t>
            </a:r>
          </a:p>
          <a:p>
            <a:pPr>
              <a:buFont typeface="+mj-lt"/>
              <a:buAutoNum type="arabicPeriod"/>
            </a:pPr>
            <a:r>
              <a:rPr lang="en-GB" b="1" dirty="0"/>
              <a:t>Non-Text Attachments</a:t>
            </a:r>
            <a:r>
              <a:rPr lang="en-GB" dirty="0"/>
              <a:t>: Allows emails to include files like images, videos, PDFs, and other file types as attachments.</a:t>
            </a:r>
          </a:p>
          <a:p>
            <a:pPr>
              <a:buFont typeface="+mj-lt"/>
              <a:buAutoNum type="arabicPeriod"/>
            </a:pPr>
            <a:r>
              <a:rPr lang="en-GB" b="1" dirty="0"/>
              <a:t>Multipart Message Bodies</a:t>
            </a:r>
            <a:r>
              <a:rPr lang="en-GB" dirty="0"/>
              <a:t>: Supports emails with multiple parts, such as plain text and HTML or attachments within the same email message.</a:t>
            </a:r>
          </a:p>
          <a:p>
            <a:pPr>
              <a:buFont typeface="+mj-lt"/>
              <a:buAutoNum type="arabicPeriod"/>
            </a:pPr>
            <a:r>
              <a:rPr lang="en-GB" b="1" dirty="0"/>
              <a:t>Encoding for Non-ASCII Text</a:t>
            </a:r>
            <a:r>
              <a:rPr lang="en-GB" dirty="0"/>
              <a:t>: Ensures that non-ASCII text is encoded properly for transmission, maintaining compatibility with older email systems.</a:t>
            </a:r>
          </a:p>
          <a:p>
            <a:endParaRPr lang="en-BG" dirty="0"/>
          </a:p>
        </p:txBody>
      </p:sp>
      <p:sp>
        <p:nvSpPr>
          <p:cNvPr id="4" name="Slide Number Placeholder 3">
            <a:extLst>
              <a:ext uri="{FF2B5EF4-FFF2-40B4-BE49-F238E27FC236}">
                <a16:creationId xmlns:a16="http://schemas.microsoft.com/office/drawing/2014/main" id="{7AAD3789-EDB6-176A-EC70-BC4753975B2B}"/>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42</a:t>
            </a:fld>
            <a:endParaRPr lang="en-US" dirty="0">
              <a:solidFill>
                <a:prstClr val="white">
                  <a:tint val="75000"/>
                </a:prstClr>
              </a:solidFill>
            </a:endParaRPr>
          </a:p>
        </p:txBody>
      </p:sp>
    </p:spTree>
    <p:extLst>
      <p:ext uri="{BB962C8B-B14F-4D97-AF65-F5344CB8AC3E}">
        <p14:creationId xmlns:p14="http://schemas.microsoft.com/office/powerpoint/2010/main" val="4034343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56C4-3109-0B6D-99D8-F52DBBB46020}"/>
              </a:ext>
            </a:extLst>
          </p:cNvPr>
          <p:cNvSpPr>
            <a:spLocks noGrp="1"/>
          </p:cNvSpPr>
          <p:nvPr>
            <p:ph type="title"/>
          </p:nvPr>
        </p:nvSpPr>
        <p:spPr>
          <a:xfrm>
            <a:off x="531812" y="365127"/>
            <a:ext cx="10819032" cy="701674"/>
          </a:xfrm>
        </p:spPr>
        <p:txBody>
          <a:bodyPr/>
          <a:lstStyle/>
          <a:p>
            <a:r>
              <a:rPr lang="en-BG" dirty="0"/>
              <a:t>MIME</a:t>
            </a:r>
          </a:p>
        </p:txBody>
      </p:sp>
      <p:sp>
        <p:nvSpPr>
          <p:cNvPr id="3" name="Content Placeholder 2">
            <a:extLst>
              <a:ext uri="{FF2B5EF4-FFF2-40B4-BE49-F238E27FC236}">
                <a16:creationId xmlns:a16="http://schemas.microsoft.com/office/drawing/2014/main" id="{DAA2E9F8-378F-9B80-D928-2B9DA254B008}"/>
              </a:ext>
            </a:extLst>
          </p:cNvPr>
          <p:cNvSpPr>
            <a:spLocks noGrp="1"/>
          </p:cNvSpPr>
          <p:nvPr>
            <p:ph idx="1"/>
          </p:nvPr>
        </p:nvSpPr>
        <p:spPr>
          <a:xfrm>
            <a:off x="473294" y="1066800"/>
            <a:ext cx="10877550" cy="5110163"/>
          </a:xfrm>
        </p:spPr>
        <p:txBody>
          <a:bodyPr>
            <a:normAutofit/>
          </a:bodyPr>
          <a:lstStyle/>
          <a:p>
            <a:r>
              <a:rPr lang="en-GB" dirty="0"/>
              <a:t>MIME headers typically found in an email, which help describe the format and encoding of the message content</a:t>
            </a:r>
          </a:p>
          <a:p>
            <a:r>
              <a:rPr lang="en-GB" b="1" dirty="0"/>
              <a:t>MIME-Version: 1.0 </a:t>
            </a:r>
            <a:r>
              <a:rPr lang="en-GB" dirty="0"/>
              <a:t>Indicates the version of MIME being used. 1.0 is the standard version, which supports basic MIME functionality, including attachments and multiple content types within the same message.</a:t>
            </a:r>
          </a:p>
          <a:p>
            <a:r>
              <a:rPr lang="en-GB" dirty="0"/>
              <a:t>The text is transferred using 7-bit ASCII encoding, making it simple and compact.</a:t>
            </a:r>
          </a:p>
          <a:p>
            <a:endParaRPr lang="en-BG" dirty="0"/>
          </a:p>
        </p:txBody>
      </p:sp>
      <p:sp>
        <p:nvSpPr>
          <p:cNvPr id="4" name="Slide Number Placeholder 3">
            <a:extLst>
              <a:ext uri="{FF2B5EF4-FFF2-40B4-BE49-F238E27FC236}">
                <a16:creationId xmlns:a16="http://schemas.microsoft.com/office/drawing/2014/main" id="{A4841B1F-06A7-D827-E556-333A01758077}"/>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43</a:t>
            </a:fld>
            <a:endParaRPr lang="en-US" dirty="0">
              <a:solidFill>
                <a:prstClr val="white">
                  <a:tint val="75000"/>
                </a:prstClr>
              </a:solidFill>
            </a:endParaRPr>
          </a:p>
        </p:txBody>
      </p:sp>
      <p:pic>
        <p:nvPicPr>
          <p:cNvPr id="5" name="Picture 4">
            <a:extLst>
              <a:ext uri="{FF2B5EF4-FFF2-40B4-BE49-F238E27FC236}">
                <a16:creationId xmlns:a16="http://schemas.microsoft.com/office/drawing/2014/main" id="{80150CDB-D0F2-B9C7-4FDA-DB3EA6E2AD50}"/>
              </a:ext>
            </a:extLst>
          </p:cNvPr>
          <p:cNvPicPr>
            <a:picLocks noChangeAspect="1"/>
          </p:cNvPicPr>
          <p:nvPr/>
        </p:nvPicPr>
        <p:blipFill>
          <a:blip r:embed="rId2"/>
          <a:stretch>
            <a:fillRect/>
          </a:stretch>
        </p:blipFill>
        <p:spPr>
          <a:xfrm>
            <a:off x="379412" y="4343400"/>
            <a:ext cx="11197365" cy="1647248"/>
          </a:xfrm>
          <a:prstGeom prst="rect">
            <a:avLst/>
          </a:prstGeom>
        </p:spPr>
      </p:pic>
    </p:spTree>
    <p:extLst>
      <p:ext uri="{BB962C8B-B14F-4D97-AF65-F5344CB8AC3E}">
        <p14:creationId xmlns:p14="http://schemas.microsoft.com/office/powerpoint/2010/main" val="3752125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5030" y="-2664601"/>
            <a:ext cx="6858000" cy="12188058"/>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0" y="0"/>
            <a:ext cx="9068483"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03" y="-1684252"/>
            <a:ext cx="4894564" cy="12190371"/>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1455EAF-732F-A7C1-41CA-50BCFCD54553}"/>
              </a:ext>
            </a:extLst>
          </p:cNvPr>
          <p:cNvPicPr>
            <a:picLocks noGrp="1" noChangeAspect="1"/>
          </p:cNvPicPr>
          <p:nvPr>
            <p:ph idx="1"/>
          </p:nvPr>
        </p:nvPicPr>
        <p:blipFill>
          <a:blip r:embed="rId2"/>
          <a:stretch>
            <a:fillRect/>
          </a:stretch>
        </p:blipFill>
        <p:spPr>
          <a:xfrm>
            <a:off x="460667" y="457200"/>
            <a:ext cx="11267489" cy="5943600"/>
          </a:xfrm>
          <a:prstGeom prst="rect">
            <a:avLst/>
          </a:prstGeom>
        </p:spPr>
      </p:pic>
      <p:sp>
        <p:nvSpPr>
          <p:cNvPr id="4" name="Slide Number Placeholder 3">
            <a:extLst>
              <a:ext uri="{FF2B5EF4-FFF2-40B4-BE49-F238E27FC236}">
                <a16:creationId xmlns:a16="http://schemas.microsoft.com/office/drawing/2014/main" id="{E6C8FD69-F6EC-40AB-7F4A-8E94F0D378E9}"/>
              </a:ext>
            </a:extLst>
          </p:cNvPr>
          <p:cNvSpPr>
            <a:spLocks noGrp="1"/>
          </p:cNvSpPr>
          <p:nvPr>
            <p:ph type="sldNum" sz="quarter" idx="12"/>
          </p:nvPr>
        </p:nvSpPr>
        <p:spPr>
          <a:xfrm>
            <a:off x="11701272" y="6455664"/>
            <a:ext cx="447939" cy="365125"/>
          </a:xfrm>
        </p:spPr>
        <p:txBody>
          <a:bodyPr vert="horz" lIns="91440" tIns="45720" rIns="91440" bIns="45720" rtlCol="0" anchor="ctr">
            <a:normAutofit/>
          </a:bodyPr>
          <a:lstStyle/>
          <a:p>
            <a:pPr defTabSz="914400">
              <a:spcAft>
                <a:spcPts val="600"/>
              </a:spcAft>
            </a:pPr>
            <a:fld id="{C014DD1E-5D91-48A3-AD6D-45FBA980D106}" type="slidenum">
              <a:rPr lang="en-US" sz="1100">
                <a:solidFill>
                  <a:srgbClr val="FFFFFF"/>
                </a:solidFill>
              </a:rPr>
              <a:pPr defTabSz="914400">
                <a:spcAft>
                  <a:spcPts val="600"/>
                </a:spcAft>
              </a:pPr>
              <a:t>44</a:t>
            </a:fld>
            <a:endParaRPr lang="en-US" sz="1100">
              <a:solidFill>
                <a:srgbClr val="FFFFFF"/>
              </a:solidFill>
            </a:endParaRPr>
          </a:p>
        </p:txBody>
      </p:sp>
    </p:spTree>
    <p:extLst>
      <p:ext uri="{BB962C8B-B14F-4D97-AF65-F5344CB8AC3E}">
        <p14:creationId xmlns:p14="http://schemas.microsoft.com/office/powerpoint/2010/main" val="4249900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B7F09-294F-A546-3705-2DE31C7433A7}"/>
              </a:ext>
            </a:extLst>
          </p:cNvPr>
          <p:cNvSpPr>
            <a:spLocks noGrp="1"/>
          </p:cNvSpPr>
          <p:nvPr>
            <p:ph type="title"/>
          </p:nvPr>
        </p:nvSpPr>
        <p:spPr>
          <a:xfrm>
            <a:off x="630771" y="639520"/>
            <a:ext cx="3428107" cy="1719072"/>
          </a:xfrm>
        </p:spPr>
        <p:txBody>
          <a:bodyPr anchor="b">
            <a:normAutofit/>
          </a:bodyPr>
          <a:lstStyle/>
          <a:p>
            <a:r>
              <a:rPr lang="en-GB" sz="5300" dirty="0"/>
              <a:t>Multipart</a:t>
            </a:r>
            <a:endParaRPr lang="en-BG" sz="5300" dirty="0"/>
          </a:p>
        </p:txBody>
      </p:sp>
      <p:sp>
        <p:nvSpPr>
          <p:cNvPr id="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10" y="2573756"/>
            <a:ext cx="3254247" cy="18288"/>
          </a:xfrm>
          <a:custGeom>
            <a:avLst/>
            <a:gdLst>
              <a:gd name="connsiteX0" fmla="*/ 0 w 3254247"/>
              <a:gd name="connsiteY0" fmla="*/ 0 h 18288"/>
              <a:gd name="connsiteX1" fmla="*/ 618307 w 3254247"/>
              <a:gd name="connsiteY1" fmla="*/ 0 h 18288"/>
              <a:gd name="connsiteX2" fmla="*/ 1269156 w 3254247"/>
              <a:gd name="connsiteY2" fmla="*/ 0 h 18288"/>
              <a:gd name="connsiteX3" fmla="*/ 1952548 w 3254247"/>
              <a:gd name="connsiteY3" fmla="*/ 0 h 18288"/>
              <a:gd name="connsiteX4" fmla="*/ 2635940 w 3254247"/>
              <a:gd name="connsiteY4" fmla="*/ 0 h 18288"/>
              <a:gd name="connsiteX5" fmla="*/ 3254247 w 3254247"/>
              <a:gd name="connsiteY5" fmla="*/ 0 h 18288"/>
              <a:gd name="connsiteX6" fmla="*/ 3254247 w 3254247"/>
              <a:gd name="connsiteY6" fmla="*/ 18288 h 18288"/>
              <a:gd name="connsiteX7" fmla="*/ 2538313 w 3254247"/>
              <a:gd name="connsiteY7" fmla="*/ 18288 h 18288"/>
              <a:gd name="connsiteX8" fmla="*/ 1822378 w 3254247"/>
              <a:gd name="connsiteY8" fmla="*/ 18288 h 18288"/>
              <a:gd name="connsiteX9" fmla="*/ 1171529 w 3254247"/>
              <a:gd name="connsiteY9" fmla="*/ 18288 h 18288"/>
              <a:gd name="connsiteX10" fmla="*/ 0 w 3254247"/>
              <a:gd name="connsiteY10" fmla="*/ 18288 h 18288"/>
              <a:gd name="connsiteX11" fmla="*/ 0 w 3254247"/>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4247" h="18288" fill="none" extrusionOk="0">
                <a:moveTo>
                  <a:pt x="0" y="0"/>
                </a:moveTo>
                <a:cubicBezTo>
                  <a:pt x="144450" y="-12392"/>
                  <a:pt x="427337" y="305"/>
                  <a:pt x="618307" y="0"/>
                </a:cubicBezTo>
                <a:cubicBezTo>
                  <a:pt x="809277" y="-305"/>
                  <a:pt x="1078885" y="8814"/>
                  <a:pt x="1269156" y="0"/>
                </a:cubicBezTo>
                <a:cubicBezTo>
                  <a:pt x="1459427" y="-8814"/>
                  <a:pt x="1722292" y="-25341"/>
                  <a:pt x="1952548" y="0"/>
                </a:cubicBezTo>
                <a:cubicBezTo>
                  <a:pt x="2182804" y="25341"/>
                  <a:pt x="2398437" y="-22277"/>
                  <a:pt x="2635940" y="0"/>
                </a:cubicBezTo>
                <a:cubicBezTo>
                  <a:pt x="2873443" y="22277"/>
                  <a:pt x="3033770" y="159"/>
                  <a:pt x="3254247" y="0"/>
                </a:cubicBezTo>
                <a:cubicBezTo>
                  <a:pt x="3253538" y="8157"/>
                  <a:pt x="3253834" y="12125"/>
                  <a:pt x="3254247" y="18288"/>
                </a:cubicBezTo>
                <a:cubicBezTo>
                  <a:pt x="2959973" y="-3940"/>
                  <a:pt x="2715651" y="17499"/>
                  <a:pt x="2538313" y="18288"/>
                </a:cubicBezTo>
                <a:cubicBezTo>
                  <a:pt x="2360975" y="19077"/>
                  <a:pt x="2071193" y="10564"/>
                  <a:pt x="1822378" y="18288"/>
                </a:cubicBezTo>
                <a:cubicBezTo>
                  <a:pt x="1573564" y="26012"/>
                  <a:pt x="1460056" y="11360"/>
                  <a:pt x="1171529" y="18288"/>
                </a:cubicBezTo>
                <a:cubicBezTo>
                  <a:pt x="883002" y="25216"/>
                  <a:pt x="556569" y="57254"/>
                  <a:pt x="0" y="18288"/>
                </a:cubicBezTo>
                <a:cubicBezTo>
                  <a:pt x="-46" y="12483"/>
                  <a:pt x="-203" y="6491"/>
                  <a:pt x="0" y="0"/>
                </a:cubicBezTo>
                <a:close/>
              </a:path>
              <a:path w="3254247" h="18288" stroke="0" extrusionOk="0">
                <a:moveTo>
                  <a:pt x="0" y="0"/>
                </a:moveTo>
                <a:cubicBezTo>
                  <a:pt x="245716" y="-28411"/>
                  <a:pt x="413361" y="22670"/>
                  <a:pt x="618307" y="0"/>
                </a:cubicBezTo>
                <a:cubicBezTo>
                  <a:pt x="823253" y="-22670"/>
                  <a:pt x="907327" y="17544"/>
                  <a:pt x="1171529" y="0"/>
                </a:cubicBezTo>
                <a:cubicBezTo>
                  <a:pt x="1435731" y="-17544"/>
                  <a:pt x="1714065" y="-34404"/>
                  <a:pt x="1887463" y="0"/>
                </a:cubicBezTo>
                <a:cubicBezTo>
                  <a:pt x="2060861" y="34404"/>
                  <a:pt x="2348517" y="24017"/>
                  <a:pt x="2505770" y="0"/>
                </a:cubicBezTo>
                <a:cubicBezTo>
                  <a:pt x="2663023" y="-24017"/>
                  <a:pt x="3030962" y="-27792"/>
                  <a:pt x="3254247" y="0"/>
                </a:cubicBezTo>
                <a:cubicBezTo>
                  <a:pt x="3253983" y="4493"/>
                  <a:pt x="3254631" y="9472"/>
                  <a:pt x="3254247" y="18288"/>
                </a:cubicBezTo>
                <a:cubicBezTo>
                  <a:pt x="2934372" y="-7513"/>
                  <a:pt x="2749175" y="38681"/>
                  <a:pt x="2603398" y="18288"/>
                </a:cubicBezTo>
                <a:cubicBezTo>
                  <a:pt x="2457621" y="-2105"/>
                  <a:pt x="2184707" y="10633"/>
                  <a:pt x="1887463" y="18288"/>
                </a:cubicBezTo>
                <a:cubicBezTo>
                  <a:pt x="1590219" y="25943"/>
                  <a:pt x="1494607" y="28003"/>
                  <a:pt x="1334241" y="18288"/>
                </a:cubicBezTo>
                <a:cubicBezTo>
                  <a:pt x="1173875" y="8573"/>
                  <a:pt x="962016" y="17971"/>
                  <a:pt x="683392" y="18288"/>
                </a:cubicBezTo>
                <a:cubicBezTo>
                  <a:pt x="404768" y="18605"/>
                  <a:pt x="256873" y="5009"/>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2AD37C-0458-D4B2-7E47-4C06455E2D49}"/>
              </a:ext>
            </a:extLst>
          </p:cNvPr>
          <p:cNvSpPr>
            <a:spLocks noGrp="1"/>
          </p:cNvSpPr>
          <p:nvPr>
            <p:ph idx="1"/>
          </p:nvPr>
        </p:nvSpPr>
        <p:spPr>
          <a:xfrm>
            <a:off x="455612" y="2610332"/>
            <a:ext cx="4571999" cy="3888004"/>
          </a:xfrm>
        </p:spPr>
        <p:txBody>
          <a:bodyPr anchor="t">
            <a:normAutofit fontScale="92500" lnSpcReduction="20000"/>
          </a:bodyPr>
          <a:lstStyle/>
          <a:p>
            <a:r>
              <a:rPr lang="en-GB" sz="2600" dirty="0"/>
              <a:t>The </a:t>
            </a:r>
            <a:r>
              <a:rPr lang="en-GB" sz="2600" b="1" dirty="0"/>
              <a:t>multipart</a:t>
            </a:r>
            <a:r>
              <a:rPr lang="en-GB" sz="2600" dirty="0"/>
              <a:t> MIME type is a specific subtype of MIME used when a message contains multiple parts, typically of different types (e.g., text and an image, or a form with file uploads).</a:t>
            </a:r>
          </a:p>
          <a:p>
            <a:r>
              <a:rPr lang="en-GB" sz="2600" dirty="0"/>
              <a:t>divided into multiple parts, with each part having its own MIME type and encoding</a:t>
            </a:r>
          </a:p>
          <a:p>
            <a:r>
              <a:rPr lang="en-GB" sz="2600" dirty="0"/>
              <a:t>When uploading files via a web form, the content is often sent in a multipart/form-data format:</a:t>
            </a:r>
          </a:p>
          <a:p>
            <a:endParaRPr lang="en-BG" sz="1700" dirty="0"/>
          </a:p>
        </p:txBody>
      </p:sp>
      <p:pic>
        <p:nvPicPr>
          <p:cNvPr id="5" name="Picture 4">
            <a:extLst>
              <a:ext uri="{FF2B5EF4-FFF2-40B4-BE49-F238E27FC236}">
                <a16:creationId xmlns:a16="http://schemas.microsoft.com/office/drawing/2014/main" id="{EFF2AF40-DCC3-B69E-9B0D-DBE5589872FD}"/>
              </a:ext>
            </a:extLst>
          </p:cNvPr>
          <p:cNvPicPr>
            <a:picLocks noChangeAspect="1"/>
          </p:cNvPicPr>
          <p:nvPr/>
        </p:nvPicPr>
        <p:blipFill>
          <a:blip r:embed="rId2"/>
          <a:stretch>
            <a:fillRect/>
          </a:stretch>
        </p:blipFill>
        <p:spPr>
          <a:xfrm>
            <a:off x="4941900" y="3200400"/>
            <a:ext cx="6901923" cy="2208615"/>
          </a:xfrm>
          <a:prstGeom prst="rect">
            <a:avLst/>
          </a:prstGeom>
        </p:spPr>
      </p:pic>
      <p:sp>
        <p:nvSpPr>
          <p:cNvPr id="4" name="Slide Number Placeholder 3">
            <a:extLst>
              <a:ext uri="{FF2B5EF4-FFF2-40B4-BE49-F238E27FC236}">
                <a16:creationId xmlns:a16="http://schemas.microsoft.com/office/drawing/2014/main" id="{9AC590BD-DD6B-2154-4E09-8A12C649896D}"/>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45</a:t>
            </a:fld>
            <a:endParaRPr lang="en-US"/>
          </a:p>
        </p:txBody>
      </p:sp>
      <p:sp>
        <p:nvSpPr>
          <p:cNvPr id="9" name="TextBox 8">
            <a:extLst>
              <a:ext uri="{FF2B5EF4-FFF2-40B4-BE49-F238E27FC236}">
                <a16:creationId xmlns:a16="http://schemas.microsoft.com/office/drawing/2014/main" id="{1650B19A-93B0-3B2A-F071-CFC72E854C5D}"/>
              </a:ext>
            </a:extLst>
          </p:cNvPr>
          <p:cNvSpPr txBox="1"/>
          <p:nvPr/>
        </p:nvSpPr>
        <p:spPr>
          <a:xfrm>
            <a:off x="4941900" y="2017776"/>
            <a:ext cx="6727989" cy="923330"/>
          </a:xfrm>
          <a:prstGeom prst="rect">
            <a:avLst/>
          </a:prstGeom>
          <a:noFill/>
        </p:spPr>
        <p:txBody>
          <a:bodyPr wrap="square">
            <a:spAutoFit/>
          </a:bodyPr>
          <a:lstStyle/>
          <a:p>
            <a:r>
              <a:rPr lang="en-GB" dirty="0"/>
              <a:t>The HTTP request body contains multiple parts (form fields and a file). Each part is separated by a boundary string, and each field can have its own Content-Type.</a:t>
            </a:r>
            <a:endParaRPr lang="en-BG" dirty="0"/>
          </a:p>
        </p:txBody>
      </p:sp>
    </p:spTree>
    <p:extLst>
      <p:ext uri="{BB962C8B-B14F-4D97-AF65-F5344CB8AC3E}">
        <p14:creationId xmlns:p14="http://schemas.microsoft.com/office/powerpoint/2010/main" val="255374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8FC6-9066-33DD-34A8-A87F091203D2}"/>
              </a:ext>
            </a:extLst>
          </p:cNvPr>
          <p:cNvSpPr>
            <a:spLocks noGrp="1"/>
          </p:cNvSpPr>
          <p:nvPr>
            <p:ph type="title"/>
          </p:nvPr>
        </p:nvSpPr>
        <p:spPr/>
        <p:txBody>
          <a:bodyPr/>
          <a:lstStyle/>
          <a:p>
            <a:r>
              <a:rPr lang="en-GB" sz="4400" dirty="0">
                <a:solidFill>
                  <a:srgbClr val="F1AC44"/>
                </a:solidFill>
                <a:latin typeface="Calibri"/>
                <a:cs typeface="Calibri"/>
                <a:hlinkClick r:id="rId2"/>
              </a:rPr>
              <a:t>Chrome</a:t>
            </a:r>
            <a:r>
              <a:rPr lang="en-GB" sz="4400" spc="-105" dirty="0">
                <a:solidFill>
                  <a:srgbClr val="F1AC44"/>
                </a:solidFill>
                <a:latin typeface="Calibri"/>
                <a:cs typeface="Calibri"/>
                <a:hlinkClick r:id="rId2"/>
              </a:rPr>
              <a:t> </a:t>
            </a:r>
            <a:r>
              <a:rPr lang="en-GB" sz="4400" dirty="0">
                <a:solidFill>
                  <a:srgbClr val="F1AC44"/>
                </a:solidFill>
                <a:latin typeface="Calibri"/>
                <a:cs typeface="Calibri"/>
                <a:hlinkClick r:id="rId2"/>
              </a:rPr>
              <a:t>Developer</a:t>
            </a:r>
            <a:r>
              <a:rPr lang="en-GB" sz="4400" spc="-110" dirty="0">
                <a:solidFill>
                  <a:srgbClr val="F1AC44"/>
                </a:solidFill>
                <a:latin typeface="Calibri"/>
                <a:cs typeface="Calibri"/>
                <a:hlinkClick r:id="rId2"/>
              </a:rPr>
              <a:t> </a:t>
            </a:r>
            <a:r>
              <a:rPr lang="en-GB" sz="4400" spc="-25" dirty="0">
                <a:solidFill>
                  <a:srgbClr val="F1AC44"/>
                </a:solidFill>
                <a:latin typeface="Calibri"/>
                <a:cs typeface="Calibri"/>
                <a:hlinkClick r:id="rId2"/>
              </a:rPr>
              <a:t>Tools</a:t>
            </a:r>
            <a:endParaRPr lang="en-BG" dirty="0"/>
          </a:p>
        </p:txBody>
      </p:sp>
      <p:sp>
        <p:nvSpPr>
          <p:cNvPr id="4" name="Slide Number Placeholder 3">
            <a:extLst>
              <a:ext uri="{FF2B5EF4-FFF2-40B4-BE49-F238E27FC236}">
                <a16:creationId xmlns:a16="http://schemas.microsoft.com/office/drawing/2014/main" id="{E1931E06-484E-3229-E12E-D83028B88A68}"/>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46</a:t>
            </a:fld>
            <a:endParaRPr lang="en-US" dirty="0">
              <a:solidFill>
                <a:prstClr val="white">
                  <a:tint val="75000"/>
                </a:prstClr>
              </a:solidFill>
            </a:endParaRPr>
          </a:p>
        </p:txBody>
      </p:sp>
      <p:pic>
        <p:nvPicPr>
          <p:cNvPr id="5" name="object 6">
            <a:extLst>
              <a:ext uri="{FF2B5EF4-FFF2-40B4-BE49-F238E27FC236}">
                <a16:creationId xmlns:a16="http://schemas.microsoft.com/office/drawing/2014/main" id="{4ED277B0-1438-0D93-E615-1DDF3BABE165}"/>
              </a:ext>
            </a:extLst>
          </p:cNvPr>
          <p:cNvPicPr>
            <a:picLocks noGrp="1"/>
          </p:cNvPicPr>
          <p:nvPr>
            <p:ph idx="1"/>
          </p:nvPr>
        </p:nvPicPr>
        <p:blipFill>
          <a:blip r:embed="rId3" cstate="print"/>
          <a:stretch>
            <a:fillRect/>
          </a:stretch>
        </p:blipFill>
        <p:spPr>
          <a:xfrm>
            <a:off x="3503612" y="1825625"/>
            <a:ext cx="5078046" cy="3736975"/>
          </a:xfrm>
          <a:prstGeom prst="rect">
            <a:avLst/>
          </a:prstGeom>
        </p:spPr>
      </p:pic>
      <p:pic>
        <p:nvPicPr>
          <p:cNvPr id="8" name="object 9">
            <a:extLst>
              <a:ext uri="{FF2B5EF4-FFF2-40B4-BE49-F238E27FC236}">
                <a16:creationId xmlns:a16="http://schemas.microsoft.com/office/drawing/2014/main" id="{24EF16DA-F18A-BC5C-02B6-7B6E09CC2C55}"/>
              </a:ext>
            </a:extLst>
          </p:cNvPr>
          <p:cNvPicPr/>
          <p:nvPr/>
        </p:nvPicPr>
        <p:blipFill>
          <a:blip r:embed="rId4" cstate="print"/>
          <a:stretch>
            <a:fillRect/>
          </a:stretch>
        </p:blipFill>
        <p:spPr>
          <a:xfrm>
            <a:off x="455612" y="1863725"/>
            <a:ext cx="2362187" cy="2362199"/>
          </a:xfrm>
          <a:prstGeom prst="rect">
            <a:avLst/>
          </a:prstGeom>
        </p:spPr>
      </p:pic>
      <p:pic>
        <p:nvPicPr>
          <p:cNvPr id="9" name="object 11">
            <a:extLst>
              <a:ext uri="{FF2B5EF4-FFF2-40B4-BE49-F238E27FC236}">
                <a16:creationId xmlns:a16="http://schemas.microsoft.com/office/drawing/2014/main" id="{B83158DA-A6DD-AD45-A00F-C9ED9DA97DE2}"/>
              </a:ext>
            </a:extLst>
          </p:cNvPr>
          <p:cNvPicPr/>
          <p:nvPr/>
        </p:nvPicPr>
        <p:blipFill>
          <a:blip r:embed="rId5" cstate="print"/>
          <a:stretch>
            <a:fillRect/>
          </a:stretch>
        </p:blipFill>
        <p:spPr>
          <a:xfrm>
            <a:off x="684212" y="4281870"/>
            <a:ext cx="2272283" cy="2272283"/>
          </a:xfrm>
          <a:prstGeom prst="rect">
            <a:avLst/>
          </a:prstGeom>
        </p:spPr>
      </p:pic>
      <p:pic>
        <p:nvPicPr>
          <p:cNvPr id="3" name="Picture 2">
            <a:extLst>
              <a:ext uri="{FF2B5EF4-FFF2-40B4-BE49-F238E27FC236}">
                <a16:creationId xmlns:a16="http://schemas.microsoft.com/office/drawing/2014/main" id="{A95662C0-D20B-25B6-C80A-F18BA0740881}"/>
              </a:ext>
            </a:extLst>
          </p:cNvPr>
          <p:cNvPicPr>
            <a:picLocks noChangeAspect="1"/>
          </p:cNvPicPr>
          <p:nvPr/>
        </p:nvPicPr>
        <p:blipFill>
          <a:blip r:embed="rId6"/>
          <a:stretch>
            <a:fillRect/>
          </a:stretch>
        </p:blipFill>
        <p:spPr>
          <a:xfrm>
            <a:off x="3808412" y="5833773"/>
            <a:ext cx="5321300" cy="566526"/>
          </a:xfrm>
          <a:prstGeom prst="rect">
            <a:avLst/>
          </a:prstGeom>
        </p:spPr>
      </p:pic>
    </p:spTree>
    <p:extLst>
      <p:ext uri="{BB962C8B-B14F-4D97-AF65-F5344CB8AC3E}">
        <p14:creationId xmlns:p14="http://schemas.microsoft.com/office/powerpoint/2010/main" val="1590800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05E809-CD30-0AAD-2E00-B556EDE12289}"/>
              </a:ext>
            </a:extLst>
          </p:cNvPr>
          <p:cNvSpPr>
            <a:spLocks noGrp="1"/>
          </p:cNvSpPr>
          <p:nvPr>
            <p:ph idx="1"/>
          </p:nvPr>
        </p:nvSpPr>
        <p:spPr/>
        <p:txBody>
          <a:bodyPr/>
          <a:lstStyle/>
          <a:p>
            <a:pPr algn="ctr">
              <a:lnSpc>
                <a:spcPct val="100000"/>
              </a:lnSpc>
              <a:spcBef>
                <a:spcPts val="2005"/>
              </a:spcBef>
            </a:pPr>
            <a:r>
              <a:rPr lang="en-GB" sz="4000" b="1" dirty="0">
                <a:solidFill>
                  <a:srgbClr val="224464"/>
                </a:solidFill>
                <a:latin typeface="Calibri"/>
                <a:cs typeface="Calibri"/>
              </a:rPr>
              <a:t>HTML</a:t>
            </a:r>
            <a:r>
              <a:rPr lang="en-GB" sz="4000" b="1" spc="-145" dirty="0">
                <a:solidFill>
                  <a:srgbClr val="224464"/>
                </a:solidFill>
                <a:latin typeface="Calibri"/>
                <a:cs typeface="Calibri"/>
              </a:rPr>
              <a:t> </a:t>
            </a:r>
            <a:r>
              <a:rPr lang="en-GB" sz="4000" b="1" spc="-10" dirty="0">
                <a:solidFill>
                  <a:srgbClr val="224464"/>
                </a:solidFill>
                <a:latin typeface="Calibri"/>
                <a:cs typeface="Calibri"/>
              </a:rPr>
              <a:t>Forms</a:t>
            </a:r>
            <a:endParaRPr lang="en-GB" sz="4000" dirty="0">
              <a:latin typeface="Calibri"/>
              <a:cs typeface="Calibri"/>
            </a:endParaRPr>
          </a:p>
          <a:p>
            <a:pPr algn="ctr">
              <a:lnSpc>
                <a:spcPct val="100000"/>
              </a:lnSpc>
              <a:spcBef>
                <a:spcPts val="1405"/>
              </a:spcBef>
            </a:pPr>
            <a:r>
              <a:rPr lang="en-GB" sz="2800" dirty="0">
                <a:solidFill>
                  <a:srgbClr val="224464"/>
                </a:solidFill>
                <a:latin typeface="Calibri"/>
                <a:cs typeface="Calibri"/>
              </a:rPr>
              <a:t>Form</a:t>
            </a:r>
            <a:r>
              <a:rPr lang="en-GB" sz="2800" spc="-90" dirty="0">
                <a:solidFill>
                  <a:srgbClr val="224464"/>
                </a:solidFill>
                <a:latin typeface="Calibri"/>
                <a:cs typeface="Calibri"/>
              </a:rPr>
              <a:t> </a:t>
            </a:r>
            <a:r>
              <a:rPr lang="en-GB" sz="2800" dirty="0">
                <a:solidFill>
                  <a:srgbClr val="224464"/>
                </a:solidFill>
                <a:latin typeface="Calibri"/>
                <a:cs typeface="Calibri"/>
              </a:rPr>
              <a:t>Method</a:t>
            </a:r>
            <a:r>
              <a:rPr lang="en-GB" sz="2800" spc="-105" dirty="0">
                <a:solidFill>
                  <a:srgbClr val="224464"/>
                </a:solidFill>
                <a:latin typeface="Calibri"/>
                <a:cs typeface="Calibri"/>
              </a:rPr>
              <a:t> </a:t>
            </a:r>
            <a:r>
              <a:rPr lang="en-GB" sz="2800" dirty="0">
                <a:solidFill>
                  <a:srgbClr val="224464"/>
                </a:solidFill>
                <a:latin typeface="Calibri"/>
                <a:cs typeface="Calibri"/>
              </a:rPr>
              <a:t>and</a:t>
            </a:r>
            <a:r>
              <a:rPr lang="en-GB" sz="2800" spc="-110" dirty="0">
                <a:solidFill>
                  <a:srgbClr val="224464"/>
                </a:solidFill>
                <a:latin typeface="Calibri"/>
                <a:cs typeface="Calibri"/>
              </a:rPr>
              <a:t> </a:t>
            </a:r>
            <a:r>
              <a:rPr lang="en-GB" sz="2800" spc="-10" dirty="0">
                <a:solidFill>
                  <a:srgbClr val="224464"/>
                </a:solidFill>
                <a:latin typeface="Calibri"/>
                <a:cs typeface="Calibri"/>
              </a:rPr>
              <a:t>Action</a:t>
            </a:r>
            <a:endParaRPr lang="en-GB" sz="2800" dirty="0">
              <a:latin typeface="Calibri"/>
              <a:cs typeface="Calibri"/>
            </a:endParaRPr>
          </a:p>
          <a:p>
            <a:endParaRPr lang="en-BG" dirty="0"/>
          </a:p>
        </p:txBody>
      </p:sp>
      <p:sp>
        <p:nvSpPr>
          <p:cNvPr id="4" name="Slide Number Placeholder 3">
            <a:extLst>
              <a:ext uri="{FF2B5EF4-FFF2-40B4-BE49-F238E27FC236}">
                <a16:creationId xmlns:a16="http://schemas.microsoft.com/office/drawing/2014/main" id="{88666796-0158-D77F-9566-13FC5B99C0C0}"/>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47</a:t>
            </a:fld>
            <a:endParaRPr lang="en-US" dirty="0">
              <a:solidFill>
                <a:prstClr val="white">
                  <a:tint val="75000"/>
                </a:prstClr>
              </a:solidFill>
            </a:endParaRPr>
          </a:p>
        </p:txBody>
      </p:sp>
      <p:pic>
        <p:nvPicPr>
          <p:cNvPr id="5" name="Picture 4">
            <a:extLst>
              <a:ext uri="{FF2B5EF4-FFF2-40B4-BE49-F238E27FC236}">
                <a16:creationId xmlns:a16="http://schemas.microsoft.com/office/drawing/2014/main" id="{B29F9474-1A04-7860-8B1A-AFD7F3AC5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412" y="3429000"/>
            <a:ext cx="9165623" cy="2155819"/>
          </a:xfrm>
          <a:prstGeom prst="rect">
            <a:avLst/>
          </a:prstGeom>
        </p:spPr>
      </p:pic>
      <p:pic>
        <p:nvPicPr>
          <p:cNvPr id="6" name="Picture 5">
            <a:extLst>
              <a:ext uri="{FF2B5EF4-FFF2-40B4-BE49-F238E27FC236}">
                <a16:creationId xmlns:a16="http://schemas.microsoft.com/office/drawing/2014/main" id="{B96FDD21-EE5D-BFE7-EDA6-CA303AC93B87}"/>
              </a:ext>
            </a:extLst>
          </p:cNvPr>
          <p:cNvPicPr>
            <a:picLocks noChangeAspect="1"/>
          </p:cNvPicPr>
          <p:nvPr/>
        </p:nvPicPr>
        <p:blipFill>
          <a:blip r:embed="rId3"/>
          <a:stretch>
            <a:fillRect/>
          </a:stretch>
        </p:blipFill>
        <p:spPr>
          <a:xfrm>
            <a:off x="8913812" y="381000"/>
            <a:ext cx="2819400" cy="3383281"/>
          </a:xfrm>
          <a:prstGeom prst="rect">
            <a:avLst/>
          </a:prstGeom>
        </p:spPr>
      </p:pic>
    </p:spTree>
    <p:extLst>
      <p:ext uri="{BB962C8B-B14F-4D97-AF65-F5344CB8AC3E}">
        <p14:creationId xmlns:p14="http://schemas.microsoft.com/office/powerpoint/2010/main" val="2054763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8932-A834-19D5-5095-E40884F3C567}"/>
              </a:ext>
            </a:extLst>
          </p:cNvPr>
          <p:cNvSpPr>
            <a:spLocks noGrp="1"/>
          </p:cNvSpPr>
          <p:nvPr>
            <p:ph type="title"/>
          </p:nvPr>
        </p:nvSpPr>
        <p:spPr/>
        <p:txBody>
          <a:bodyPr/>
          <a:lstStyle/>
          <a:p>
            <a:r>
              <a:rPr lang="en-GB" dirty="0"/>
              <a:t>HTML</a:t>
            </a:r>
            <a:r>
              <a:rPr lang="en-GB" spc="-95" dirty="0"/>
              <a:t> </a:t>
            </a:r>
            <a:r>
              <a:rPr lang="en-GB" dirty="0"/>
              <a:t>Forms</a:t>
            </a:r>
            <a:r>
              <a:rPr lang="en-GB" spc="-85" dirty="0"/>
              <a:t> </a:t>
            </a:r>
            <a:r>
              <a:rPr lang="en-GB" dirty="0"/>
              <a:t>–</a:t>
            </a:r>
            <a:r>
              <a:rPr lang="en-GB" spc="-90" dirty="0"/>
              <a:t> </a:t>
            </a:r>
            <a:r>
              <a:rPr lang="en-GB" dirty="0"/>
              <a:t>Action</a:t>
            </a:r>
            <a:r>
              <a:rPr lang="en-GB" spc="-70" dirty="0"/>
              <a:t> </a:t>
            </a:r>
            <a:r>
              <a:rPr lang="en-GB" spc="-10" dirty="0"/>
              <a:t>Attribute</a:t>
            </a:r>
            <a:endParaRPr lang="en-BG" dirty="0"/>
          </a:p>
        </p:txBody>
      </p:sp>
      <p:sp>
        <p:nvSpPr>
          <p:cNvPr id="3" name="Content Placeholder 2">
            <a:extLst>
              <a:ext uri="{FF2B5EF4-FFF2-40B4-BE49-F238E27FC236}">
                <a16:creationId xmlns:a16="http://schemas.microsoft.com/office/drawing/2014/main" id="{1087B632-7286-D15A-F490-D5BFF42F2C64}"/>
              </a:ext>
            </a:extLst>
          </p:cNvPr>
          <p:cNvSpPr>
            <a:spLocks noGrp="1"/>
          </p:cNvSpPr>
          <p:nvPr>
            <p:ph idx="1"/>
          </p:nvPr>
        </p:nvSpPr>
        <p:spPr/>
        <p:txBody>
          <a:bodyPr/>
          <a:lstStyle/>
          <a:p>
            <a:r>
              <a:rPr lang="en-GB" sz="2800" dirty="0">
                <a:solidFill>
                  <a:srgbClr val="224464"/>
                </a:solidFill>
                <a:latin typeface="Calibri"/>
                <a:cs typeface="Calibri"/>
              </a:rPr>
              <a:t>Defines</a:t>
            </a:r>
            <a:r>
              <a:rPr lang="en-GB" sz="2800" spc="-105" dirty="0">
                <a:solidFill>
                  <a:srgbClr val="224464"/>
                </a:solidFill>
                <a:latin typeface="Calibri"/>
                <a:cs typeface="Calibri"/>
              </a:rPr>
              <a:t> </a:t>
            </a:r>
            <a:r>
              <a:rPr lang="en-GB" sz="2800" dirty="0">
                <a:solidFill>
                  <a:srgbClr val="224464"/>
                </a:solidFill>
                <a:latin typeface="Calibri"/>
                <a:cs typeface="Calibri"/>
              </a:rPr>
              <a:t>where</a:t>
            </a:r>
            <a:r>
              <a:rPr lang="en-GB" sz="2800" spc="-90" dirty="0">
                <a:solidFill>
                  <a:srgbClr val="224464"/>
                </a:solidFill>
                <a:latin typeface="Calibri"/>
                <a:cs typeface="Calibri"/>
              </a:rPr>
              <a:t> </a:t>
            </a:r>
            <a:r>
              <a:rPr lang="en-GB" sz="2800" dirty="0">
                <a:solidFill>
                  <a:srgbClr val="224464"/>
                </a:solidFill>
                <a:latin typeface="Calibri"/>
                <a:cs typeface="Calibri"/>
              </a:rPr>
              <a:t>to</a:t>
            </a:r>
            <a:r>
              <a:rPr lang="en-GB" sz="2800" spc="-95" dirty="0">
                <a:solidFill>
                  <a:srgbClr val="224464"/>
                </a:solidFill>
                <a:latin typeface="Calibri"/>
                <a:cs typeface="Calibri"/>
              </a:rPr>
              <a:t> </a:t>
            </a:r>
            <a:r>
              <a:rPr lang="en-GB" sz="2800" dirty="0">
                <a:solidFill>
                  <a:srgbClr val="224464"/>
                </a:solidFill>
                <a:latin typeface="Calibri"/>
                <a:cs typeface="Calibri"/>
              </a:rPr>
              <a:t>submit</a:t>
            </a:r>
            <a:r>
              <a:rPr lang="en-GB" sz="2800" spc="-90" dirty="0">
                <a:solidFill>
                  <a:srgbClr val="224464"/>
                </a:solidFill>
                <a:latin typeface="Calibri"/>
                <a:cs typeface="Calibri"/>
              </a:rPr>
              <a:t> </a:t>
            </a:r>
            <a:r>
              <a:rPr lang="en-GB" sz="2800" dirty="0">
                <a:solidFill>
                  <a:srgbClr val="224464"/>
                </a:solidFill>
                <a:latin typeface="Calibri"/>
                <a:cs typeface="Calibri"/>
              </a:rPr>
              <a:t>the</a:t>
            </a:r>
            <a:r>
              <a:rPr lang="en-GB" sz="2800" spc="-100" dirty="0">
                <a:solidFill>
                  <a:srgbClr val="224464"/>
                </a:solidFill>
                <a:latin typeface="Calibri"/>
                <a:cs typeface="Calibri"/>
              </a:rPr>
              <a:t> </a:t>
            </a:r>
            <a:r>
              <a:rPr lang="en-GB" sz="2800" dirty="0">
                <a:solidFill>
                  <a:srgbClr val="224464"/>
                </a:solidFill>
                <a:latin typeface="Calibri"/>
                <a:cs typeface="Calibri"/>
              </a:rPr>
              <a:t>form</a:t>
            </a:r>
            <a:r>
              <a:rPr lang="en-GB" sz="2800" spc="-85" dirty="0">
                <a:solidFill>
                  <a:srgbClr val="224464"/>
                </a:solidFill>
                <a:latin typeface="Calibri"/>
                <a:cs typeface="Calibri"/>
              </a:rPr>
              <a:t> </a:t>
            </a:r>
            <a:r>
              <a:rPr lang="en-GB" sz="2800" spc="-10" dirty="0">
                <a:solidFill>
                  <a:srgbClr val="224464"/>
                </a:solidFill>
                <a:latin typeface="Calibri"/>
                <a:cs typeface="Calibri"/>
              </a:rPr>
              <a:t>data</a:t>
            </a:r>
          </a:p>
          <a:p>
            <a:endParaRPr lang="en-GB" sz="2800" spc="-10" dirty="0">
              <a:solidFill>
                <a:srgbClr val="224464"/>
              </a:solidFill>
              <a:latin typeface="Calibri"/>
              <a:cs typeface="Calibri"/>
            </a:endParaRPr>
          </a:p>
          <a:p>
            <a:endParaRPr lang="en-BG" dirty="0"/>
          </a:p>
        </p:txBody>
      </p:sp>
      <p:sp>
        <p:nvSpPr>
          <p:cNvPr id="4" name="Slide Number Placeholder 3">
            <a:extLst>
              <a:ext uri="{FF2B5EF4-FFF2-40B4-BE49-F238E27FC236}">
                <a16:creationId xmlns:a16="http://schemas.microsoft.com/office/drawing/2014/main" id="{0056E532-953A-8AE0-EE20-BF2EB4AC6C1A}"/>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48</a:t>
            </a:fld>
            <a:endParaRPr lang="en-US" dirty="0">
              <a:solidFill>
                <a:prstClr val="white">
                  <a:tint val="75000"/>
                </a:prstClr>
              </a:solidFill>
            </a:endParaRPr>
          </a:p>
        </p:txBody>
      </p:sp>
      <p:pic>
        <p:nvPicPr>
          <p:cNvPr id="20" name="Picture 19">
            <a:extLst>
              <a:ext uri="{FF2B5EF4-FFF2-40B4-BE49-F238E27FC236}">
                <a16:creationId xmlns:a16="http://schemas.microsoft.com/office/drawing/2014/main" id="{95B68C2A-CE6B-AAE7-30C0-F437C789FE81}"/>
              </a:ext>
            </a:extLst>
          </p:cNvPr>
          <p:cNvPicPr>
            <a:picLocks noChangeAspect="1"/>
          </p:cNvPicPr>
          <p:nvPr/>
        </p:nvPicPr>
        <p:blipFill>
          <a:blip r:embed="rId2"/>
          <a:stretch>
            <a:fillRect/>
          </a:stretch>
        </p:blipFill>
        <p:spPr>
          <a:xfrm>
            <a:off x="1141412" y="2539857"/>
            <a:ext cx="9220200" cy="3726800"/>
          </a:xfrm>
          <a:prstGeom prst="rect">
            <a:avLst/>
          </a:prstGeom>
        </p:spPr>
      </p:pic>
    </p:spTree>
    <p:extLst>
      <p:ext uri="{BB962C8B-B14F-4D97-AF65-F5344CB8AC3E}">
        <p14:creationId xmlns:p14="http://schemas.microsoft.com/office/powerpoint/2010/main" val="8274708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0B19C-FBC0-8810-5251-9B8DB961A9EE}"/>
              </a:ext>
            </a:extLst>
          </p:cNvPr>
          <p:cNvSpPr>
            <a:spLocks noGrp="1"/>
          </p:cNvSpPr>
          <p:nvPr>
            <p:ph type="title"/>
          </p:nvPr>
        </p:nvSpPr>
        <p:spPr/>
        <p:txBody>
          <a:bodyPr/>
          <a:lstStyle/>
          <a:p>
            <a:r>
              <a:rPr lang="en-GB" dirty="0"/>
              <a:t>HTML</a:t>
            </a:r>
            <a:r>
              <a:rPr lang="en-GB" spc="-120" dirty="0"/>
              <a:t> </a:t>
            </a:r>
            <a:r>
              <a:rPr lang="en-GB" dirty="0"/>
              <a:t>Forms</a:t>
            </a:r>
            <a:r>
              <a:rPr lang="en-GB" spc="-105" dirty="0"/>
              <a:t> </a:t>
            </a:r>
            <a:r>
              <a:rPr lang="en-GB" dirty="0"/>
              <a:t>–</a:t>
            </a:r>
            <a:r>
              <a:rPr lang="en-GB" spc="-114" dirty="0"/>
              <a:t> </a:t>
            </a:r>
            <a:r>
              <a:rPr lang="en-GB" dirty="0"/>
              <a:t>Method</a:t>
            </a:r>
            <a:r>
              <a:rPr lang="en-GB" spc="-105" dirty="0"/>
              <a:t> </a:t>
            </a:r>
            <a:r>
              <a:rPr lang="en-GB" spc="-25" dirty="0"/>
              <a:t>Attribute</a:t>
            </a:r>
            <a:endParaRPr lang="en-BG" dirty="0"/>
          </a:p>
        </p:txBody>
      </p:sp>
      <p:sp>
        <p:nvSpPr>
          <p:cNvPr id="4" name="Slide Number Placeholder 3">
            <a:extLst>
              <a:ext uri="{FF2B5EF4-FFF2-40B4-BE49-F238E27FC236}">
                <a16:creationId xmlns:a16="http://schemas.microsoft.com/office/drawing/2014/main" id="{E721F290-B004-57AB-DA87-4D52C4936FD0}"/>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49</a:t>
            </a:fld>
            <a:endParaRPr lang="en-US" dirty="0">
              <a:solidFill>
                <a:prstClr val="white">
                  <a:tint val="75000"/>
                </a:prstClr>
              </a:solidFill>
            </a:endParaRPr>
          </a:p>
        </p:txBody>
      </p:sp>
      <p:pic>
        <p:nvPicPr>
          <p:cNvPr id="8" name="Content Placeholder 7">
            <a:extLst>
              <a:ext uri="{FF2B5EF4-FFF2-40B4-BE49-F238E27FC236}">
                <a16:creationId xmlns:a16="http://schemas.microsoft.com/office/drawing/2014/main" id="{5CC03434-6214-E9D9-F947-9D1A61288435}"/>
              </a:ext>
            </a:extLst>
          </p:cNvPr>
          <p:cNvPicPr>
            <a:picLocks noGrp="1" noChangeAspect="1"/>
          </p:cNvPicPr>
          <p:nvPr>
            <p:ph idx="1"/>
          </p:nvPr>
        </p:nvPicPr>
        <p:blipFill>
          <a:blip r:embed="rId2"/>
          <a:stretch>
            <a:fillRect/>
          </a:stretch>
        </p:blipFill>
        <p:spPr>
          <a:xfrm>
            <a:off x="912812" y="1430338"/>
            <a:ext cx="9566525" cy="4746625"/>
          </a:xfrm>
          <a:prstGeom prst="rect">
            <a:avLst/>
          </a:prstGeom>
        </p:spPr>
      </p:pic>
    </p:spTree>
    <p:extLst>
      <p:ext uri="{BB962C8B-B14F-4D97-AF65-F5344CB8AC3E}">
        <p14:creationId xmlns:p14="http://schemas.microsoft.com/office/powerpoint/2010/main" val="4004355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BD78FF-82F5-C060-B92E-7CB8B3E5F8D1}"/>
              </a:ext>
            </a:extLst>
          </p:cNvPr>
          <p:cNvSpPr>
            <a:spLocks noGrp="1"/>
          </p:cNvSpPr>
          <p:nvPr>
            <p:ph type="title"/>
          </p:nvPr>
        </p:nvSpPr>
        <p:spPr>
          <a:xfrm>
            <a:off x="793455" y="386930"/>
            <a:ext cx="10063500" cy="1298448"/>
          </a:xfrm>
        </p:spPr>
        <p:txBody>
          <a:bodyPr anchor="b">
            <a:normAutofit/>
          </a:bodyPr>
          <a:lstStyle/>
          <a:p>
            <a:r>
              <a:rPr lang="en-BG" sz="4800" dirty="0"/>
              <a:t>HTTP is protocol over TCP or TLS</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11451611"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0397"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2A6882-63B1-CAAB-5F07-B5F93687D2FD}"/>
              </a:ext>
            </a:extLst>
          </p:cNvPr>
          <p:cNvSpPr>
            <a:spLocks noGrp="1"/>
          </p:cNvSpPr>
          <p:nvPr>
            <p:ph idx="1"/>
          </p:nvPr>
        </p:nvSpPr>
        <p:spPr>
          <a:xfrm>
            <a:off x="793453" y="2203079"/>
            <a:ext cx="5148935" cy="4035880"/>
          </a:xfrm>
        </p:spPr>
        <p:txBody>
          <a:bodyPr anchor="ctr">
            <a:normAutofit lnSpcReduction="10000"/>
          </a:bodyPr>
          <a:lstStyle/>
          <a:p>
            <a:r>
              <a:rPr lang="en-GB" sz="2800" b="0" i="0" dirty="0">
                <a:effectLst/>
              </a:rPr>
              <a:t>Clients and servers communicate by exchanging individual messages (as opposed to a stream of data) requests and responses. </a:t>
            </a:r>
          </a:p>
          <a:p>
            <a:r>
              <a:rPr lang="en-GB" sz="2800" b="0" i="0" dirty="0">
                <a:effectLst/>
              </a:rPr>
              <a:t>Client – refers to web browser with </a:t>
            </a:r>
            <a:r>
              <a:rPr lang="en-GB" sz="2800" b="0" i="0" dirty="0" err="1">
                <a:effectLst/>
              </a:rPr>
              <a:t>html,css</a:t>
            </a:r>
            <a:r>
              <a:rPr lang="en-GB" sz="2800" b="0" i="0" dirty="0">
                <a:effectLst/>
              </a:rPr>
              <a:t> work together to display content.</a:t>
            </a:r>
          </a:p>
          <a:p>
            <a:r>
              <a:rPr lang="en-GB" sz="2800" dirty="0"/>
              <a:t>Application deals how data are sent, </a:t>
            </a:r>
            <a:r>
              <a:rPr lang="en-GB" sz="2800" dirty="0" err="1"/>
              <a:t>transleted,received</a:t>
            </a:r>
            <a:endParaRPr lang="en-GB" sz="2800" b="0" i="0" dirty="0">
              <a:effectLst/>
            </a:endParaRPr>
          </a:p>
          <a:p>
            <a:endParaRPr lang="en-BG" sz="2000" dirty="0"/>
          </a:p>
        </p:txBody>
      </p:sp>
      <p:pic>
        <p:nvPicPr>
          <p:cNvPr id="5" name="Picture 4">
            <a:extLst>
              <a:ext uri="{FF2B5EF4-FFF2-40B4-BE49-F238E27FC236}">
                <a16:creationId xmlns:a16="http://schemas.microsoft.com/office/drawing/2014/main" id="{77E1452A-724D-6437-B1DA-F423F22308BB}"/>
              </a:ext>
            </a:extLst>
          </p:cNvPr>
          <p:cNvPicPr>
            <a:picLocks noChangeAspect="1"/>
          </p:cNvPicPr>
          <p:nvPr/>
        </p:nvPicPr>
        <p:blipFill>
          <a:blip r:embed="rId2"/>
          <a:stretch>
            <a:fillRect/>
          </a:stretch>
        </p:blipFill>
        <p:spPr>
          <a:xfrm>
            <a:off x="5909991" y="2590801"/>
            <a:ext cx="5386641" cy="3353182"/>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5014" y="2313047"/>
            <a:ext cx="781700" cy="1523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1DD224F-636F-2A87-2347-7A82A8A8F78C}"/>
              </a:ext>
            </a:extLst>
          </p:cNvPr>
          <p:cNvSpPr>
            <a:spLocks noGrp="1"/>
          </p:cNvSpPr>
          <p:nvPr>
            <p:ph type="sldNum" sz="quarter" idx="12"/>
          </p:nvPr>
        </p:nvSpPr>
        <p:spPr>
          <a:xfrm>
            <a:off x="8608357" y="6492240"/>
            <a:ext cx="2742486" cy="365125"/>
          </a:xfrm>
        </p:spPr>
        <p:txBody>
          <a:bodyPr>
            <a:normAutofit/>
          </a:bodyPr>
          <a:lstStyle/>
          <a:p>
            <a:pPr>
              <a:spcAft>
                <a:spcPts val="600"/>
              </a:spcAft>
            </a:pPr>
            <a:fld id="{C014DD1E-5D91-48A3-AD6D-45FBA980D106}" type="slidenum">
              <a:rPr lang="en-US" smtClean="0"/>
              <a:pPr>
                <a:spcAft>
                  <a:spcPts val="600"/>
                </a:spcAft>
              </a:pPr>
              <a:t>5</a:t>
            </a:fld>
            <a:endParaRPr lang="en-US"/>
          </a:p>
        </p:txBody>
      </p:sp>
    </p:spTree>
    <p:extLst>
      <p:ext uri="{BB962C8B-B14F-4D97-AF65-F5344CB8AC3E}">
        <p14:creationId xmlns:p14="http://schemas.microsoft.com/office/powerpoint/2010/main" val="279540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118F-AA4F-E004-6BBD-C3355D4AAD67}"/>
              </a:ext>
            </a:extLst>
          </p:cNvPr>
          <p:cNvSpPr>
            <a:spLocks noGrp="1"/>
          </p:cNvSpPr>
          <p:nvPr>
            <p:ph type="title"/>
          </p:nvPr>
        </p:nvSpPr>
        <p:spPr/>
        <p:txBody>
          <a:bodyPr/>
          <a:lstStyle/>
          <a:p>
            <a:r>
              <a:rPr lang="en-GB" dirty="0"/>
              <a:t>HTML</a:t>
            </a:r>
            <a:r>
              <a:rPr lang="en-GB" spc="-120" dirty="0"/>
              <a:t> </a:t>
            </a:r>
            <a:r>
              <a:rPr lang="en-GB" dirty="0"/>
              <a:t>Forms</a:t>
            </a:r>
            <a:r>
              <a:rPr lang="en-GB" spc="-105" dirty="0"/>
              <a:t> </a:t>
            </a:r>
            <a:r>
              <a:rPr lang="en-GB" dirty="0"/>
              <a:t>–</a:t>
            </a:r>
            <a:r>
              <a:rPr lang="en-GB" spc="-114" dirty="0"/>
              <a:t> </a:t>
            </a:r>
            <a:r>
              <a:rPr lang="en-GB" dirty="0"/>
              <a:t>Method</a:t>
            </a:r>
            <a:r>
              <a:rPr lang="en-GB" spc="-105" dirty="0"/>
              <a:t> </a:t>
            </a:r>
            <a:r>
              <a:rPr lang="en-GB" spc="-25" dirty="0"/>
              <a:t>Attribute</a:t>
            </a:r>
            <a:r>
              <a:rPr lang="en-GB" spc="-85" dirty="0"/>
              <a:t> </a:t>
            </a:r>
            <a:r>
              <a:rPr lang="en-GB" spc="-25" dirty="0"/>
              <a:t>(2)</a:t>
            </a:r>
            <a:endParaRPr lang="en-BG" dirty="0"/>
          </a:p>
        </p:txBody>
      </p:sp>
      <p:pic>
        <p:nvPicPr>
          <p:cNvPr id="19" name="Content Placeholder 18">
            <a:extLst>
              <a:ext uri="{FF2B5EF4-FFF2-40B4-BE49-F238E27FC236}">
                <a16:creationId xmlns:a16="http://schemas.microsoft.com/office/drawing/2014/main" id="{1D39063F-4F32-FBBF-3234-E62208F272AF}"/>
              </a:ext>
            </a:extLst>
          </p:cNvPr>
          <p:cNvPicPr>
            <a:picLocks noGrp="1" noChangeAspect="1"/>
          </p:cNvPicPr>
          <p:nvPr>
            <p:ph idx="1"/>
          </p:nvPr>
        </p:nvPicPr>
        <p:blipFill>
          <a:blip r:embed="rId2"/>
          <a:stretch>
            <a:fillRect/>
          </a:stretch>
        </p:blipFill>
        <p:spPr>
          <a:xfrm>
            <a:off x="684212" y="1603746"/>
            <a:ext cx="10512425" cy="2159841"/>
          </a:xfrm>
          <a:prstGeom prst="rect">
            <a:avLst/>
          </a:prstGeom>
        </p:spPr>
      </p:pic>
      <p:sp>
        <p:nvSpPr>
          <p:cNvPr id="4" name="Slide Number Placeholder 3">
            <a:extLst>
              <a:ext uri="{FF2B5EF4-FFF2-40B4-BE49-F238E27FC236}">
                <a16:creationId xmlns:a16="http://schemas.microsoft.com/office/drawing/2014/main" id="{1C4F632B-801A-FC74-2D67-BE1057A5191A}"/>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50</a:t>
            </a:fld>
            <a:endParaRPr lang="en-US" dirty="0">
              <a:solidFill>
                <a:prstClr val="white">
                  <a:tint val="75000"/>
                </a:prstClr>
              </a:solidFill>
            </a:endParaRPr>
          </a:p>
        </p:txBody>
      </p:sp>
      <p:pic>
        <p:nvPicPr>
          <p:cNvPr id="20" name="Picture 19">
            <a:extLst>
              <a:ext uri="{FF2B5EF4-FFF2-40B4-BE49-F238E27FC236}">
                <a16:creationId xmlns:a16="http://schemas.microsoft.com/office/drawing/2014/main" id="{C6553C59-A069-0046-FA04-9D18B3435CD4}"/>
              </a:ext>
            </a:extLst>
          </p:cNvPr>
          <p:cNvPicPr>
            <a:picLocks noChangeAspect="1"/>
          </p:cNvPicPr>
          <p:nvPr/>
        </p:nvPicPr>
        <p:blipFill>
          <a:blip r:embed="rId3"/>
          <a:stretch>
            <a:fillRect/>
          </a:stretch>
        </p:blipFill>
        <p:spPr>
          <a:xfrm>
            <a:off x="2741612" y="3890193"/>
            <a:ext cx="7772400" cy="2728121"/>
          </a:xfrm>
          <a:prstGeom prst="rect">
            <a:avLst/>
          </a:prstGeom>
        </p:spPr>
      </p:pic>
    </p:spTree>
    <p:extLst>
      <p:ext uri="{BB962C8B-B14F-4D97-AF65-F5344CB8AC3E}">
        <p14:creationId xmlns:p14="http://schemas.microsoft.com/office/powerpoint/2010/main" val="2127153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DE21-E953-F78D-3DFE-6D5BCF8CF4E2}"/>
              </a:ext>
            </a:extLst>
          </p:cNvPr>
          <p:cNvSpPr>
            <a:spLocks noGrp="1"/>
          </p:cNvSpPr>
          <p:nvPr>
            <p:ph type="title"/>
          </p:nvPr>
        </p:nvSpPr>
        <p:spPr/>
        <p:txBody>
          <a:bodyPr/>
          <a:lstStyle/>
          <a:p>
            <a:r>
              <a:rPr lang="en-GB" dirty="0"/>
              <a:t>What</a:t>
            </a:r>
            <a:r>
              <a:rPr lang="en-GB" spc="-100" dirty="0"/>
              <a:t> </a:t>
            </a:r>
            <a:r>
              <a:rPr lang="en-GB" dirty="0"/>
              <a:t>is</a:t>
            </a:r>
            <a:r>
              <a:rPr lang="en-GB" spc="-95" dirty="0"/>
              <a:t> </a:t>
            </a:r>
            <a:r>
              <a:rPr lang="en-GB" dirty="0"/>
              <a:t>a</a:t>
            </a:r>
            <a:r>
              <a:rPr lang="en-GB" spc="-100" dirty="0"/>
              <a:t> </a:t>
            </a:r>
            <a:r>
              <a:rPr lang="en-GB" dirty="0"/>
              <a:t>Web</a:t>
            </a:r>
            <a:r>
              <a:rPr lang="en-GB" spc="-100" dirty="0"/>
              <a:t> </a:t>
            </a:r>
            <a:r>
              <a:rPr lang="en-GB" spc="-10" dirty="0"/>
              <a:t>Server?</a:t>
            </a:r>
            <a:endParaRPr lang="en-BG" dirty="0"/>
          </a:p>
        </p:txBody>
      </p:sp>
      <p:sp>
        <p:nvSpPr>
          <p:cNvPr id="3" name="Content Placeholder 2">
            <a:extLst>
              <a:ext uri="{FF2B5EF4-FFF2-40B4-BE49-F238E27FC236}">
                <a16:creationId xmlns:a16="http://schemas.microsoft.com/office/drawing/2014/main" id="{13CFF352-7705-94D0-44F7-17DC7C8E8E72}"/>
              </a:ext>
            </a:extLst>
          </p:cNvPr>
          <p:cNvSpPr>
            <a:spLocks noGrp="1"/>
          </p:cNvSpPr>
          <p:nvPr>
            <p:ph idx="1"/>
          </p:nvPr>
        </p:nvSpPr>
        <p:spPr>
          <a:xfrm>
            <a:off x="760412" y="1371600"/>
            <a:ext cx="10590432" cy="4805363"/>
          </a:xfrm>
        </p:spPr>
        <p:txBody>
          <a:bodyPr/>
          <a:lstStyle/>
          <a:p>
            <a:r>
              <a:rPr lang="en-GB" dirty="0"/>
              <a:t>A web server is software that serves web content to users over the internet. Handles http requests. Serves static content</a:t>
            </a:r>
          </a:p>
          <a:p>
            <a:r>
              <a:rPr lang="en-GB" dirty="0"/>
              <a:t>Examples: Apache HTTP Server, Nginx, Microsoft IIS.</a:t>
            </a:r>
          </a:p>
          <a:p>
            <a:endParaRPr lang="en-GB" dirty="0"/>
          </a:p>
          <a:p>
            <a:pPr marL="0" indent="0">
              <a:buNone/>
            </a:pPr>
            <a:r>
              <a:rPr lang="en-GB" sz="2800" dirty="0">
                <a:solidFill>
                  <a:srgbClr val="224464"/>
                </a:solidFill>
                <a:latin typeface="Calibri"/>
                <a:cs typeface="Calibri"/>
              </a:rPr>
              <a:t>                  </a:t>
            </a:r>
            <a:endParaRPr lang="en-GB" sz="2800" dirty="0">
              <a:latin typeface="Calibri"/>
              <a:cs typeface="Calibri"/>
            </a:endParaRPr>
          </a:p>
        </p:txBody>
      </p:sp>
      <p:sp>
        <p:nvSpPr>
          <p:cNvPr id="4" name="Slide Number Placeholder 3">
            <a:extLst>
              <a:ext uri="{FF2B5EF4-FFF2-40B4-BE49-F238E27FC236}">
                <a16:creationId xmlns:a16="http://schemas.microsoft.com/office/drawing/2014/main" id="{584316B9-2BD4-5E95-21DA-6BF7BE69B516}"/>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51</a:t>
            </a:fld>
            <a:endParaRPr lang="en-US" dirty="0">
              <a:solidFill>
                <a:prstClr val="white">
                  <a:tint val="75000"/>
                </a:prstClr>
              </a:solidFill>
            </a:endParaRPr>
          </a:p>
        </p:txBody>
      </p:sp>
      <p:pic>
        <p:nvPicPr>
          <p:cNvPr id="12" name="Picture 11">
            <a:extLst>
              <a:ext uri="{FF2B5EF4-FFF2-40B4-BE49-F238E27FC236}">
                <a16:creationId xmlns:a16="http://schemas.microsoft.com/office/drawing/2014/main" id="{A58B617A-9CEA-9DB8-C8B9-269DD507BFE9}"/>
              </a:ext>
            </a:extLst>
          </p:cNvPr>
          <p:cNvPicPr>
            <a:picLocks noChangeAspect="1"/>
          </p:cNvPicPr>
          <p:nvPr/>
        </p:nvPicPr>
        <p:blipFill>
          <a:blip r:embed="rId2"/>
          <a:stretch>
            <a:fillRect/>
          </a:stretch>
        </p:blipFill>
        <p:spPr>
          <a:xfrm>
            <a:off x="1598612" y="2819399"/>
            <a:ext cx="9601200" cy="3430565"/>
          </a:xfrm>
          <a:prstGeom prst="rect">
            <a:avLst/>
          </a:prstGeom>
        </p:spPr>
      </p:pic>
    </p:spTree>
    <p:extLst>
      <p:ext uri="{BB962C8B-B14F-4D97-AF65-F5344CB8AC3E}">
        <p14:creationId xmlns:p14="http://schemas.microsoft.com/office/powerpoint/2010/main" val="4236431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AB5F-8953-72C4-6153-B1BA6E1BA0B1}"/>
              </a:ext>
            </a:extLst>
          </p:cNvPr>
          <p:cNvSpPr>
            <a:spLocks noGrp="1"/>
          </p:cNvSpPr>
          <p:nvPr>
            <p:ph type="title"/>
          </p:nvPr>
        </p:nvSpPr>
        <p:spPr/>
        <p:txBody>
          <a:bodyPr/>
          <a:lstStyle/>
          <a:p>
            <a:r>
              <a:rPr lang="en-BG" dirty="0"/>
              <a:t>Working model of web server</a:t>
            </a:r>
          </a:p>
        </p:txBody>
      </p:sp>
      <p:sp>
        <p:nvSpPr>
          <p:cNvPr id="3" name="Content Placeholder 2">
            <a:extLst>
              <a:ext uri="{FF2B5EF4-FFF2-40B4-BE49-F238E27FC236}">
                <a16:creationId xmlns:a16="http://schemas.microsoft.com/office/drawing/2014/main" id="{AD01D304-C247-CC78-3F55-7782761C98A0}"/>
              </a:ext>
            </a:extLst>
          </p:cNvPr>
          <p:cNvSpPr>
            <a:spLocks noGrp="1"/>
          </p:cNvSpPr>
          <p:nvPr>
            <p:ph idx="1"/>
          </p:nvPr>
        </p:nvSpPr>
        <p:spPr>
          <a:xfrm>
            <a:off x="608012" y="1371600"/>
            <a:ext cx="10742832" cy="4805363"/>
          </a:xfrm>
        </p:spPr>
        <p:txBody>
          <a:bodyPr>
            <a:normAutofit fontScale="77500" lnSpcReduction="20000"/>
          </a:bodyPr>
          <a:lstStyle/>
          <a:p>
            <a:pPr marL="0" indent="0">
              <a:buNone/>
            </a:pPr>
            <a:r>
              <a:rPr lang="en-GB" b="1" dirty="0"/>
              <a:t>1. Connection Setup</a:t>
            </a:r>
            <a:r>
              <a:rPr lang="en-GB" dirty="0"/>
              <a:t>:</a:t>
            </a:r>
          </a:p>
          <a:p>
            <a:pPr>
              <a:buFont typeface="Arial" panose="020B0604020202020204" pitchFamily="34" charset="0"/>
              <a:buChar char="•"/>
            </a:pPr>
            <a:r>
              <a:rPr lang="en-GB" dirty="0"/>
              <a:t>The web server opens a specific network port (usually port 80 for HTTP or 443 for HTTPS) and listens for incoming client requests.</a:t>
            </a:r>
          </a:p>
          <a:p>
            <a:pPr marL="0" indent="0">
              <a:buNone/>
            </a:pPr>
            <a:r>
              <a:rPr lang="en-GB" b="1" dirty="0"/>
              <a:t>2. Receiving the Request</a:t>
            </a:r>
            <a:r>
              <a:rPr lang="en-GB" dirty="0"/>
              <a:t>:</a:t>
            </a:r>
          </a:p>
          <a:p>
            <a:pPr>
              <a:buFont typeface="Arial" panose="020B0604020202020204" pitchFamily="34" charset="0"/>
              <a:buChar char="•"/>
            </a:pPr>
            <a:r>
              <a:rPr lang="en-GB" dirty="0"/>
              <a:t>When a client (like a web browser) sends an HTTP request to the server, the server reads and parses it.</a:t>
            </a:r>
          </a:p>
          <a:p>
            <a:pPr marL="0" indent="0">
              <a:buNone/>
            </a:pPr>
            <a:r>
              <a:rPr lang="en-GB" b="1" dirty="0"/>
              <a:t>3. Processing the Request</a:t>
            </a:r>
            <a:r>
              <a:rPr lang="en-GB" dirty="0"/>
              <a:t>:</a:t>
            </a:r>
          </a:p>
          <a:p>
            <a:pPr>
              <a:buFont typeface="Arial" panose="020B0604020202020204" pitchFamily="34" charset="0"/>
              <a:buChar char="•"/>
            </a:pPr>
            <a:r>
              <a:rPr lang="en-GB" b="1" dirty="0"/>
              <a:t>Static Content</a:t>
            </a:r>
            <a:r>
              <a:rPr lang="en-GB" dirty="0"/>
              <a:t>: If the request is for a static file (e.g., HTML, CSS, JavaScript, or images), the server retrieves this file from its directory and prepares it for the response.</a:t>
            </a:r>
          </a:p>
          <a:p>
            <a:pPr>
              <a:buFont typeface="Arial" panose="020B0604020202020204" pitchFamily="34" charset="0"/>
              <a:buChar char="•"/>
            </a:pPr>
            <a:r>
              <a:rPr lang="en-GB" b="1" dirty="0"/>
              <a:t>Dynamic Content</a:t>
            </a:r>
            <a:r>
              <a:rPr lang="en-GB" dirty="0"/>
              <a:t>: For dynamic content (e.g., content generated by a script or retrieved from a database), the server:</a:t>
            </a:r>
          </a:p>
          <a:p>
            <a:pPr marL="742950" lvl="1" indent="-285750">
              <a:buFont typeface="Arial" panose="020B0604020202020204" pitchFamily="34" charset="0"/>
              <a:buChar char="•"/>
            </a:pPr>
            <a:r>
              <a:rPr lang="en-GB" dirty="0"/>
              <a:t>Forwards the request to a server-side application or script (like </a:t>
            </a:r>
            <a:r>
              <a:rPr lang="en-GB" dirty="0" err="1"/>
              <a:t>spring,PHP</a:t>
            </a:r>
            <a:r>
              <a:rPr lang="en-GB" dirty="0"/>
              <a:t>, ASP.NET, or Node.js,).</a:t>
            </a:r>
          </a:p>
          <a:p>
            <a:pPr marL="742950" lvl="1" indent="-285750">
              <a:buFont typeface="Arial" panose="020B0604020202020204" pitchFamily="34" charset="0"/>
              <a:buChar char="•"/>
            </a:pPr>
            <a:r>
              <a:rPr lang="en-GB" dirty="0"/>
              <a:t>The application or script processes the request, often querying a database to retrieve or update data.</a:t>
            </a:r>
          </a:p>
          <a:p>
            <a:pPr marL="742950" lvl="1" indent="-285750">
              <a:buFont typeface="Arial" panose="020B0604020202020204" pitchFamily="34" charset="0"/>
              <a:buChar char="•"/>
            </a:pPr>
            <a:r>
              <a:rPr lang="en-GB" dirty="0"/>
              <a:t>The application generates a response (like HTML with embedded data) based on the database information and other logic.</a:t>
            </a:r>
          </a:p>
          <a:p>
            <a:endParaRPr lang="en-GB" dirty="0"/>
          </a:p>
          <a:p>
            <a:endParaRPr lang="en-BG" dirty="0"/>
          </a:p>
        </p:txBody>
      </p:sp>
      <p:sp>
        <p:nvSpPr>
          <p:cNvPr id="4" name="Slide Number Placeholder 3">
            <a:extLst>
              <a:ext uri="{FF2B5EF4-FFF2-40B4-BE49-F238E27FC236}">
                <a16:creationId xmlns:a16="http://schemas.microsoft.com/office/drawing/2014/main" id="{58753DE3-E582-8BEB-DC33-C133E30C0825}"/>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52</a:t>
            </a:fld>
            <a:endParaRPr lang="en-US" dirty="0">
              <a:solidFill>
                <a:prstClr val="white">
                  <a:tint val="75000"/>
                </a:prstClr>
              </a:solidFill>
            </a:endParaRPr>
          </a:p>
        </p:txBody>
      </p:sp>
    </p:spTree>
    <p:extLst>
      <p:ext uri="{BB962C8B-B14F-4D97-AF65-F5344CB8AC3E}">
        <p14:creationId xmlns:p14="http://schemas.microsoft.com/office/powerpoint/2010/main" val="1478091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8707-D1BC-1662-0DE3-2B1A29903B0E}"/>
              </a:ext>
            </a:extLst>
          </p:cNvPr>
          <p:cNvSpPr>
            <a:spLocks noGrp="1"/>
          </p:cNvSpPr>
          <p:nvPr>
            <p:ph type="title"/>
          </p:nvPr>
        </p:nvSpPr>
        <p:spPr>
          <a:xfrm>
            <a:off x="684212" y="365127"/>
            <a:ext cx="10666632" cy="777874"/>
          </a:xfrm>
        </p:spPr>
        <p:txBody>
          <a:bodyPr/>
          <a:lstStyle/>
          <a:p>
            <a:r>
              <a:rPr lang="en-GB" dirty="0"/>
              <a:t>Creating and Sending the Response</a:t>
            </a:r>
            <a:endParaRPr lang="en-BG" dirty="0"/>
          </a:p>
        </p:txBody>
      </p:sp>
      <p:sp>
        <p:nvSpPr>
          <p:cNvPr id="3" name="Content Placeholder 2">
            <a:extLst>
              <a:ext uri="{FF2B5EF4-FFF2-40B4-BE49-F238E27FC236}">
                <a16:creationId xmlns:a16="http://schemas.microsoft.com/office/drawing/2014/main" id="{DB6C061C-A3EE-7BDE-022A-7EF2110ACE59}"/>
              </a:ext>
            </a:extLst>
          </p:cNvPr>
          <p:cNvSpPr>
            <a:spLocks noGrp="1"/>
          </p:cNvSpPr>
          <p:nvPr>
            <p:ph idx="1"/>
          </p:nvPr>
        </p:nvSpPr>
        <p:spPr>
          <a:xfrm>
            <a:off x="684212" y="1447800"/>
            <a:ext cx="10666632" cy="4729163"/>
          </a:xfrm>
        </p:spPr>
        <p:txBody>
          <a:bodyPr>
            <a:normAutofit lnSpcReduction="10000"/>
          </a:bodyPr>
          <a:lstStyle/>
          <a:p>
            <a:pPr>
              <a:buFont typeface="Arial" panose="020B0604020202020204" pitchFamily="34" charset="0"/>
              <a:buChar char="•"/>
            </a:pPr>
            <a:r>
              <a:rPr lang="en-GB" dirty="0"/>
              <a:t>The server combines the processed content (static or dynamic) into an HTTP response.</a:t>
            </a:r>
          </a:p>
          <a:p>
            <a:pPr>
              <a:buFont typeface="Arial" panose="020B0604020202020204" pitchFamily="34" charset="0"/>
              <a:buChar char="•"/>
            </a:pPr>
            <a:r>
              <a:rPr lang="en-GB" dirty="0"/>
              <a:t>It sends the response back to the client, which renders it as a webpage or processes it as data (e.g., JSON for APIs).</a:t>
            </a:r>
          </a:p>
          <a:p>
            <a:r>
              <a:rPr lang="en-GB" b="1" dirty="0"/>
              <a:t>Connection Management</a:t>
            </a:r>
            <a:r>
              <a:rPr lang="en-GB" dirty="0"/>
              <a:t>:</a:t>
            </a:r>
          </a:p>
          <a:p>
            <a:pPr>
              <a:buFont typeface="Arial" panose="020B0604020202020204" pitchFamily="34" charset="0"/>
              <a:buChar char="•"/>
            </a:pPr>
            <a:r>
              <a:rPr lang="en-GB" dirty="0"/>
              <a:t>Depending on the HTTP version and headers (e.g., Connection: keep-alive), the server may:</a:t>
            </a:r>
          </a:p>
          <a:p>
            <a:pPr marL="742950" lvl="1" indent="-285750">
              <a:buFont typeface="Arial" panose="020B0604020202020204" pitchFamily="34" charset="0"/>
              <a:buChar char="•"/>
            </a:pPr>
            <a:r>
              <a:rPr lang="en-GB" b="1" dirty="0"/>
              <a:t>Close the connection</a:t>
            </a:r>
            <a:r>
              <a:rPr lang="en-GB" dirty="0"/>
              <a:t> immediately after sending the response (common with HTTP/1.0).</a:t>
            </a:r>
          </a:p>
          <a:p>
            <a:pPr marL="742950" lvl="1" indent="-285750">
              <a:buFont typeface="Arial" panose="020B0604020202020204" pitchFamily="34" charset="0"/>
              <a:buChar char="•"/>
            </a:pPr>
            <a:r>
              <a:rPr lang="en-GB" b="1" dirty="0"/>
              <a:t>Keep the connection open</a:t>
            </a:r>
            <a:r>
              <a:rPr lang="en-GB" dirty="0"/>
              <a:t> for a limited time to allow further requests from the same client (HTTP/1.1 and HTTP/2). This improves efficiency for subsequent requests by reducing the need for repeated connections.</a:t>
            </a:r>
          </a:p>
          <a:p>
            <a:endParaRPr lang="en-BG" dirty="0"/>
          </a:p>
        </p:txBody>
      </p:sp>
      <p:sp>
        <p:nvSpPr>
          <p:cNvPr id="4" name="Slide Number Placeholder 3">
            <a:extLst>
              <a:ext uri="{FF2B5EF4-FFF2-40B4-BE49-F238E27FC236}">
                <a16:creationId xmlns:a16="http://schemas.microsoft.com/office/drawing/2014/main" id="{44077B4E-52A1-A5E2-629A-F27C29C2286F}"/>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53</a:t>
            </a:fld>
            <a:endParaRPr lang="en-US" dirty="0">
              <a:solidFill>
                <a:prstClr val="white">
                  <a:tint val="75000"/>
                </a:prstClr>
              </a:solidFill>
            </a:endParaRPr>
          </a:p>
        </p:txBody>
      </p:sp>
    </p:spTree>
    <p:extLst>
      <p:ext uri="{BB962C8B-B14F-4D97-AF65-F5344CB8AC3E}">
        <p14:creationId xmlns:p14="http://schemas.microsoft.com/office/powerpoint/2010/main" val="2941491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DD4B2-6184-891A-955B-389826A5FF71}"/>
              </a:ext>
            </a:extLst>
          </p:cNvPr>
          <p:cNvSpPr>
            <a:spLocks noGrp="1"/>
          </p:cNvSpPr>
          <p:nvPr>
            <p:ph type="title"/>
          </p:nvPr>
        </p:nvSpPr>
        <p:spPr>
          <a:xfrm>
            <a:off x="639913" y="5576887"/>
            <a:ext cx="10908998" cy="640081"/>
          </a:xfrm>
        </p:spPr>
        <p:txBody>
          <a:bodyPr vert="horz" lIns="91440" tIns="45720" rIns="91440" bIns="45720" rtlCol="0" anchor="ctr">
            <a:normAutofit fontScale="90000"/>
          </a:bodyPr>
          <a:lstStyle/>
          <a:p>
            <a:pPr algn="ctr" defTabSz="914400"/>
            <a:r>
              <a:rPr lang="en-US" sz="3200" dirty="0"/>
              <a:t>Web</a:t>
            </a:r>
            <a:r>
              <a:rPr lang="en-US" sz="3200" spc="-160" dirty="0"/>
              <a:t> </a:t>
            </a:r>
            <a:r>
              <a:rPr lang="en-US" sz="3200" dirty="0"/>
              <a:t>Server</a:t>
            </a:r>
            <a:r>
              <a:rPr lang="en-US" sz="3200" spc="-165" dirty="0"/>
              <a:t> </a:t>
            </a:r>
            <a:r>
              <a:rPr lang="en-US" sz="3200" spc="-10" dirty="0"/>
              <a:t>Work</a:t>
            </a:r>
            <a:r>
              <a:rPr lang="en-US" sz="3200" spc="-140" dirty="0"/>
              <a:t> </a:t>
            </a:r>
            <a:r>
              <a:rPr lang="en-US" sz="3200" dirty="0"/>
              <a:t>Model</a:t>
            </a:r>
            <a:r>
              <a:rPr lang="bg-BG" sz="3200" dirty="0"/>
              <a:t> </a:t>
            </a:r>
            <a:r>
              <a:rPr lang="en-US" sz="3200"/>
              <a:t>Dynamic</a:t>
            </a:r>
            <a:r>
              <a:rPr lang="bg-BG" sz="3200"/>
              <a:t>(</a:t>
            </a:r>
            <a:r>
              <a:rPr lang="en-US" sz="3200" dirty="0"/>
              <a:t>application + web server – </a:t>
            </a:r>
            <a:r>
              <a:rPr lang="en-US" sz="3200" dirty="0" err="1"/>
              <a:t>ex.Tomcat</a:t>
            </a:r>
            <a:r>
              <a:rPr lang="bg-BG" sz="3200" dirty="0"/>
              <a:t>)</a:t>
            </a:r>
            <a:endParaRPr lang="en-US" sz="3200" dirty="0"/>
          </a:p>
        </p:txBody>
      </p:sp>
      <p:pic>
        <p:nvPicPr>
          <p:cNvPr id="5" name="Content Placeholder 4">
            <a:extLst>
              <a:ext uri="{FF2B5EF4-FFF2-40B4-BE49-F238E27FC236}">
                <a16:creationId xmlns:a16="http://schemas.microsoft.com/office/drawing/2014/main" id="{56881F07-8397-5158-D2E4-4A3DFB7F9769}"/>
              </a:ext>
            </a:extLst>
          </p:cNvPr>
          <p:cNvPicPr>
            <a:picLocks noChangeAspect="1"/>
          </p:cNvPicPr>
          <p:nvPr/>
        </p:nvPicPr>
        <p:blipFill>
          <a:blip r:embed="rId2"/>
          <a:srcRect r="-2" b="6162"/>
          <a:stretch/>
        </p:blipFill>
        <p:spPr>
          <a:xfrm>
            <a:off x="639913" y="533400"/>
            <a:ext cx="11060810" cy="4904105"/>
          </a:xfrm>
          <a:prstGeom prst="rect">
            <a:avLst/>
          </a:prstGeom>
          <a:ln w="19050">
            <a:solidFill>
              <a:schemeClr val="tx1"/>
            </a:solidFill>
            <a:miter lim="800000"/>
          </a:ln>
        </p:spPr>
      </p:pic>
      <p:sp>
        <p:nvSpPr>
          <p:cNvPr id="4" name="Slide Number Placeholder 3">
            <a:extLst>
              <a:ext uri="{FF2B5EF4-FFF2-40B4-BE49-F238E27FC236}">
                <a16:creationId xmlns:a16="http://schemas.microsoft.com/office/drawing/2014/main" id="{21F3FCD4-1680-3843-5B62-46B369955121}"/>
              </a:ext>
            </a:extLst>
          </p:cNvPr>
          <p:cNvSpPr>
            <a:spLocks noGrp="1"/>
          </p:cNvSpPr>
          <p:nvPr>
            <p:ph type="sldNum" sz="quarter" idx="12"/>
          </p:nvPr>
        </p:nvSpPr>
        <p:spPr>
          <a:xfrm>
            <a:off x="8608357" y="6356350"/>
            <a:ext cx="2742486" cy="365125"/>
          </a:xfrm>
        </p:spPr>
        <p:txBody>
          <a:bodyPr vert="horz" lIns="91440" tIns="45720" rIns="91440" bIns="45720" rtlCol="0" anchor="ctr">
            <a:normAutofit/>
          </a:bodyPr>
          <a:lstStyle/>
          <a:p>
            <a:pPr>
              <a:spcAft>
                <a:spcPts val="600"/>
              </a:spcAft>
              <a:defRPr/>
            </a:pPr>
            <a:fld id="{C014DD1E-5D91-48A3-AD6D-45FBA980D106}" type="slidenum">
              <a:rPr lang="en-US">
                <a:solidFill>
                  <a:schemeClr val="tx1">
                    <a:alpha val="80000"/>
                  </a:schemeClr>
                </a:solidFill>
              </a:rPr>
              <a:pPr>
                <a:spcAft>
                  <a:spcPts val="600"/>
                </a:spcAft>
                <a:defRPr/>
              </a:pPr>
              <a:t>54</a:t>
            </a:fld>
            <a:endParaRPr lang="en-US">
              <a:solidFill>
                <a:schemeClr val="tx1">
                  <a:alpha val="80000"/>
                </a:schemeClr>
              </a:solidFill>
            </a:endParaRPr>
          </a:p>
        </p:txBody>
      </p:sp>
    </p:spTree>
    <p:extLst>
      <p:ext uri="{BB962C8B-B14F-4D97-AF65-F5344CB8AC3E}">
        <p14:creationId xmlns:p14="http://schemas.microsoft.com/office/powerpoint/2010/main" val="2251951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271" y="365125"/>
            <a:ext cx="11164539"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3F4F65-5E80-F4E9-2882-9C5C79ECFD1F}"/>
              </a:ext>
            </a:extLst>
          </p:cNvPr>
          <p:cNvSpPr>
            <a:spLocks noGrp="1"/>
          </p:cNvSpPr>
          <p:nvPr>
            <p:ph type="title"/>
          </p:nvPr>
        </p:nvSpPr>
        <p:spPr>
          <a:xfrm>
            <a:off x="1046473" y="586822"/>
            <a:ext cx="3559325" cy="1645920"/>
          </a:xfrm>
        </p:spPr>
        <p:txBody>
          <a:bodyPr>
            <a:normAutofit/>
          </a:bodyPr>
          <a:lstStyle/>
          <a:p>
            <a:r>
              <a:rPr lang="en-GB" sz="3200"/>
              <a:t>What is an Application Server</a:t>
            </a:r>
            <a:endParaRPr lang="en-BG" sz="320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280" y="1057739"/>
            <a:ext cx="12798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2245" y="1400640"/>
            <a:ext cx="1463040" cy="18283"/>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D0FBB5-4FAA-990F-EC6A-B56635843DE6}"/>
              </a:ext>
            </a:extLst>
          </p:cNvPr>
          <p:cNvSpPr>
            <a:spLocks noGrp="1"/>
          </p:cNvSpPr>
          <p:nvPr>
            <p:ph idx="1"/>
          </p:nvPr>
        </p:nvSpPr>
        <p:spPr>
          <a:xfrm>
            <a:off x="5116284" y="365125"/>
            <a:ext cx="6234560" cy="1997075"/>
          </a:xfrm>
        </p:spPr>
        <p:txBody>
          <a:bodyPr anchor="ctr">
            <a:noAutofit/>
          </a:bodyPr>
          <a:lstStyle/>
          <a:p>
            <a:r>
              <a:rPr lang="en-GB" sz="1800" dirty="0"/>
              <a:t>An application server is software designed to host and manage application logic and dynamic content.</a:t>
            </a:r>
          </a:p>
          <a:p>
            <a:r>
              <a:rPr lang="en-GB" sz="1800" dirty="0"/>
              <a:t>Executes server-side code (Java, .NET, Python, etc.) to generate dynamic content. Often includes features like transaction management, security, load balancing, and connection pooling.</a:t>
            </a:r>
          </a:p>
          <a:p>
            <a:r>
              <a:rPr lang="en-GB" sz="1800" b="1" dirty="0"/>
              <a:t>Examples</a:t>
            </a:r>
            <a:r>
              <a:rPr lang="en-GB" sz="1800" dirty="0"/>
              <a:t>: Apache Tomcat, </a:t>
            </a:r>
            <a:r>
              <a:rPr lang="en-GB" sz="1800" dirty="0" err="1"/>
              <a:t>WildFly</a:t>
            </a:r>
            <a:r>
              <a:rPr lang="en-GB" sz="1800" dirty="0"/>
              <a:t>, WebSphere, </a:t>
            </a:r>
            <a:r>
              <a:rPr lang="en-GB" sz="1800" dirty="0" err="1"/>
              <a:t>GlassFish</a:t>
            </a:r>
            <a:r>
              <a:rPr lang="en-GB" sz="1800" dirty="0"/>
              <a:t>.</a:t>
            </a:r>
            <a:endParaRPr lang="en-BG" sz="1800" dirty="0"/>
          </a:p>
        </p:txBody>
      </p:sp>
      <p:pic>
        <p:nvPicPr>
          <p:cNvPr id="5" name="Picture 4">
            <a:extLst>
              <a:ext uri="{FF2B5EF4-FFF2-40B4-BE49-F238E27FC236}">
                <a16:creationId xmlns:a16="http://schemas.microsoft.com/office/drawing/2014/main" id="{9476C657-F7AE-DD1A-EBB6-BD3D3C7F5191}"/>
              </a:ext>
            </a:extLst>
          </p:cNvPr>
          <p:cNvPicPr>
            <a:picLocks noChangeAspect="1"/>
          </p:cNvPicPr>
          <p:nvPr/>
        </p:nvPicPr>
        <p:blipFill>
          <a:blip r:embed="rId2"/>
          <a:stretch>
            <a:fillRect/>
          </a:stretch>
        </p:blipFill>
        <p:spPr>
          <a:xfrm>
            <a:off x="2619542" y="2574190"/>
            <a:ext cx="7361070" cy="3643730"/>
          </a:xfrm>
          <a:prstGeom prst="rect">
            <a:avLst/>
          </a:prstGeom>
        </p:spPr>
      </p:pic>
      <p:sp>
        <p:nvSpPr>
          <p:cNvPr id="4" name="Slide Number Placeholder 3">
            <a:extLst>
              <a:ext uri="{FF2B5EF4-FFF2-40B4-BE49-F238E27FC236}">
                <a16:creationId xmlns:a16="http://schemas.microsoft.com/office/drawing/2014/main" id="{ECB4CDA5-7984-7EFF-E828-F8670CE5C59D}"/>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a:solidFill>
                  <a:schemeClr val="tx1">
                    <a:lumMod val="50000"/>
                    <a:lumOff val="50000"/>
                  </a:schemeClr>
                </a:solidFill>
              </a:rPr>
              <a:pPr>
                <a:spcAft>
                  <a:spcPts val="600"/>
                </a:spcAft>
              </a:pPr>
              <a:t>55</a:t>
            </a:fld>
            <a:endParaRPr lang="en-US">
              <a:solidFill>
                <a:schemeClr val="tx1">
                  <a:lumMod val="50000"/>
                  <a:lumOff val="50000"/>
                </a:schemeClr>
              </a:solidFill>
            </a:endParaRPr>
          </a:p>
        </p:txBody>
      </p:sp>
    </p:spTree>
    <p:extLst>
      <p:ext uri="{BB962C8B-B14F-4D97-AF65-F5344CB8AC3E}">
        <p14:creationId xmlns:p14="http://schemas.microsoft.com/office/powerpoint/2010/main" val="122044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E04B8-03B2-7DD4-9E71-B613960D53FE}"/>
              </a:ext>
            </a:extLst>
          </p:cNvPr>
          <p:cNvSpPr>
            <a:spLocks noGrp="1"/>
          </p:cNvSpPr>
          <p:nvPr>
            <p:ph type="title"/>
          </p:nvPr>
        </p:nvSpPr>
        <p:spPr>
          <a:xfrm>
            <a:off x="837981" y="365125"/>
            <a:ext cx="10512862" cy="1325563"/>
          </a:xfrm>
        </p:spPr>
        <p:txBody>
          <a:bodyPr>
            <a:normAutofit fontScale="90000"/>
          </a:bodyPr>
          <a:lstStyle/>
          <a:p>
            <a:r>
              <a:rPr lang="en-GB" sz="3700" b="1" dirty="0"/>
              <a:t>Difference Between Web Server and Application Server</a:t>
            </a:r>
            <a:br>
              <a:rPr lang="en-GB" sz="3700" b="1" dirty="0"/>
            </a:br>
            <a:endParaRPr lang="en-BG" sz="3700" dirty="0"/>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861" y="1677373"/>
            <a:ext cx="10851102" cy="18288"/>
          </a:xfrm>
          <a:custGeom>
            <a:avLst/>
            <a:gdLst>
              <a:gd name="connsiteX0" fmla="*/ 0 w 10851102"/>
              <a:gd name="connsiteY0" fmla="*/ 0 h 18288"/>
              <a:gd name="connsiteX1" fmla="*/ 461172 w 10851102"/>
              <a:gd name="connsiteY1" fmla="*/ 0 h 18288"/>
              <a:gd name="connsiteX2" fmla="*/ 1139366 w 10851102"/>
              <a:gd name="connsiteY2" fmla="*/ 0 h 18288"/>
              <a:gd name="connsiteX3" fmla="*/ 1926071 w 10851102"/>
              <a:gd name="connsiteY3" fmla="*/ 0 h 18288"/>
              <a:gd name="connsiteX4" fmla="*/ 2278731 w 10851102"/>
              <a:gd name="connsiteY4" fmla="*/ 0 h 18288"/>
              <a:gd name="connsiteX5" fmla="*/ 2631392 w 10851102"/>
              <a:gd name="connsiteY5" fmla="*/ 0 h 18288"/>
              <a:gd name="connsiteX6" fmla="*/ 3526608 w 10851102"/>
              <a:gd name="connsiteY6" fmla="*/ 0 h 18288"/>
              <a:gd name="connsiteX7" fmla="*/ 4204802 w 10851102"/>
              <a:gd name="connsiteY7" fmla="*/ 0 h 18288"/>
              <a:gd name="connsiteX8" fmla="*/ 4557463 w 10851102"/>
              <a:gd name="connsiteY8" fmla="*/ 0 h 18288"/>
              <a:gd name="connsiteX9" fmla="*/ 5235657 w 10851102"/>
              <a:gd name="connsiteY9" fmla="*/ 0 h 18288"/>
              <a:gd name="connsiteX10" fmla="*/ 6130873 w 10851102"/>
              <a:gd name="connsiteY10" fmla="*/ 0 h 18288"/>
              <a:gd name="connsiteX11" fmla="*/ 6700555 w 10851102"/>
              <a:gd name="connsiteY11" fmla="*/ 0 h 18288"/>
              <a:gd name="connsiteX12" fmla="*/ 7270238 w 10851102"/>
              <a:gd name="connsiteY12" fmla="*/ 0 h 18288"/>
              <a:gd name="connsiteX13" fmla="*/ 7948432 w 10851102"/>
              <a:gd name="connsiteY13" fmla="*/ 0 h 18288"/>
              <a:gd name="connsiteX14" fmla="*/ 8735137 w 10851102"/>
              <a:gd name="connsiteY14" fmla="*/ 0 h 18288"/>
              <a:gd name="connsiteX15" fmla="*/ 9521842 w 10851102"/>
              <a:gd name="connsiteY15" fmla="*/ 0 h 18288"/>
              <a:gd name="connsiteX16" fmla="*/ 10851102 w 10851102"/>
              <a:gd name="connsiteY16" fmla="*/ 0 h 18288"/>
              <a:gd name="connsiteX17" fmla="*/ 10851102 w 10851102"/>
              <a:gd name="connsiteY17" fmla="*/ 18288 h 18288"/>
              <a:gd name="connsiteX18" fmla="*/ 10389930 w 10851102"/>
              <a:gd name="connsiteY18" fmla="*/ 18288 h 18288"/>
              <a:gd name="connsiteX19" fmla="*/ 9494714 w 10851102"/>
              <a:gd name="connsiteY19" fmla="*/ 18288 h 18288"/>
              <a:gd name="connsiteX20" fmla="*/ 8816520 w 10851102"/>
              <a:gd name="connsiteY20" fmla="*/ 18288 h 18288"/>
              <a:gd name="connsiteX21" fmla="*/ 8463860 w 10851102"/>
              <a:gd name="connsiteY21" fmla="*/ 18288 h 18288"/>
              <a:gd name="connsiteX22" fmla="*/ 7785666 w 10851102"/>
              <a:gd name="connsiteY22" fmla="*/ 18288 h 18288"/>
              <a:gd name="connsiteX23" fmla="*/ 7215983 w 10851102"/>
              <a:gd name="connsiteY23" fmla="*/ 18288 h 18288"/>
              <a:gd name="connsiteX24" fmla="*/ 6646300 w 10851102"/>
              <a:gd name="connsiteY24" fmla="*/ 18288 h 18288"/>
              <a:gd name="connsiteX25" fmla="*/ 6076617 w 10851102"/>
              <a:gd name="connsiteY25" fmla="*/ 18288 h 18288"/>
              <a:gd name="connsiteX26" fmla="*/ 5506934 w 10851102"/>
              <a:gd name="connsiteY26" fmla="*/ 18288 h 18288"/>
              <a:gd name="connsiteX27" fmla="*/ 4720229 w 10851102"/>
              <a:gd name="connsiteY27" fmla="*/ 18288 h 18288"/>
              <a:gd name="connsiteX28" fmla="*/ 4042035 w 10851102"/>
              <a:gd name="connsiteY28" fmla="*/ 18288 h 18288"/>
              <a:gd name="connsiteX29" fmla="*/ 3689375 w 10851102"/>
              <a:gd name="connsiteY29" fmla="*/ 18288 h 18288"/>
              <a:gd name="connsiteX30" fmla="*/ 3119692 w 10851102"/>
              <a:gd name="connsiteY30" fmla="*/ 18288 h 18288"/>
              <a:gd name="connsiteX31" fmla="*/ 2332987 w 10851102"/>
              <a:gd name="connsiteY31" fmla="*/ 18288 h 18288"/>
              <a:gd name="connsiteX32" fmla="*/ 1871815 w 10851102"/>
              <a:gd name="connsiteY32" fmla="*/ 18288 h 18288"/>
              <a:gd name="connsiteX33" fmla="*/ 976599 w 10851102"/>
              <a:gd name="connsiteY33" fmla="*/ 18288 h 18288"/>
              <a:gd name="connsiteX34" fmla="*/ 0 w 10851102"/>
              <a:gd name="connsiteY34" fmla="*/ 18288 h 18288"/>
              <a:gd name="connsiteX35" fmla="*/ 0 w 10851102"/>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1102" h="18288" fill="none" extrusionOk="0">
                <a:moveTo>
                  <a:pt x="0" y="0"/>
                </a:moveTo>
                <a:cubicBezTo>
                  <a:pt x="194610" y="-9166"/>
                  <a:pt x="349194" y="-2817"/>
                  <a:pt x="461172" y="0"/>
                </a:cubicBezTo>
                <a:cubicBezTo>
                  <a:pt x="573150" y="2817"/>
                  <a:pt x="972917" y="-15278"/>
                  <a:pt x="1139366" y="0"/>
                </a:cubicBezTo>
                <a:cubicBezTo>
                  <a:pt x="1305815" y="15278"/>
                  <a:pt x="1707707" y="8942"/>
                  <a:pt x="1926071" y="0"/>
                </a:cubicBezTo>
                <a:cubicBezTo>
                  <a:pt x="2144436" y="-8942"/>
                  <a:pt x="2175060" y="-12996"/>
                  <a:pt x="2278731" y="0"/>
                </a:cubicBezTo>
                <a:cubicBezTo>
                  <a:pt x="2382402" y="12996"/>
                  <a:pt x="2520545" y="10246"/>
                  <a:pt x="2631392" y="0"/>
                </a:cubicBezTo>
                <a:cubicBezTo>
                  <a:pt x="2742239" y="-10246"/>
                  <a:pt x="3210064" y="24061"/>
                  <a:pt x="3526608" y="0"/>
                </a:cubicBezTo>
                <a:cubicBezTo>
                  <a:pt x="3843152" y="-24061"/>
                  <a:pt x="4041311" y="-30642"/>
                  <a:pt x="4204802" y="0"/>
                </a:cubicBezTo>
                <a:cubicBezTo>
                  <a:pt x="4368293" y="30642"/>
                  <a:pt x="4394237" y="4685"/>
                  <a:pt x="4557463" y="0"/>
                </a:cubicBezTo>
                <a:cubicBezTo>
                  <a:pt x="4720689" y="-4685"/>
                  <a:pt x="4944210" y="17350"/>
                  <a:pt x="5235657" y="0"/>
                </a:cubicBezTo>
                <a:cubicBezTo>
                  <a:pt x="5527104" y="-17350"/>
                  <a:pt x="5789254" y="39584"/>
                  <a:pt x="6130873" y="0"/>
                </a:cubicBezTo>
                <a:cubicBezTo>
                  <a:pt x="6472492" y="-39584"/>
                  <a:pt x="6580368" y="16631"/>
                  <a:pt x="6700555" y="0"/>
                </a:cubicBezTo>
                <a:cubicBezTo>
                  <a:pt x="6820742" y="-16631"/>
                  <a:pt x="7037371" y="8250"/>
                  <a:pt x="7270238" y="0"/>
                </a:cubicBezTo>
                <a:cubicBezTo>
                  <a:pt x="7503105" y="-8250"/>
                  <a:pt x="7632008" y="-4055"/>
                  <a:pt x="7948432" y="0"/>
                </a:cubicBezTo>
                <a:cubicBezTo>
                  <a:pt x="8264856" y="4055"/>
                  <a:pt x="8550896" y="34351"/>
                  <a:pt x="8735137" y="0"/>
                </a:cubicBezTo>
                <a:cubicBezTo>
                  <a:pt x="8919379" y="-34351"/>
                  <a:pt x="9287879" y="-28066"/>
                  <a:pt x="9521842" y="0"/>
                </a:cubicBezTo>
                <a:cubicBezTo>
                  <a:pt x="9755805" y="28066"/>
                  <a:pt x="10570134" y="-41144"/>
                  <a:pt x="10851102" y="0"/>
                </a:cubicBezTo>
                <a:cubicBezTo>
                  <a:pt x="10851748" y="4451"/>
                  <a:pt x="10851592" y="9226"/>
                  <a:pt x="10851102" y="18288"/>
                </a:cubicBezTo>
                <a:cubicBezTo>
                  <a:pt x="10675242" y="1309"/>
                  <a:pt x="10524002" y="-2908"/>
                  <a:pt x="10389930" y="18288"/>
                </a:cubicBezTo>
                <a:cubicBezTo>
                  <a:pt x="10255858" y="39484"/>
                  <a:pt x="9773244" y="59176"/>
                  <a:pt x="9494714" y="18288"/>
                </a:cubicBezTo>
                <a:cubicBezTo>
                  <a:pt x="9216184" y="-22600"/>
                  <a:pt x="9131929" y="800"/>
                  <a:pt x="8816520" y="18288"/>
                </a:cubicBezTo>
                <a:cubicBezTo>
                  <a:pt x="8501111" y="35776"/>
                  <a:pt x="8634497" y="28985"/>
                  <a:pt x="8463860" y="18288"/>
                </a:cubicBezTo>
                <a:cubicBezTo>
                  <a:pt x="8293223" y="7591"/>
                  <a:pt x="8065500" y="-5268"/>
                  <a:pt x="7785666" y="18288"/>
                </a:cubicBezTo>
                <a:cubicBezTo>
                  <a:pt x="7505832" y="41844"/>
                  <a:pt x="7453436" y="14686"/>
                  <a:pt x="7215983" y="18288"/>
                </a:cubicBezTo>
                <a:cubicBezTo>
                  <a:pt x="6978530" y="21890"/>
                  <a:pt x="6912959" y="-4579"/>
                  <a:pt x="6646300" y="18288"/>
                </a:cubicBezTo>
                <a:cubicBezTo>
                  <a:pt x="6379641" y="41155"/>
                  <a:pt x="6192949" y="11334"/>
                  <a:pt x="6076617" y="18288"/>
                </a:cubicBezTo>
                <a:cubicBezTo>
                  <a:pt x="5960285" y="25242"/>
                  <a:pt x="5654491" y="16931"/>
                  <a:pt x="5506934" y="18288"/>
                </a:cubicBezTo>
                <a:cubicBezTo>
                  <a:pt x="5359377" y="19645"/>
                  <a:pt x="5074820" y="57133"/>
                  <a:pt x="4720229" y="18288"/>
                </a:cubicBezTo>
                <a:cubicBezTo>
                  <a:pt x="4365638" y="-20557"/>
                  <a:pt x="4235643" y="35829"/>
                  <a:pt x="4042035" y="18288"/>
                </a:cubicBezTo>
                <a:cubicBezTo>
                  <a:pt x="3848427" y="747"/>
                  <a:pt x="3836250" y="19497"/>
                  <a:pt x="3689375" y="18288"/>
                </a:cubicBezTo>
                <a:cubicBezTo>
                  <a:pt x="3542500" y="17079"/>
                  <a:pt x="3388619" y="546"/>
                  <a:pt x="3119692" y="18288"/>
                </a:cubicBezTo>
                <a:cubicBezTo>
                  <a:pt x="2850765" y="36030"/>
                  <a:pt x="2691101" y="-5259"/>
                  <a:pt x="2332987" y="18288"/>
                </a:cubicBezTo>
                <a:cubicBezTo>
                  <a:pt x="1974873" y="41835"/>
                  <a:pt x="1990372" y="38390"/>
                  <a:pt x="1871815" y="18288"/>
                </a:cubicBezTo>
                <a:cubicBezTo>
                  <a:pt x="1753258" y="-1814"/>
                  <a:pt x="1233786" y="7515"/>
                  <a:pt x="976599" y="18288"/>
                </a:cubicBezTo>
                <a:cubicBezTo>
                  <a:pt x="719412" y="29061"/>
                  <a:pt x="248269" y="32929"/>
                  <a:pt x="0" y="18288"/>
                </a:cubicBezTo>
                <a:cubicBezTo>
                  <a:pt x="-213" y="9468"/>
                  <a:pt x="187" y="4459"/>
                  <a:pt x="0" y="0"/>
                </a:cubicBezTo>
                <a:close/>
              </a:path>
              <a:path w="10851102" h="18288" stroke="0" extrusionOk="0">
                <a:moveTo>
                  <a:pt x="0" y="0"/>
                </a:moveTo>
                <a:cubicBezTo>
                  <a:pt x="249512" y="603"/>
                  <a:pt x="322886" y="-12005"/>
                  <a:pt x="569683" y="0"/>
                </a:cubicBezTo>
                <a:cubicBezTo>
                  <a:pt x="816480" y="12005"/>
                  <a:pt x="757534" y="14978"/>
                  <a:pt x="922344" y="0"/>
                </a:cubicBezTo>
                <a:cubicBezTo>
                  <a:pt x="1087154" y="-14978"/>
                  <a:pt x="1528858" y="-11977"/>
                  <a:pt x="1817560" y="0"/>
                </a:cubicBezTo>
                <a:cubicBezTo>
                  <a:pt x="2106262" y="11977"/>
                  <a:pt x="2178362" y="8275"/>
                  <a:pt x="2387242" y="0"/>
                </a:cubicBezTo>
                <a:cubicBezTo>
                  <a:pt x="2596122" y="-8275"/>
                  <a:pt x="2715945" y="23193"/>
                  <a:pt x="2956925" y="0"/>
                </a:cubicBezTo>
                <a:cubicBezTo>
                  <a:pt x="3197905" y="-23193"/>
                  <a:pt x="3634004" y="-24933"/>
                  <a:pt x="3852141" y="0"/>
                </a:cubicBezTo>
                <a:cubicBezTo>
                  <a:pt x="4070278" y="24933"/>
                  <a:pt x="4207124" y="-1171"/>
                  <a:pt x="4313313" y="0"/>
                </a:cubicBezTo>
                <a:cubicBezTo>
                  <a:pt x="4419502" y="1171"/>
                  <a:pt x="4961603" y="-7515"/>
                  <a:pt x="5208529" y="0"/>
                </a:cubicBezTo>
                <a:cubicBezTo>
                  <a:pt x="5455455" y="7515"/>
                  <a:pt x="5766394" y="32819"/>
                  <a:pt x="6103745" y="0"/>
                </a:cubicBezTo>
                <a:cubicBezTo>
                  <a:pt x="6441096" y="-32819"/>
                  <a:pt x="6493798" y="-5746"/>
                  <a:pt x="6781939" y="0"/>
                </a:cubicBezTo>
                <a:cubicBezTo>
                  <a:pt x="7070080" y="5746"/>
                  <a:pt x="7302605" y="31316"/>
                  <a:pt x="7677155" y="0"/>
                </a:cubicBezTo>
                <a:cubicBezTo>
                  <a:pt x="8051705" y="-31316"/>
                  <a:pt x="8097099" y="8110"/>
                  <a:pt x="8246838" y="0"/>
                </a:cubicBezTo>
                <a:cubicBezTo>
                  <a:pt x="8396577" y="-8110"/>
                  <a:pt x="8541823" y="9462"/>
                  <a:pt x="8816520" y="0"/>
                </a:cubicBezTo>
                <a:cubicBezTo>
                  <a:pt x="9091217" y="-9462"/>
                  <a:pt x="9367610" y="-25115"/>
                  <a:pt x="9603225" y="0"/>
                </a:cubicBezTo>
                <a:cubicBezTo>
                  <a:pt x="9838841" y="25115"/>
                  <a:pt x="9969402" y="14411"/>
                  <a:pt x="10172908" y="0"/>
                </a:cubicBezTo>
                <a:cubicBezTo>
                  <a:pt x="10376414" y="-14411"/>
                  <a:pt x="10657578" y="5673"/>
                  <a:pt x="10851102" y="0"/>
                </a:cubicBezTo>
                <a:cubicBezTo>
                  <a:pt x="10850695" y="8690"/>
                  <a:pt x="10850948" y="14141"/>
                  <a:pt x="10851102" y="18288"/>
                </a:cubicBezTo>
                <a:cubicBezTo>
                  <a:pt x="10486066" y="-10634"/>
                  <a:pt x="10362943" y="52582"/>
                  <a:pt x="10064397" y="18288"/>
                </a:cubicBezTo>
                <a:cubicBezTo>
                  <a:pt x="9765852" y="-16006"/>
                  <a:pt x="9863248" y="31531"/>
                  <a:pt x="9711736" y="18288"/>
                </a:cubicBezTo>
                <a:cubicBezTo>
                  <a:pt x="9560224" y="5045"/>
                  <a:pt x="9431887" y="14666"/>
                  <a:pt x="9250564" y="18288"/>
                </a:cubicBezTo>
                <a:cubicBezTo>
                  <a:pt x="9069241" y="21910"/>
                  <a:pt x="8611460" y="57462"/>
                  <a:pt x="8355349" y="18288"/>
                </a:cubicBezTo>
                <a:cubicBezTo>
                  <a:pt x="8099238" y="-20886"/>
                  <a:pt x="7839674" y="-13896"/>
                  <a:pt x="7677155" y="18288"/>
                </a:cubicBezTo>
                <a:cubicBezTo>
                  <a:pt x="7514636" y="50472"/>
                  <a:pt x="7428268" y="36826"/>
                  <a:pt x="7215983" y="18288"/>
                </a:cubicBezTo>
                <a:cubicBezTo>
                  <a:pt x="7003698" y="-250"/>
                  <a:pt x="6679167" y="13652"/>
                  <a:pt x="6537789" y="18288"/>
                </a:cubicBezTo>
                <a:cubicBezTo>
                  <a:pt x="6396411" y="22924"/>
                  <a:pt x="6260542" y="35250"/>
                  <a:pt x="6185128" y="18288"/>
                </a:cubicBezTo>
                <a:cubicBezTo>
                  <a:pt x="6109714" y="1326"/>
                  <a:pt x="5906586" y="24198"/>
                  <a:pt x="5832467" y="18288"/>
                </a:cubicBezTo>
                <a:cubicBezTo>
                  <a:pt x="5758348" y="12378"/>
                  <a:pt x="5412281" y="-15196"/>
                  <a:pt x="5154273" y="18288"/>
                </a:cubicBezTo>
                <a:cubicBezTo>
                  <a:pt x="4896265" y="51772"/>
                  <a:pt x="4821094" y="7078"/>
                  <a:pt x="4693102" y="18288"/>
                </a:cubicBezTo>
                <a:cubicBezTo>
                  <a:pt x="4565110" y="29498"/>
                  <a:pt x="4184341" y="-13419"/>
                  <a:pt x="3906397" y="18288"/>
                </a:cubicBezTo>
                <a:cubicBezTo>
                  <a:pt x="3628454" y="49995"/>
                  <a:pt x="3664035" y="4493"/>
                  <a:pt x="3445225" y="18288"/>
                </a:cubicBezTo>
                <a:cubicBezTo>
                  <a:pt x="3226415" y="32083"/>
                  <a:pt x="2902565" y="-15508"/>
                  <a:pt x="2658520" y="18288"/>
                </a:cubicBezTo>
                <a:cubicBezTo>
                  <a:pt x="2414476" y="52084"/>
                  <a:pt x="2461019" y="10411"/>
                  <a:pt x="2305859" y="18288"/>
                </a:cubicBezTo>
                <a:cubicBezTo>
                  <a:pt x="2150699" y="26165"/>
                  <a:pt x="1765181" y="23925"/>
                  <a:pt x="1519154" y="18288"/>
                </a:cubicBezTo>
                <a:cubicBezTo>
                  <a:pt x="1273128" y="12651"/>
                  <a:pt x="1243243" y="14997"/>
                  <a:pt x="1057982" y="18288"/>
                </a:cubicBezTo>
                <a:cubicBezTo>
                  <a:pt x="872721" y="21579"/>
                  <a:pt x="822488" y="15142"/>
                  <a:pt x="705322" y="18288"/>
                </a:cubicBezTo>
                <a:cubicBezTo>
                  <a:pt x="588156" y="21434"/>
                  <a:pt x="238882" y="4549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51BB82-08FB-CB8D-40AC-BE3BE4E10162}"/>
              </a:ext>
            </a:extLst>
          </p:cNvPr>
          <p:cNvSpPr>
            <a:spLocks noGrp="1"/>
          </p:cNvSpPr>
          <p:nvPr>
            <p:ph idx="1"/>
          </p:nvPr>
        </p:nvSpPr>
        <p:spPr>
          <a:xfrm>
            <a:off x="837981" y="1929384"/>
            <a:ext cx="10512862" cy="4251960"/>
          </a:xfrm>
        </p:spPr>
        <p:txBody>
          <a:bodyPr>
            <a:normAutofit fontScale="92500"/>
          </a:bodyPr>
          <a:lstStyle/>
          <a:p>
            <a:pPr marL="0" indent="0">
              <a:buNone/>
            </a:pPr>
            <a:r>
              <a:rPr lang="en-GB" sz="2800" b="1" dirty="0"/>
              <a:t>Web Server</a:t>
            </a:r>
            <a:r>
              <a:rPr lang="en-GB" sz="2800" dirty="0"/>
              <a:t>:</a:t>
            </a:r>
          </a:p>
          <a:p>
            <a:pPr>
              <a:buFont typeface="Arial" panose="020B0604020202020204" pitchFamily="34" charset="0"/>
              <a:buChar char="•"/>
            </a:pPr>
            <a:r>
              <a:rPr lang="en-GB" sz="2800" dirty="0"/>
              <a:t>Mainly serves static content.</a:t>
            </a:r>
          </a:p>
          <a:p>
            <a:pPr>
              <a:buFont typeface="Arial" panose="020B0604020202020204" pitchFamily="34" charset="0"/>
              <a:buChar char="•"/>
            </a:pPr>
            <a:r>
              <a:rPr lang="en-GB" sz="2800" dirty="0"/>
              <a:t>Focuses on handling HTTP requests.</a:t>
            </a:r>
          </a:p>
          <a:p>
            <a:pPr>
              <a:buFont typeface="Arial" panose="020B0604020202020204" pitchFamily="34" charset="0"/>
              <a:buChar char="•"/>
            </a:pPr>
            <a:r>
              <a:rPr lang="en-GB" sz="2800" dirty="0"/>
              <a:t>Example: Apache HTTP Server.</a:t>
            </a:r>
          </a:p>
          <a:p>
            <a:pPr marL="0" indent="0">
              <a:buNone/>
            </a:pPr>
            <a:r>
              <a:rPr lang="en-GB" sz="2800" b="1" dirty="0"/>
              <a:t>Application Server</a:t>
            </a:r>
            <a:r>
              <a:rPr lang="en-GB" sz="2800" dirty="0"/>
              <a:t>: Manages and runs business logic for dynamic content.</a:t>
            </a:r>
          </a:p>
          <a:p>
            <a:pPr>
              <a:buFont typeface="Arial" panose="020B0604020202020204" pitchFamily="34" charset="0"/>
              <a:buChar char="•"/>
            </a:pPr>
            <a:r>
              <a:rPr lang="en-GB" sz="2800" dirty="0"/>
              <a:t>Often supports complex applications and services like EJB, database connection pooling.</a:t>
            </a:r>
          </a:p>
          <a:p>
            <a:pPr>
              <a:buFont typeface="Arial" panose="020B0604020202020204" pitchFamily="34" charset="0"/>
              <a:buChar char="•"/>
            </a:pPr>
            <a:r>
              <a:rPr lang="en-GB" sz="2800" dirty="0"/>
              <a:t>Example: Apache Tomcat (can function as both a web and application server).</a:t>
            </a:r>
          </a:p>
          <a:p>
            <a:endParaRPr lang="en-BG" sz="2200" dirty="0"/>
          </a:p>
        </p:txBody>
      </p:sp>
      <p:sp>
        <p:nvSpPr>
          <p:cNvPr id="4" name="Slide Number Placeholder 3">
            <a:extLst>
              <a:ext uri="{FF2B5EF4-FFF2-40B4-BE49-F238E27FC236}">
                <a16:creationId xmlns:a16="http://schemas.microsoft.com/office/drawing/2014/main" id="{4C3489E5-AD0C-73E1-1C7C-BB706DF17A77}"/>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56</a:t>
            </a:fld>
            <a:endParaRPr lang="en-US"/>
          </a:p>
        </p:txBody>
      </p:sp>
    </p:spTree>
    <p:extLst>
      <p:ext uri="{BB962C8B-B14F-4D97-AF65-F5344CB8AC3E}">
        <p14:creationId xmlns:p14="http://schemas.microsoft.com/office/powerpoint/2010/main" val="411290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E6671AF-110C-4E4D-BEB4-1323A3136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CCF122-EB13-04F1-0683-E21AE307665F}"/>
              </a:ext>
            </a:extLst>
          </p:cNvPr>
          <p:cNvSpPr>
            <a:spLocks noGrp="1"/>
          </p:cNvSpPr>
          <p:nvPr>
            <p:ph type="title"/>
          </p:nvPr>
        </p:nvSpPr>
        <p:spPr>
          <a:xfrm>
            <a:off x="761603" y="609599"/>
            <a:ext cx="2818209" cy="1822703"/>
          </a:xfrm>
        </p:spPr>
        <p:txBody>
          <a:bodyPr anchor="ctr">
            <a:normAutofit/>
          </a:bodyPr>
          <a:lstStyle/>
          <a:p>
            <a:r>
              <a:rPr lang="en-GB" sz="4000" dirty="0"/>
              <a:t>What is a WAR File</a:t>
            </a:r>
            <a:endParaRPr lang="en-BG" sz="4000" dirty="0"/>
          </a:p>
        </p:txBody>
      </p:sp>
      <p:sp>
        <p:nvSpPr>
          <p:cNvPr id="3" name="Content Placeholder 2">
            <a:extLst>
              <a:ext uri="{FF2B5EF4-FFF2-40B4-BE49-F238E27FC236}">
                <a16:creationId xmlns:a16="http://schemas.microsoft.com/office/drawing/2014/main" id="{5A79B272-FC7F-1C36-D15B-60D4C46436B0}"/>
              </a:ext>
            </a:extLst>
          </p:cNvPr>
          <p:cNvSpPr>
            <a:spLocks noGrp="1"/>
          </p:cNvSpPr>
          <p:nvPr>
            <p:ph idx="1"/>
          </p:nvPr>
        </p:nvSpPr>
        <p:spPr>
          <a:xfrm>
            <a:off x="3351212" y="304801"/>
            <a:ext cx="8763000" cy="2197608"/>
          </a:xfrm>
        </p:spPr>
        <p:txBody>
          <a:bodyPr anchor="ctr">
            <a:noAutofit/>
          </a:bodyPr>
          <a:lstStyle/>
          <a:p>
            <a:pPr>
              <a:buFont typeface="Arial" panose="020B0604020202020204" pitchFamily="34" charset="0"/>
              <a:buChar char="•"/>
            </a:pPr>
            <a:r>
              <a:rPr lang="en-GB" sz="1600" dirty="0"/>
              <a:t>WAR stands for </a:t>
            </a:r>
            <a:r>
              <a:rPr lang="en-GB" sz="1600" b="1" dirty="0"/>
              <a:t>Web Application Archive</a:t>
            </a:r>
            <a:r>
              <a:rPr lang="en-GB" sz="1600" dirty="0"/>
              <a:t>. It’s a packaged file format used to deploy web applications on Java-based servers.</a:t>
            </a:r>
          </a:p>
          <a:p>
            <a:pPr marL="0" indent="0">
              <a:buNone/>
            </a:pPr>
            <a:r>
              <a:rPr lang="en-GB" sz="1600" b="1" dirty="0"/>
              <a:t>Structure</a:t>
            </a:r>
            <a:r>
              <a:rPr lang="en-GB" sz="1600" dirty="0"/>
              <a:t>: Contains all components of a web application, including:</a:t>
            </a:r>
          </a:p>
          <a:p>
            <a:pPr>
              <a:buFont typeface="Arial" panose="020B0604020202020204" pitchFamily="34" charset="0"/>
              <a:buChar char="•"/>
            </a:pPr>
            <a:r>
              <a:rPr lang="en-GB" sz="1600" b="1" dirty="0"/>
              <a:t>HTML, JSP, Java Servlets</a:t>
            </a:r>
            <a:endParaRPr lang="en-GB" sz="1600" dirty="0"/>
          </a:p>
          <a:p>
            <a:pPr>
              <a:buFont typeface="Arial" panose="020B0604020202020204" pitchFamily="34" charset="0"/>
              <a:buChar char="•"/>
            </a:pPr>
            <a:r>
              <a:rPr lang="en-GB" sz="1600" b="1" dirty="0"/>
              <a:t>Libraries (JAR files)</a:t>
            </a:r>
            <a:endParaRPr lang="en-GB" sz="1600" dirty="0"/>
          </a:p>
          <a:p>
            <a:pPr>
              <a:buFont typeface="Arial" panose="020B0604020202020204" pitchFamily="34" charset="0"/>
              <a:buChar char="•"/>
            </a:pPr>
            <a:r>
              <a:rPr lang="en-GB" sz="1600" b="1" dirty="0"/>
              <a:t>Configuration files (like </a:t>
            </a:r>
            <a:r>
              <a:rPr lang="en-GB" sz="1600" b="1" dirty="0" err="1"/>
              <a:t>web.xml</a:t>
            </a:r>
            <a:r>
              <a:rPr lang="en-GB" sz="1600" b="1" dirty="0"/>
              <a:t>)</a:t>
            </a:r>
            <a:endParaRPr lang="en-GB" sz="1600" dirty="0"/>
          </a:p>
          <a:p>
            <a:r>
              <a:rPr lang="en-GB" sz="1600" b="1" dirty="0"/>
              <a:t>Usage</a:t>
            </a:r>
            <a:r>
              <a:rPr lang="en-GB" sz="1600" dirty="0"/>
              <a:t>: Deployed to a Java-based application server like Tomcat or Jetty to run the application.</a:t>
            </a:r>
            <a:endParaRPr lang="en-BG" sz="1600" dirty="0"/>
          </a:p>
        </p:txBody>
      </p:sp>
      <p:pic>
        <p:nvPicPr>
          <p:cNvPr id="5" name="Picture 4">
            <a:extLst>
              <a:ext uri="{FF2B5EF4-FFF2-40B4-BE49-F238E27FC236}">
                <a16:creationId xmlns:a16="http://schemas.microsoft.com/office/drawing/2014/main" id="{5D93EBA6-5D82-03FA-D559-77023F6A8DF8}"/>
              </a:ext>
            </a:extLst>
          </p:cNvPr>
          <p:cNvPicPr>
            <a:picLocks noChangeAspect="1"/>
          </p:cNvPicPr>
          <p:nvPr/>
        </p:nvPicPr>
        <p:blipFill>
          <a:blip r:embed="rId2"/>
          <a:srcRect t="709"/>
          <a:stretch/>
        </p:blipFill>
        <p:spPr>
          <a:xfrm>
            <a:off x="20" y="2743201"/>
            <a:ext cx="12188804" cy="4114799"/>
          </a:xfrm>
          <a:prstGeom prst="rect">
            <a:avLst/>
          </a:prstGeom>
          <a:effectLst>
            <a:innerShdw blurRad="190500" dist="127000" dir="16200000">
              <a:prstClr val="black">
                <a:alpha val="19000"/>
              </a:prstClr>
            </a:innerShdw>
          </a:effectLst>
        </p:spPr>
      </p:pic>
      <p:sp>
        <p:nvSpPr>
          <p:cNvPr id="4" name="Slide Number Placeholder 3">
            <a:extLst>
              <a:ext uri="{FF2B5EF4-FFF2-40B4-BE49-F238E27FC236}">
                <a16:creationId xmlns:a16="http://schemas.microsoft.com/office/drawing/2014/main" id="{06F0DDB0-1670-0797-9A58-3AEA9B2413C3}"/>
              </a:ext>
            </a:extLst>
          </p:cNvPr>
          <p:cNvSpPr>
            <a:spLocks noGrp="1"/>
          </p:cNvSpPr>
          <p:nvPr>
            <p:ph type="sldNum" sz="quarter" idx="12"/>
          </p:nvPr>
        </p:nvSpPr>
        <p:spPr>
          <a:xfrm>
            <a:off x="8730245" y="6356350"/>
            <a:ext cx="3199567" cy="365125"/>
          </a:xfrm>
        </p:spPr>
        <p:txBody>
          <a:bodyPr>
            <a:normAutofit/>
          </a:bodyPr>
          <a:lstStyle/>
          <a:p>
            <a:pPr>
              <a:spcAft>
                <a:spcPts val="600"/>
              </a:spcAft>
            </a:pPr>
            <a:fld id="{C014DD1E-5D91-48A3-AD6D-45FBA980D106}" type="slidenum">
              <a:rPr lang="en-US">
                <a:solidFill>
                  <a:srgbClr val="FFFFFF"/>
                </a:solidFill>
              </a:rPr>
              <a:pPr>
                <a:spcAft>
                  <a:spcPts val="600"/>
                </a:spcAft>
              </a:pPr>
              <a:t>57</a:t>
            </a:fld>
            <a:endParaRPr lang="en-US">
              <a:solidFill>
                <a:srgbClr val="FFFFFF"/>
              </a:solidFill>
            </a:endParaRPr>
          </a:p>
        </p:txBody>
      </p:sp>
    </p:spTree>
    <p:extLst>
      <p:ext uri="{BB962C8B-B14F-4D97-AF65-F5344CB8AC3E}">
        <p14:creationId xmlns:p14="http://schemas.microsoft.com/office/powerpoint/2010/main" val="3277389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271" y="365125"/>
            <a:ext cx="11164539"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E6D929-2156-C8AD-D197-4464BBDA87F3}"/>
              </a:ext>
            </a:extLst>
          </p:cNvPr>
          <p:cNvSpPr>
            <a:spLocks noGrp="1"/>
          </p:cNvSpPr>
          <p:nvPr>
            <p:ph type="title"/>
          </p:nvPr>
        </p:nvSpPr>
        <p:spPr>
          <a:xfrm>
            <a:off x="1046473" y="586822"/>
            <a:ext cx="3559325" cy="1645920"/>
          </a:xfrm>
        </p:spPr>
        <p:txBody>
          <a:bodyPr>
            <a:normAutofit/>
          </a:bodyPr>
          <a:lstStyle/>
          <a:p>
            <a:r>
              <a:rPr lang="en-GB" sz="3200"/>
              <a:t>web.xml File</a:t>
            </a:r>
            <a:endParaRPr lang="en-BG" sz="320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280" y="1057739"/>
            <a:ext cx="12798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2245" y="1400640"/>
            <a:ext cx="1463040" cy="18283"/>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A8DE221-C4F7-30F1-F1EB-6300874AF75A}"/>
              </a:ext>
            </a:extLst>
          </p:cNvPr>
          <p:cNvSpPr>
            <a:spLocks noGrp="1"/>
          </p:cNvSpPr>
          <p:nvPr>
            <p:ph idx="1"/>
          </p:nvPr>
        </p:nvSpPr>
        <p:spPr>
          <a:xfrm>
            <a:off x="4964623" y="365125"/>
            <a:ext cx="6386220" cy="1867617"/>
          </a:xfrm>
        </p:spPr>
        <p:txBody>
          <a:bodyPr anchor="ctr">
            <a:normAutofit/>
          </a:bodyPr>
          <a:lstStyle/>
          <a:p>
            <a:pPr>
              <a:buFont typeface="Arial" panose="020B0604020202020204" pitchFamily="34" charset="0"/>
              <a:buChar char="•"/>
            </a:pPr>
            <a:r>
              <a:rPr lang="en-GB" sz="1600" b="1" dirty="0"/>
              <a:t>Definition</a:t>
            </a:r>
            <a:r>
              <a:rPr lang="en-GB" sz="1600" dirty="0"/>
              <a:t>: The </a:t>
            </a:r>
            <a:r>
              <a:rPr lang="en-GB" sz="1600" dirty="0" err="1"/>
              <a:t>web.xml</a:t>
            </a:r>
            <a:r>
              <a:rPr lang="en-GB" sz="1600" dirty="0"/>
              <a:t> file is the main deployment descriptor for Java web applications.</a:t>
            </a:r>
          </a:p>
          <a:p>
            <a:pPr>
              <a:buFont typeface="Arial" panose="020B0604020202020204" pitchFamily="34" charset="0"/>
              <a:buChar char="•"/>
            </a:pPr>
            <a:r>
              <a:rPr lang="en-GB" sz="1600" b="1" dirty="0"/>
              <a:t>Location</a:t>
            </a:r>
            <a:r>
              <a:rPr lang="en-GB" sz="1600" dirty="0"/>
              <a:t>: Found inside the WEB-INF directory of a WAR file.</a:t>
            </a:r>
          </a:p>
          <a:p>
            <a:pPr>
              <a:buFont typeface="Arial" panose="020B0604020202020204" pitchFamily="34" charset="0"/>
              <a:buChar char="•"/>
            </a:pPr>
            <a:r>
              <a:rPr lang="en-GB" sz="1600" b="1" dirty="0" err="1"/>
              <a:t>Purpose</a:t>
            </a:r>
            <a:r>
              <a:rPr lang="en-GB" sz="1600" dirty="0" err="1"/>
              <a:t>:Configures</a:t>
            </a:r>
            <a:r>
              <a:rPr lang="en-GB" sz="1600" dirty="0"/>
              <a:t> servlets, filters, listeners, and other web application components.</a:t>
            </a:r>
          </a:p>
          <a:p>
            <a:pPr>
              <a:buFont typeface="Arial" panose="020B0604020202020204" pitchFamily="34" charset="0"/>
              <a:buChar char="•"/>
            </a:pPr>
            <a:r>
              <a:rPr lang="en-GB" sz="1600" dirty="0"/>
              <a:t>Defines URL mappings, initialization parameters, and security settings.</a:t>
            </a:r>
          </a:p>
          <a:p>
            <a:endParaRPr lang="en-BG" sz="1400" dirty="0"/>
          </a:p>
        </p:txBody>
      </p:sp>
      <p:pic>
        <p:nvPicPr>
          <p:cNvPr id="5" name="Picture 4">
            <a:extLst>
              <a:ext uri="{FF2B5EF4-FFF2-40B4-BE49-F238E27FC236}">
                <a16:creationId xmlns:a16="http://schemas.microsoft.com/office/drawing/2014/main" id="{0E13F357-C7BD-56BD-9EC1-7D617003D276}"/>
              </a:ext>
            </a:extLst>
          </p:cNvPr>
          <p:cNvPicPr>
            <a:picLocks noChangeAspect="1"/>
          </p:cNvPicPr>
          <p:nvPr/>
        </p:nvPicPr>
        <p:blipFill>
          <a:blip r:embed="rId2"/>
          <a:stretch>
            <a:fillRect/>
          </a:stretch>
        </p:blipFill>
        <p:spPr>
          <a:xfrm>
            <a:off x="1810816" y="2734056"/>
            <a:ext cx="8655560" cy="3483864"/>
          </a:xfrm>
          <a:prstGeom prst="rect">
            <a:avLst/>
          </a:prstGeom>
        </p:spPr>
      </p:pic>
      <p:sp>
        <p:nvSpPr>
          <p:cNvPr id="4" name="Slide Number Placeholder 3">
            <a:extLst>
              <a:ext uri="{FF2B5EF4-FFF2-40B4-BE49-F238E27FC236}">
                <a16:creationId xmlns:a16="http://schemas.microsoft.com/office/drawing/2014/main" id="{97B7BFDA-7979-D82C-C371-51DCD8F80145}"/>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a:solidFill>
                  <a:schemeClr val="tx1">
                    <a:lumMod val="50000"/>
                    <a:lumOff val="50000"/>
                  </a:schemeClr>
                </a:solidFill>
              </a:rPr>
              <a:pPr>
                <a:spcAft>
                  <a:spcPts val="600"/>
                </a:spcAft>
              </a:pPr>
              <a:t>58</a:t>
            </a:fld>
            <a:endParaRPr lang="en-US">
              <a:solidFill>
                <a:schemeClr val="tx1">
                  <a:lumMod val="50000"/>
                  <a:lumOff val="50000"/>
                </a:schemeClr>
              </a:solidFill>
            </a:endParaRPr>
          </a:p>
        </p:txBody>
      </p:sp>
    </p:spTree>
    <p:extLst>
      <p:ext uri="{BB962C8B-B14F-4D97-AF65-F5344CB8AC3E}">
        <p14:creationId xmlns:p14="http://schemas.microsoft.com/office/powerpoint/2010/main" val="387758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0ED87-32DD-0F27-3578-FACD212122DB}"/>
              </a:ext>
            </a:extLst>
          </p:cNvPr>
          <p:cNvSpPr>
            <a:spLocks noGrp="1"/>
          </p:cNvSpPr>
          <p:nvPr>
            <p:ph type="title"/>
          </p:nvPr>
        </p:nvSpPr>
        <p:spPr>
          <a:xfrm>
            <a:off x="837981" y="365125"/>
            <a:ext cx="10512862" cy="1325563"/>
          </a:xfrm>
        </p:spPr>
        <p:txBody>
          <a:bodyPr>
            <a:normAutofit/>
          </a:bodyPr>
          <a:lstStyle/>
          <a:p>
            <a:r>
              <a:rPr lang="en-GB" sz="4100" b="1"/>
              <a:t>What is Jetty Server?</a:t>
            </a:r>
            <a:br>
              <a:rPr lang="en-GB" sz="4100" b="1"/>
            </a:br>
            <a:endParaRPr lang="en-BG" sz="4100"/>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861" y="1677373"/>
            <a:ext cx="10851102" cy="18288"/>
          </a:xfrm>
          <a:custGeom>
            <a:avLst/>
            <a:gdLst>
              <a:gd name="connsiteX0" fmla="*/ 0 w 10851102"/>
              <a:gd name="connsiteY0" fmla="*/ 0 h 18288"/>
              <a:gd name="connsiteX1" fmla="*/ 461172 w 10851102"/>
              <a:gd name="connsiteY1" fmla="*/ 0 h 18288"/>
              <a:gd name="connsiteX2" fmla="*/ 1139366 w 10851102"/>
              <a:gd name="connsiteY2" fmla="*/ 0 h 18288"/>
              <a:gd name="connsiteX3" fmla="*/ 1926071 w 10851102"/>
              <a:gd name="connsiteY3" fmla="*/ 0 h 18288"/>
              <a:gd name="connsiteX4" fmla="*/ 2278731 w 10851102"/>
              <a:gd name="connsiteY4" fmla="*/ 0 h 18288"/>
              <a:gd name="connsiteX5" fmla="*/ 2631392 w 10851102"/>
              <a:gd name="connsiteY5" fmla="*/ 0 h 18288"/>
              <a:gd name="connsiteX6" fmla="*/ 3526608 w 10851102"/>
              <a:gd name="connsiteY6" fmla="*/ 0 h 18288"/>
              <a:gd name="connsiteX7" fmla="*/ 4204802 w 10851102"/>
              <a:gd name="connsiteY7" fmla="*/ 0 h 18288"/>
              <a:gd name="connsiteX8" fmla="*/ 4557463 w 10851102"/>
              <a:gd name="connsiteY8" fmla="*/ 0 h 18288"/>
              <a:gd name="connsiteX9" fmla="*/ 5235657 w 10851102"/>
              <a:gd name="connsiteY9" fmla="*/ 0 h 18288"/>
              <a:gd name="connsiteX10" fmla="*/ 6130873 w 10851102"/>
              <a:gd name="connsiteY10" fmla="*/ 0 h 18288"/>
              <a:gd name="connsiteX11" fmla="*/ 6700555 w 10851102"/>
              <a:gd name="connsiteY11" fmla="*/ 0 h 18288"/>
              <a:gd name="connsiteX12" fmla="*/ 7270238 w 10851102"/>
              <a:gd name="connsiteY12" fmla="*/ 0 h 18288"/>
              <a:gd name="connsiteX13" fmla="*/ 7948432 w 10851102"/>
              <a:gd name="connsiteY13" fmla="*/ 0 h 18288"/>
              <a:gd name="connsiteX14" fmla="*/ 8735137 w 10851102"/>
              <a:gd name="connsiteY14" fmla="*/ 0 h 18288"/>
              <a:gd name="connsiteX15" fmla="*/ 9521842 w 10851102"/>
              <a:gd name="connsiteY15" fmla="*/ 0 h 18288"/>
              <a:gd name="connsiteX16" fmla="*/ 10851102 w 10851102"/>
              <a:gd name="connsiteY16" fmla="*/ 0 h 18288"/>
              <a:gd name="connsiteX17" fmla="*/ 10851102 w 10851102"/>
              <a:gd name="connsiteY17" fmla="*/ 18288 h 18288"/>
              <a:gd name="connsiteX18" fmla="*/ 10389930 w 10851102"/>
              <a:gd name="connsiteY18" fmla="*/ 18288 h 18288"/>
              <a:gd name="connsiteX19" fmla="*/ 9494714 w 10851102"/>
              <a:gd name="connsiteY19" fmla="*/ 18288 h 18288"/>
              <a:gd name="connsiteX20" fmla="*/ 8816520 w 10851102"/>
              <a:gd name="connsiteY20" fmla="*/ 18288 h 18288"/>
              <a:gd name="connsiteX21" fmla="*/ 8463860 w 10851102"/>
              <a:gd name="connsiteY21" fmla="*/ 18288 h 18288"/>
              <a:gd name="connsiteX22" fmla="*/ 7785666 w 10851102"/>
              <a:gd name="connsiteY22" fmla="*/ 18288 h 18288"/>
              <a:gd name="connsiteX23" fmla="*/ 7215983 w 10851102"/>
              <a:gd name="connsiteY23" fmla="*/ 18288 h 18288"/>
              <a:gd name="connsiteX24" fmla="*/ 6646300 w 10851102"/>
              <a:gd name="connsiteY24" fmla="*/ 18288 h 18288"/>
              <a:gd name="connsiteX25" fmla="*/ 6076617 w 10851102"/>
              <a:gd name="connsiteY25" fmla="*/ 18288 h 18288"/>
              <a:gd name="connsiteX26" fmla="*/ 5506934 w 10851102"/>
              <a:gd name="connsiteY26" fmla="*/ 18288 h 18288"/>
              <a:gd name="connsiteX27" fmla="*/ 4720229 w 10851102"/>
              <a:gd name="connsiteY27" fmla="*/ 18288 h 18288"/>
              <a:gd name="connsiteX28" fmla="*/ 4042035 w 10851102"/>
              <a:gd name="connsiteY28" fmla="*/ 18288 h 18288"/>
              <a:gd name="connsiteX29" fmla="*/ 3689375 w 10851102"/>
              <a:gd name="connsiteY29" fmla="*/ 18288 h 18288"/>
              <a:gd name="connsiteX30" fmla="*/ 3119692 w 10851102"/>
              <a:gd name="connsiteY30" fmla="*/ 18288 h 18288"/>
              <a:gd name="connsiteX31" fmla="*/ 2332987 w 10851102"/>
              <a:gd name="connsiteY31" fmla="*/ 18288 h 18288"/>
              <a:gd name="connsiteX32" fmla="*/ 1871815 w 10851102"/>
              <a:gd name="connsiteY32" fmla="*/ 18288 h 18288"/>
              <a:gd name="connsiteX33" fmla="*/ 976599 w 10851102"/>
              <a:gd name="connsiteY33" fmla="*/ 18288 h 18288"/>
              <a:gd name="connsiteX34" fmla="*/ 0 w 10851102"/>
              <a:gd name="connsiteY34" fmla="*/ 18288 h 18288"/>
              <a:gd name="connsiteX35" fmla="*/ 0 w 10851102"/>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1102" h="18288" fill="none" extrusionOk="0">
                <a:moveTo>
                  <a:pt x="0" y="0"/>
                </a:moveTo>
                <a:cubicBezTo>
                  <a:pt x="194610" y="-9166"/>
                  <a:pt x="349194" y="-2817"/>
                  <a:pt x="461172" y="0"/>
                </a:cubicBezTo>
                <a:cubicBezTo>
                  <a:pt x="573150" y="2817"/>
                  <a:pt x="972917" y="-15278"/>
                  <a:pt x="1139366" y="0"/>
                </a:cubicBezTo>
                <a:cubicBezTo>
                  <a:pt x="1305815" y="15278"/>
                  <a:pt x="1707707" y="8942"/>
                  <a:pt x="1926071" y="0"/>
                </a:cubicBezTo>
                <a:cubicBezTo>
                  <a:pt x="2144436" y="-8942"/>
                  <a:pt x="2175060" y="-12996"/>
                  <a:pt x="2278731" y="0"/>
                </a:cubicBezTo>
                <a:cubicBezTo>
                  <a:pt x="2382402" y="12996"/>
                  <a:pt x="2520545" y="10246"/>
                  <a:pt x="2631392" y="0"/>
                </a:cubicBezTo>
                <a:cubicBezTo>
                  <a:pt x="2742239" y="-10246"/>
                  <a:pt x="3210064" y="24061"/>
                  <a:pt x="3526608" y="0"/>
                </a:cubicBezTo>
                <a:cubicBezTo>
                  <a:pt x="3843152" y="-24061"/>
                  <a:pt x="4041311" y="-30642"/>
                  <a:pt x="4204802" y="0"/>
                </a:cubicBezTo>
                <a:cubicBezTo>
                  <a:pt x="4368293" y="30642"/>
                  <a:pt x="4394237" y="4685"/>
                  <a:pt x="4557463" y="0"/>
                </a:cubicBezTo>
                <a:cubicBezTo>
                  <a:pt x="4720689" y="-4685"/>
                  <a:pt x="4944210" y="17350"/>
                  <a:pt x="5235657" y="0"/>
                </a:cubicBezTo>
                <a:cubicBezTo>
                  <a:pt x="5527104" y="-17350"/>
                  <a:pt x="5789254" y="39584"/>
                  <a:pt x="6130873" y="0"/>
                </a:cubicBezTo>
                <a:cubicBezTo>
                  <a:pt x="6472492" y="-39584"/>
                  <a:pt x="6580368" y="16631"/>
                  <a:pt x="6700555" y="0"/>
                </a:cubicBezTo>
                <a:cubicBezTo>
                  <a:pt x="6820742" y="-16631"/>
                  <a:pt x="7037371" y="8250"/>
                  <a:pt x="7270238" y="0"/>
                </a:cubicBezTo>
                <a:cubicBezTo>
                  <a:pt x="7503105" y="-8250"/>
                  <a:pt x="7632008" y="-4055"/>
                  <a:pt x="7948432" y="0"/>
                </a:cubicBezTo>
                <a:cubicBezTo>
                  <a:pt x="8264856" y="4055"/>
                  <a:pt x="8550896" y="34351"/>
                  <a:pt x="8735137" y="0"/>
                </a:cubicBezTo>
                <a:cubicBezTo>
                  <a:pt x="8919379" y="-34351"/>
                  <a:pt x="9287879" y="-28066"/>
                  <a:pt x="9521842" y="0"/>
                </a:cubicBezTo>
                <a:cubicBezTo>
                  <a:pt x="9755805" y="28066"/>
                  <a:pt x="10570134" y="-41144"/>
                  <a:pt x="10851102" y="0"/>
                </a:cubicBezTo>
                <a:cubicBezTo>
                  <a:pt x="10851748" y="4451"/>
                  <a:pt x="10851592" y="9226"/>
                  <a:pt x="10851102" y="18288"/>
                </a:cubicBezTo>
                <a:cubicBezTo>
                  <a:pt x="10675242" y="1309"/>
                  <a:pt x="10524002" y="-2908"/>
                  <a:pt x="10389930" y="18288"/>
                </a:cubicBezTo>
                <a:cubicBezTo>
                  <a:pt x="10255858" y="39484"/>
                  <a:pt x="9773244" y="59176"/>
                  <a:pt x="9494714" y="18288"/>
                </a:cubicBezTo>
                <a:cubicBezTo>
                  <a:pt x="9216184" y="-22600"/>
                  <a:pt x="9131929" y="800"/>
                  <a:pt x="8816520" y="18288"/>
                </a:cubicBezTo>
                <a:cubicBezTo>
                  <a:pt x="8501111" y="35776"/>
                  <a:pt x="8634497" y="28985"/>
                  <a:pt x="8463860" y="18288"/>
                </a:cubicBezTo>
                <a:cubicBezTo>
                  <a:pt x="8293223" y="7591"/>
                  <a:pt x="8065500" y="-5268"/>
                  <a:pt x="7785666" y="18288"/>
                </a:cubicBezTo>
                <a:cubicBezTo>
                  <a:pt x="7505832" y="41844"/>
                  <a:pt x="7453436" y="14686"/>
                  <a:pt x="7215983" y="18288"/>
                </a:cubicBezTo>
                <a:cubicBezTo>
                  <a:pt x="6978530" y="21890"/>
                  <a:pt x="6912959" y="-4579"/>
                  <a:pt x="6646300" y="18288"/>
                </a:cubicBezTo>
                <a:cubicBezTo>
                  <a:pt x="6379641" y="41155"/>
                  <a:pt x="6192949" y="11334"/>
                  <a:pt x="6076617" y="18288"/>
                </a:cubicBezTo>
                <a:cubicBezTo>
                  <a:pt x="5960285" y="25242"/>
                  <a:pt x="5654491" y="16931"/>
                  <a:pt x="5506934" y="18288"/>
                </a:cubicBezTo>
                <a:cubicBezTo>
                  <a:pt x="5359377" y="19645"/>
                  <a:pt x="5074820" y="57133"/>
                  <a:pt x="4720229" y="18288"/>
                </a:cubicBezTo>
                <a:cubicBezTo>
                  <a:pt x="4365638" y="-20557"/>
                  <a:pt x="4235643" y="35829"/>
                  <a:pt x="4042035" y="18288"/>
                </a:cubicBezTo>
                <a:cubicBezTo>
                  <a:pt x="3848427" y="747"/>
                  <a:pt x="3836250" y="19497"/>
                  <a:pt x="3689375" y="18288"/>
                </a:cubicBezTo>
                <a:cubicBezTo>
                  <a:pt x="3542500" y="17079"/>
                  <a:pt x="3388619" y="546"/>
                  <a:pt x="3119692" y="18288"/>
                </a:cubicBezTo>
                <a:cubicBezTo>
                  <a:pt x="2850765" y="36030"/>
                  <a:pt x="2691101" y="-5259"/>
                  <a:pt x="2332987" y="18288"/>
                </a:cubicBezTo>
                <a:cubicBezTo>
                  <a:pt x="1974873" y="41835"/>
                  <a:pt x="1990372" y="38390"/>
                  <a:pt x="1871815" y="18288"/>
                </a:cubicBezTo>
                <a:cubicBezTo>
                  <a:pt x="1753258" y="-1814"/>
                  <a:pt x="1233786" y="7515"/>
                  <a:pt x="976599" y="18288"/>
                </a:cubicBezTo>
                <a:cubicBezTo>
                  <a:pt x="719412" y="29061"/>
                  <a:pt x="248269" y="32929"/>
                  <a:pt x="0" y="18288"/>
                </a:cubicBezTo>
                <a:cubicBezTo>
                  <a:pt x="-213" y="9468"/>
                  <a:pt x="187" y="4459"/>
                  <a:pt x="0" y="0"/>
                </a:cubicBezTo>
                <a:close/>
              </a:path>
              <a:path w="10851102" h="18288" stroke="0" extrusionOk="0">
                <a:moveTo>
                  <a:pt x="0" y="0"/>
                </a:moveTo>
                <a:cubicBezTo>
                  <a:pt x="249512" y="603"/>
                  <a:pt x="322886" y="-12005"/>
                  <a:pt x="569683" y="0"/>
                </a:cubicBezTo>
                <a:cubicBezTo>
                  <a:pt x="816480" y="12005"/>
                  <a:pt x="757534" y="14978"/>
                  <a:pt x="922344" y="0"/>
                </a:cubicBezTo>
                <a:cubicBezTo>
                  <a:pt x="1087154" y="-14978"/>
                  <a:pt x="1528858" y="-11977"/>
                  <a:pt x="1817560" y="0"/>
                </a:cubicBezTo>
                <a:cubicBezTo>
                  <a:pt x="2106262" y="11977"/>
                  <a:pt x="2178362" y="8275"/>
                  <a:pt x="2387242" y="0"/>
                </a:cubicBezTo>
                <a:cubicBezTo>
                  <a:pt x="2596122" y="-8275"/>
                  <a:pt x="2715945" y="23193"/>
                  <a:pt x="2956925" y="0"/>
                </a:cubicBezTo>
                <a:cubicBezTo>
                  <a:pt x="3197905" y="-23193"/>
                  <a:pt x="3634004" y="-24933"/>
                  <a:pt x="3852141" y="0"/>
                </a:cubicBezTo>
                <a:cubicBezTo>
                  <a:pt x="4070278" y="24933"/>
                  <a:pt x="4207124" y="-1171"/>
                  <a:pt x="4313313" y="0"/>
                </a:cubicBezTo>
                <a:cubicBezTo>
                  <a:pt x="4419502" y="1171"/>
                  <a:pt x="4961603" y="-7515"/>
                  <a:pt x="5208529" y="0"/>
                </a:cubicBezTo>
                <a:cubicBezTo>
                  <a:pt x="5455455" y="7515"/>
                  <a:pt x="5766394" y="32819"/>
                  <a:pt x="6103745" y="0"/>
                </a:cubicBezTo>
                <a:cubicBezTo>
                  <a:pt x="6441096" y="-32819"/>
                  <a:pt x="6493798" y="-5746"/>
                  <a:pt x="6781939" y="0"/>
                </a:cubicBezTo>
                <a:cubicBezTo>
                  <a:pt x="7070080" y="5746"/>
                  <a:pt x="7302605" y="31316"/>
                  <a:pt x="7677155" y="0"/>
                </a:cubicBezTo>
                <a:cubicBezTo>
                  <a:pt x="8051705" y="-31316"/>
                  <a:pt x="8097099" y="8110"/>
                  <a:pt x="8246838" y="0"/>
                </a:cubicBezTo>
                <a:cubicBezTo>
                  <a:pt x="8396577" y="-8110"/>
                  <a:pt x="8541823" y="9462"/>
                  <a:pt x="8816520" y="0"/>
                </a:cubicBezTo>
                <a:cubicBezTo>
                  <a:pt x="9091217" y="-9462"/>
                  <a:pt x="9367610" y="-25115"/>
                  <a:pt x="9603225" y="0"/>
                </a:cubicBezTo>
                <a:cubicBezTo>
                  <a:pt x="9838841" y="25115"/>
                  <a:pt x="9969402" y="14411"/>
                  <a:pt x="10172908" y="0"/>
                </a:cubicBezTo>
                <a:cubicBezTo>
                  <a:pt x="10376414" y="-14411"/>
                  <a:pt x="10657578" y="5673"/>
                  <a:pt x="10851102" y="0"/>
                </a:cubicBezTo>
                <a:cubicBezTo>
                  <a:pt x="10850695" y="8690"/>
                  <a:pt x="10850948" y="14141"/>
                  <a:pt x="10851102" y="18288"/>
                </a:cubicBezTo>
                <a:cubicBezTo>
                  <a:pt x="10486066" y="-10634"/>
                  <a:pt x="10362943" y="52582"/>
                  <a:pt x="10064397" y="18288"/>
                </a:cubicBezTo>
                <a:cubicBezTo>
                  <a:pt x="9765852" y="-16006"/>
                  <a:pt x="9863248" y="31531"/>
                  <a:pt x="9711736" y="18288"/>
                </a:cubicBezTo>
                <a:cubicBezTo>
                  <a:pt x="9560224" y="5045"/>
                  <a:pt x="9431887" y="14666"/>
                  <a:pt x="9250564" y="18288"/>
                </a:cubicBezTo>
                <a:cubicBezTo>
                  <a:pt x="9069241" y="21910"/>
                  <a:pt x="8611460" y="57462"/>
                  <a:pt x="8355349" y="18288"/>
                </a:cubicBezTo>
                <a:cubicBezTo>
                  <a:pt x="8099238" y="-20886"/>
                  <a:pt x="7839674" y="-13896"/>
                  <a:pt x="7677155" y="18288"/>
                </a:cubicBezTo>
                <a:cubicBezTo>
                  <a:pt x="7514636" y="50472"/>
                  <a:pt x="7428268" y="36826"/>
                  <a:pt x="7215983" y="18288"/>
                </a:cubicBezTo>
                <a:cubicBezTo>
                  <a:pt x="7003698" y="-250"/>
                  <a:pt x="6679167" y="13652"/>
                  <a:pt x="6537789" y="18288"/>
                </a:cubicBezTo>
                <a:cubicBezTo>
                  <a:pt x="6396411" y="22924"/>
                  <a:pt x="6260542" y="35250"/>
                  <a:pt x="6185128" y="18288"/>
                </a:cubicBezTo>
                <a:cubicBezTo>
                  <a:pt x="6109714" y="1326"/>
                  <a:pt x="5906586" y="24198"/>
                  <a:pt x="5832467" y="18288"/>
                </a:cubicBezTo>
                <a:cubicBezTo>
                  <a:pt x="5758348" y="12378"/>
                  <a:pt x="5412281" y="-15196"/>
                  <a:pt x="5154273" y="18288"/>
                </a:cubicBezTo>
                <a:cubicBezTo>
                  <a:pt x="4896265" y="51772"/>
                  <a:pt x="4821094" y="7078"/>
                  <a:pt x="4693102" y="18288"/>
                </a:cubicBezTo>
                <a:cubicBezTo>
                  <a:pt x="4565110" y="29498"/>
                  <a:pt x="4184341" y="-13419"/>
                  <a:pt x="3906397" y="18288"/>
                </a:cubicBezTo>
                <a:cubicBezTo>
                  <a:pt x="3628454" y="49995"/>
                  <a:pt x="3664035" y="4493"/>
                  <a:pt x="3445225" y="18288"/>
                </a:cubicBezTo>
                <a:cubicBezTo>
                  <a:pt x="3226415" y="32083"/>
                  <a:pt x="2902565" y="-15508"/>
                  <a:pt x="2658520" y="18288"/>
                </a:cubicBezTo>
                <a:cubicBezTo>
                  <a:pt x="2414476" y="52084"/>
                  <a:pt x="2461019" y="10411"/>
                  <a:pt x="2305859" y="18288"/>
                </a:cubicBezTo>
                <a:cubicBezTo>
                  <a:pt x="2150699" y="26165"/>
                  <a:pt x="1765181" y="23925"/>
                  <a:pt x="1519154" y="18288"/>
                </a:cubicBezTo>
                <a:cubicBezTo>
                  <a:pt x="1273128" y="12651"/>
                  <a:pt x="1243243" y="14997"/>
                  <a:pt x="1057982" y="18288"/>
                </a:cubicBezTo>
                <a:cubicBezTo>
                  <a:pt x="872721" y="21579"/>
                  <a:pt x="822488" y="15142"/>
                  <a:pt x="705322" y="18288"/>
                </a:cubicBezTo>
                <a:cubicBezTo>
                  <a:pt x="588156" y="21434"/>
                  <a:pt x="238882" y="4549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A5DC80-800C-6C73-BE5B-F1572388769D}"/>
              </a:ext>
            </a:extLst>
          </p:cNvPr>
          <p:cNvSpPr>
            <a:spLocks noGrp="1"/>
          </p:cNvSpPr>
          <p:nvPr>
            <p:ph idx="1"/>
          </p:nvPr>
        </p:nvSpPr>
        <p:spPr>
          <a:xfrm>
            <a:off x="837981" y="1929384"/>
            <a:ext cx="10512862" cy="4251960"/>
          </a:xfrm>
        </p:spPr>
        <p:txBody>
          <a:bodyPr>
            <a:normAutofit/>
          </a:bodyPr>
          <a:lstStyle/>
          <a:p>
            <a:pPr>
              <a:buFont typeface="Arial" panose="020B0604020202020204" pitchFamily="34" charset="0"/>
              <a:buChar char="•"/>
            </a:pPr>
            <a:r>
              <a:rPr lang="en-GB" sz="2800" dirty="0"/>
              <a:t>Jetty is a lightweight, open-source, Java-based server that can function as both a web server and an application server.</a:t>
            </a:r>
          </a:p>
          <a:p>
            <a:pPr marL="0" indent="0">
              <a:buNone/>
            </a:pPr>
            <a:r>
              <a:rPr lang="en-GB" sz="2800" b="1" dirty="0"/>
              <a:t>Uses</a:t>
            </a:r>
            <a:r>
              <a:rPr lang="en-GB" sz="2800" dirty="0"/>
              <a:t>: Often used to serve dynamic and static content.</a:t>
            </a:r>
          </a:p>
          <a:p>
            <a:pPr>
              <a:buFont typeface="Arial" panose="020B0604020202020204" pitchFamily="34" charset="0"/>
              <a:buChar char="•"/>
            </a:pPr>
            <a:r>
              <a:rPr lang="en-GB" sz="2800" dirty="0"/>
              <a:t>Can run Java web applications (servlets, JSP) directly.</a:t>
            </a:r>
          </a:p>
          <a:p>
            <a:pPr>
              <a:buFont typeface="Arial" panose="020B0604020202020204" pitchFamily="34" charset="0"/>
              <a:buChar char="•"/>
            </a:pPr>
            <a:r>
              <a:rPr lang="en-GB" sz="2800" dirty="0"/>
              <a:t>Popular for embedding within Java applications due to its lightweight nature.</a:t>
            </a:r>
          </a:p>
          <a:p>
            <a:pPr>
              <a:buFont typeface="Arial" panose="020B0604020202020204" pitchFamily="34" charset="0"/>
              <a:buChar char="•"/>
            </a:pPr>
            <a:r>
              <a:rPr lang="en-GB" sz="2800" b="1" dirty="0"/>
              <a:t>Key Features</a:t>
            </a:r>
            <a:r>
              <a:rPr lang="en-GB" sz="2800" dirty="0"/>
              <a:t>: Small memory footprint, fast startup.</a:t>
            </a:r>
          </a:p>
          <a:p>
            <a:pPr>
              <a:buFont typeface="Arial" panose="020B0604020202020204" pitchFamily="34" charset="0"/>
              <a:buChar char="•"/>
            </a:pPr>
            <a:r>
              <a:rPr lang="en-GB" sz="2800" dirty="0"/>
              <a:t>Suitable for microservices, IoT, and small web applications.</a:t>
            </a:r>
          </a:p>
          <a:p>
            <a:endParaRPr lang="en-BG" sz="2200" dirty="0"/>
          </a:p>
        </p:txBody>
      </p:sp>
      <p:sp>
        <p:nvSpPr>
          <p:cNvPr id="4" name="Slide Number Placeholder 3">
            <a:extLst>
              <a:ext uri="{FF2B5EF4-FFF2-40B4-BE49-F238E27FC236}">
                <a16:creationId xmlns:a16="http://schemas.microsoft.com/office/drawing/2014/main" id="{97369084-3B74-515F-F23C-6E60503840EA}"/>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59</a:t>
            </a:fld>
            <a:endParaRPr lang="en-US"/>
          </a:p>
        </p:txBody>
      </p:sp>
    </p:spTree>
    <p:extLst>
      <p:ext uri="{BB962C8B-B14F-4D97-AF65-F5344CB8AC3E}">
        <p14:creationId xmlns:p14="http://schemas.microsoft.com/office/powerpoint/2010/main" val="307825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C6617-806C-C26D-F577-9E7CA4BD67A4}"/>
              </a:ext>
            </a:extLst>
          </p:cNvPr>
          <p:cNvSpPr>
            <a:spLocks noGrp="1"/>
          </p:cNvSpPr>
          <p:nvPr>
            <p:ph type="title"/>
          </p:nvPr>
        </p:nvSpPr>
        <p:spPr>
          <a:xfrm>
            <a:off x="415978" y="630936"/>
            <a:ext cx="3776983" cy="5593035"/>
          </a:xfrm>
        </p:spPr>
        <p:txBody>
          <a:bodyPr anchor="ctr">
            <a:normAutofit fontScale="90000"/>
          </a:bodyPr>
          <a:lstStyle/>
          <a:p>
            <a:r>
              <a:rPr lang="en-BG" sz="2000" dirty="0">
                <a:latin typeface="+mn-lt"/>
              </a:rPr>
              <a:t>Different components of a web page may be loaded from variois servers using HTTP GET.</a:t>
            </a:r>
            <a:br>
              <a:rPr lang="en-BG" sz="2000" dirty="0">
                <a:latin typeface="+mn-lt"/>
              </a:rPr>
            </a:br>
            <a:r>
              <a:rPr lang="en-BG" sz="2000" dirty="0">
                <a:latin typeface="+mn-lt"/>
              </a:rPr>
              <a:t>     </a:t>
            </a:r>
            <a:r>
              <a:rPr lang="en-GB" sz="2000" dirty="0">
                <a:latin typeface="+mn-lt"/>
              </a:rPr>
              <a:t>-browser get </a:t>
            </a:r>
            <a:r>
              <a:rPr lang="en-GB" sz="2000" dirty="0" err="1">
                <a:latin typeface="+mn-lt"/>
              </a:rPr>
              <a:t>index.html</a:t>
            </a:r>
            <a:r>
              <a:rPr lang="en-GB" sz="2000" dirty="0">
                <a:latin typeface="+mn-lt"/>
              </a:rPr>
              <a:t> which contains whole content</a:t>
            </a:r>
            <a:br>
              <a:rPr lang="en-GB" sz="2000" dirty="0">
                <a:latin typeface="+mn-lt"/>
              </a:rPr>
            </a:br>
            <a:r>
              <a:rPr lang="en-GB" sz="2000" dirty="0">
                <a:latin typeface="+mn-lt"/>
              </a:rPr>
              <a:t>     -video content is hosted to different server</a:t>
            </a:r>
            <a:br>
              <a:rPr lang="en-GB" sz="2000" dirty="0">
                <a:latin typeface="+mn-lt"/>
              </a:rPr>
            </a:br>
            <a:r>
              <a:rPr lang="en-GB" sz="2000" dirty="0">
                <a:latin typeface="+mn-lt"/>
              </a:rPr>
              <a:t>Advantages</a:t>
            </a:r>
            <a:br>
              <a:rPr lang="en-GB" sz="2000" dirty="0">
                <a:latin typeface="+mn-lt"/>
              </a:rPr>
            </a:br>
            <a:r>
              <a:rPr lang="en-GB" sz="2000" dirty="0">
                <a:latin typeface="+mn-lt"/>
              </a:rPr>
              <a:t>     -distribute of traffic across multiple servers</a:t>
            </a:r>
            <a:br>
              <a:rPr lang="en-GB" sz="2000" dirty="0">
                <a:latin typeface="+mn-lt"/>
              </a:rPr>
            </a:br>
            <a:r>
              <a:rPr lang="en-GB" sz="2000" dirty="0">
                <a:latin typeface="+mn-lt"/>
              </a:rPr>
              <a:t>  - reduce of load of one server</a:t>
            </a:r>
            <a:br>
              <a:rPr lang="en-GB" sz="2000" dirty="0">
                <a:latin typeface="+mn-lt"/>
              </a:rPr>
            </a:br>
            <a:r>
              <a:rPr lang="en-GB" sz="2000" b="1" dirty="0">
                <a:latin typeface="+mn-lt"/>
              </a:rPr>
              <a:t>Content Delivery Networks </a:t>
            </a:r>
            <a:r>
              <a:rPr lang="en-GB" sz="2000" dirty="0">
                <a:latin typeface="+mn-lt"/>
              </a:rPr>
              <a:t>(CDN):</a:t>
            </a:r>
            <a:br>
              <a:rPr lang="en-GB" sz="2000" dirty="0">
                <a:latin typeface="+mn-lt"/>
              </a:rPr>
            </a:br>
            <a:r>
              <a:rPr lang="en-GB" sz="2000" dirty="0">
                <a:latin typeface="+mn-lt"/>
              </a:rPr>
              <a:t> Images, videos, and other large files</a:t>
            </a:r>
            <a:br>
              <a:rPr lang="en-GB" sz="2000" dirty="0">
                <a:latin typeface="+mn-lt"/>
              </a:rPr>
            </a:br>
            <a:r>
              <a:rPr lang="en-GB" sz="2000" dirty="0">
                <a:latin typeface="+mn-lt"/>
              </a:rPr>
              <a:t>CDNs deliver content from servers closest to the user, reducing latency and speeding up load times.</a:t>
            </a:r>
            <a:br>
              <a:rPr lang="en-GB" sz="2000" dirty="0">
                <a:latin typeface="+mn-lt"/>
              </a:rPr>
            </a:br>
            <a:br>
              <a:rPr lang="en-GB" sz="2000" dirty="0">
                <a:latin typeface="+mn-lt"/>
              </a:rPr>
            </a:br>
            <a:r>
              <a:rPr lang="en-GB" sz="2000" dirty="0">
                <a:latin typeface="+mn-lt"/>
              </a:rPr>
              <a:t>Security- Ads or third-party content may introduce vulnerabilities. Hosting them on separate servers ensures that security issues in one server do not compromise the others.</a:t>
            </a:r>
            <a:br>
              <a:rPr lang="en-GB" sz="1300" dirty="0"/>
            </a:br>
            <a:br>
              <a:rPr lang="en-BG" sz="1300" dirty="0"/>
            </a:br>
            <a:endParaRPr lang="en-BG" sz="1300" dirty="0"/>
          </a:p>
        </p:txBody>
      </p:sp>
      <p:sp>
        <p:nvSpPr>
          <p:cNvPr id="26"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6088" y="630936"/>
            <a:ext cx="18283" cy="5590381"/>
          </a:xfrm>
          <a:custGeom>
            <a:avLst/>
            <a:gdLst>
              <a:gd name="connsiteX0" fmla="*/ 0 w 18283"/>
              <a:gd name="connsiteY0" fmla="*/ 0 h 5590381"/>
              <a:gd name="connsiteX1" fmla="*/ 18283 w 18283"/>
              <a:gd name="connsiteY1" fmla="*/ 0 h 5590381"/>
              <a:gd name="connsiteX2" fmla="*/ 18283 w 18283"/>
              <a:gd name="connsiteY2" fmla="*/ 754701 h 5590381"/>
              <a:gd name="connsiteX3" fmla="*/ 18283 w 18283"/>
              <a:gd name="connsiteY3" fmla="*/ 1565307 h 5590381"/>
              <a:gd name="connsiteX4" fmla="*/ 18283 w 18283"/>
              <a:gd name="connsiteY4" fmla="*/ 2152297 h 5590381"/>
              <a:gd name="connsiteX5" fmla="*/ 18283 w 18283"/>
              <a:gd name="connsiteY5" fmla="*/ 2906998 h 5590381"/>
              <a:gd name="connsiteX6" fmla="*/ 18283 w 18283"/>
              <a:gd name="connsiteY6" fmla="*/ 3549892 h 5590381"/>
              <a:gd name="connsiteX7" fmla="*/ 18283 w 18283"/>
              <a:gd name="connsiteY7" fmla="*/ 4080978 h 5590381"/>
              <a:gd name="connsiteX8" fmla="*/ 18283 w 18283"/>
              <a:gd name="connsiteY8" fmla="*/ 4835680 h 5590381"/>
              <a:gd name="connsiteX9" fmla="*/ 18283 w 18283"/>
              <a:gd name="connsiteY9" fmla="*/ 5590381 h 5590381"/>
              <a:gd name="connsiteX10" fmla="*/ 0 w 18283"/>
              <a:gd name="connsiteY10" fmla="*/ 5590381 h 5590381"/>
              <a:gd name="connsiteX11" fmla="*/ 0 w 18283"/>
              <a:gd name="connsiteY11" fmla="*/ 4835680 h 5590381"/>
              <a:gd name="connsiteX12" fmla="*/ 0 w 18283"/>
              <a:gd name="connsiteY12" fmla="*/ 4304593 h 5590381"/>
              <a:gd name="connsiteX13" fmla="*/ 0 w 18283"/>
              <a:gd name="connsiteY13" fmla="*/ 3773507 h 5590381"/>
              <a:gd name="connsiteX14" fmla="*/ 0 w 18283"/>
              <a:gd name="connsiteY14" fmla="*/ 3186517 h 5590381"/>
              <a:gd name="connsiteX15" fmla="*/ 0 w 18283"/>
              <a:gd name="connsiteY15" fmla="*/ 2487720 h 5590381"/>
              <a:gd name="connsiteX16" fmla="*/ 0 w 18283"/>
              <a:gd name="connsiteY16" fmla="*/ 1956633 h 5590381"/>
              <a:gd name="connsiteX17" fmla="*/ 0 w 18283"/>
              <a:gd name="connsiteY17" fmla="*/ 1425547 h 5590381"/>
              <a:gd name="connsiteX18" fmla="*/ 0 w 18283"/>
              <a:gd name="connsiteY18" fmla="*/ 614942 h 5590381"/>
              <a:gd name="connsiteX19" fmla="*/ 0 w 18283"/>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3" h="5590381" fill="none" extrusionOk="0">
                <a:moveTo>
                  <a:pt x="0" y="0"/>
                </a:moveTo>
                <a:cubicBezTo>
                  <a:pt x="8371" y="782"/>
                  <a:pt x="14058" y="462"/>
                  <a:pt x="18283" y="0"/>
                </a:cubicBezTo>
                <a:cubicBezTo>
                  <a:pt x="-5231" y="225076"/>
                  <a:pt x="46270" y="562283"/>
                  <a:pt x="18283" y="754701"/>
                </a:cubicBezTo>
                <a:cubicBezTo>
                  <a:pt x="-9704" y="947119"/>
                  <a:pt x="30076" y="1239251"/>
                  <a:pt x="18283" y="1565307"/>
                </a:cubicBezTo>
                <a:cubicBezTo>
                  <a:pt x="6490" y="1891363"/>
                  <a:pt x="7155" y="1999140"/>
                  <a:pt x="18283" y="2152297"/>
                </a:cubicBezTo>
                <a:cubicBezTo>
                  <a:pt x="29412" y="2305454"/>
                  <a:pt x="28700" y="2598333"/>
                  <a:pt x="18283" y="2906998"/>
                </a:cubicBezTo>
                <a:cubicBezTo>
                  <a:pt x="7866" y="3215663"/>
                  <a:pt x="35258" y="3327412"/>
                  <a:pt x="18283" y="3549892"/>
                </a:cubicBezTo>
                <a:cubicBezTo>
                  <a:pt x="1308" y="3772372"/>
                  <a:pt x="38556" y="3843836"/>
                  <a:pt x="18283" y="4080978"/>
                </a:cubicBezTo>
                <a:cubicBezTo>
                  <a:pt x="-1990" y="4318120"/>
                  <a:pt x="-3811" y="4511166"/>
                  <a:pt x="18283" y="4835680"/>
                </a:cubicBezTo>
                <a:cubicBezTo>
                  <a:pt x="40377" y="5160194"/>
                  <a:pt x="-13075" y="5401748"/>
                  <a:pt x="18283" y="5590381"/>
                </a:cubicBezTo>
                <a:cubicBezTo>
                  <a:pt x="12646" y="5590229"/>
                  <a:pt x="5549" y="5589689"/>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3" h="5590381" stroke="0" extrusionOk="0">
                <a:moveTo>
                  <a:pt x="0" y="0"/>
                </a:moveTo>
                <a:cubicBezTo>
                  <a:pt x="5378" y="21"/>
                  <a:pt x="12202" y="-308"/>
                  <a:pt x="18283" y="0"/>
                </a:cubicBezTo>
                <a:cubicBezTo>
                  <a:pt x="41136" y="165299"/>
                  <a:pt x="3608" y="427555"/>
                  <a:pt x="18283" y="698798"/>
                </a:cubicBezTo>
                <a:cubicBezTo>
                  <a:pt x="32958" y="970041"/>
                  <a:pt x="19675" y="1226199"/>
                  <a:pt x="18283" y="1397595"/>
                </a:cubicBezTo>
                <a:cubicBezTo>
                  <a:pt x="16891" y="1568991"/>
                  <a:pt x="38793" y="1794517"/>
                  <a:pt x="18283" y="2152297"/>
                </a:cubicBezTo>
                <a:cubicBezTo>
                  <a:pt x="-2227" y="2510077"/>
                  <a:pt x="40841" y="2594424"/>
                  <a:pt x="18283" y="2739287"/>
                </a:cubicBezTo>
                <a:cubicBezTo>
                  <a:pt x="-4275" y="2884150"/>
                  <a:pt x="27112" y="3129706"/>
                  <a:pt x="18283" y="3493988"/>
                </a:cubicBezTo>
                <a:cubicBezTo>
                  <a:pt x="9454" y="3858270"/>
                  <a:pt x="54196" y="4041447"/>
                  <a:pt x="18283" y="4304593"/>
                </a:cubicBezTo>
                <a:cubicBezTo>
                  <a:pt x="-17630" y="4567740"/>
                  <a:pt x="49622" y="5149125"/>
                  <a:pt x="18283" y="5590381"/>
                </a:cubicBezTo>
                <a:cubicBezTo>
                  <a:pt x="10638" y="5590954"/>
                  <a:pt x="5240" y="5591100"/>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website&#10;&#10;Description automatically generated">
            <a:extLst>
              <a:ext uri="{FF2B5EF4-FFF2-40B4-BE49-F238E27FC236}">
                <a16:creationId xmlns:a16="http://schemas.microsoft.com/office/drawing/2014/main" id="{2D2C4078-011C-7598-9136-AD26DE7B4197}"/>
              </a:ext>
            </a:extLst>
          </p:cNvPr>
          <p:cNvPicPr>
            <a:picLocks noChangeAspect="1"/>
          </p:cNvPicPr>
          <p:nvPr/>
        </p:nvPicPr>
        <p:blipFill>
          <a:blip r:embed="rId2"/>
          <a:stretch>
            <a:fillRect/>
          </a:stretch>
        </p:blipFill>
        <p:spPr>
          <a:xfrm>
            <a:off x="4653083" y="630936"/>
            <a:ext cx="6728517" cy="5388864"/>
          </a:xfrm>
          <a:prstGeom prst="rect">
            <a:avLst/>
          </a:prstGeom>
        </p:spPr>
      </p:pic>
      <p:sp>
        <p:nvSpPr>
          <p:cNvPr id="4" name="Slide Number Placeholder 3">
            <a:extLst>
              <a:ext uri="{FF2B5EF4-FFF2-40B4-BE49-F238E27FC236}">
                <a16:creationId xmlns:a16="http://schemas.microsoft.com/office/drawing/2014/main" id="{012C2DD1-5143-6241-0013-C92317BBA86D}"/>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6</a:t>
            </a:fld>
            <a:endParaRPr lang="en-US"/>
          </a:p>
        </p:txBody>
      </p:sp>
    </p:spTree>
    <p:extLst>
      <p:ext uri="{BB962C8B-B14F-4D97-AF65-F5344CB8AC3E}">
        <p14:creationId xmlns:p14="http://schemas.microsoft.com/office/powerpoint/2010/main" val="2207256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871B0-1CD3-5D45-E18B-CA8457E93AC8}"/>
              </a:ext>
            </a:extLst>
          </p:cNvPr>
          <p:cNvSpPr>
            <a:spLocks noGrp="1"/>
          </p:cNvSpPr>
          <p:nvPr>
            <p:ph type="title"/>
          </p:nvPr>
        </p:nvSpPr>
        <p:spPr>
          <a:xfrm>
            <a:off x="837981" y="365125"/>
            <a:ext cx="10512862" cy="1325563"/>
          </a:xfrm>
        </p:spPr>
        <p:txBody>
          <a:bodyPr>
            <a:normAutofit/>
          </a:bodyPr>
          <a:lstStyle/>
          <a:p>
            <a:r>
              <a:rPr lang="en-GB" sz="5300"/>
              <a:t>Jetty as a Web and Application Server</a:t>
            </a:r>
            <a:endParaRPr lang="en-BG" sz="5300"/>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861" y="1677373"/>
            <a:ext cx="10851102" cy="18288"/>
          </a:xfrm>
          <a:custGeom>
            <a:avLst/>
            <a:gdLst>
              <a:gd name="connsiteX0" fmla="*/ 0 w 10851102"/>
              <a:gd name="connsiteY0" fmla="*/ 0 h 18288"/>
              <a:gd name="connsiteX1" fmla="*/ 461172 w 10851102"/>
              <a:gd name="connsiteY1" fmla="*/ 0 h 18288"/>
              <a:gd name="connsiteX2" fmla="*/ 1139366 w 10851102"/>
              <a:gd name="connsiteY2" fmla="*/ 0 h 18288"/>
              <a:gd name="connsiteX3" fmla="*/ 1926071 w 10851102"/>
              <a:gd name="connsiteY3" fmla="*/ 0 h 18288"/>
              <a:gd name="connsiteX4" fmla="*/ 2278731 w 10851102"/>
              <a:gd name="connsiteY4" fmla="*/ 0 h 18288"/>
              <a:gd name="connsiteX5" fmla="*/ 2631392 w 10851102"/>
              <a:gd name="connsiteY5" fmla="*/ 0 h 18288"/>
              <a:gd name="connsiteX6" fmla="*/ 3526608 w 10851102"/>
              <a:gd name="connsiteY6" fmla="*/ 0 h 18288"/>
              <a:gd name="connsiteX7" fmla="*/ 4204802 w 10851102"/>
              <a:gd name="connsiteY7" fmla="*/ 0 h 18288"/>
              <a:gd name="connsiteX8" fmla="*/ 4557463 w 10851102"/>
              <a:gd name="connsiteY8" fmla="*/ 0 h 18288"/>
              <a:gd name="connsiteX9" fmla="*/ 5235657 w 10851102"/>
              <a:gd name="connsiteY9" fmla="*/ 0 h 18288"/>
              <a:gd name="connsiteX10" fmla="*/ 6130873 w 10851102"/>
              <a:gd name="connsiteY10" fmla="*/ 0 h 18288"/>
              <a:gd name="connsiteX11" fmla="*/ 6700555 w 10851102"/>
              <a:gd name="connsiteY11" fmla="*/ 0 h 18288"/>
              <a:gd name="connsiteX12" fmla="*/ 7270238 w 10851102"/>
              <a:gd name="connsiteY12" fmla="*/ 0 h 18288"/>
              <a:gd name="connsiteX13" fmla="*/ 7948432 w 10851102"/>
              <a:gd name="connsiteY13" fmla="*/ 0 h 18288"/>
              <a:gd name="connsiteX14" fmla="*/ 8735137 w 10851102"/>
              <a:gd name="connsiteY14" fmla="*/ 0 h 18288"/>
              <a:gd name="connsiteX15" fmla="*/ 9521842 w 10851102"/>
              <a:gd name="connsiteY15" fmla="*/ 0 h 18288"/>
              <a:gd name="connsiteX16" fmla="*/ 10851102 w 10851102"/>
              <a:gd name="connsiteY16" fmla="*/ 0 h 18288"/>
              <a:gd name="connsiteX17" fmla="*/ 10851102 w 10851102"/>
              <a:gd name="connsiteY17" fmla="*/ 18288 h 18288"/>
              <a:gd name="connsiteX18" fmla="*/ 10389930 w 10851102"/>
              <a:gd name="connsiteY18" fmla="*/ 18288 h 18288"/>
              <a:gd name="connsiteX19" fmla="*/ 9494714 w 10851102"/>
              <a:gd name="connsiteY19" fmla="*/ 18288 h 18288"/>
              <a:gd name="connsiteX20" fmla="*/ 8816520 w 10851102"/>
              <a:gd name="connsiteY20" fmla="*/ 18288 h 18288"/>
              <a:gd name="connsiteX21" fmla="*/ 8463860 w 10851102"/>
              <a:gd name="connsiteY21" fmla="*/ 18288 h 18288"/>
              <a:gd name="connsiteX22" fmla="*/ 7785666 w 10851102"/>
              <a:gd name="connsiteY22" fmla="*/ 18288 h 18288"/>
              <a:gd name="connsiteX23" fmla="*/ 7215983 w 10851102"/>
              <a:gd name="connsiteY23" fmla="*/ 18288 h 18288"/>
              <a:gd name="connsiteX24" fmla="*/ 6646300 w 10851102"/>
              <a:gd name="connsiteY24" fmla="*/ 18288 h 18288"/>
              <a:gd name="connsiteX25" fmla="*/ 6076617 w 10851102"/>
              <a:gd name="connsiteY25" fmla="*/ 18288 h 18288"/>
              <a:gd name="connsiteX26" fmla="*/ 5506934 w 10851102"/>
              <a:gd name="connsiteY26" fmla="*/ 18288 h 18288"/>
              <a:gd name="connsiteX27" fmla="*/ 4720229 w 10851102"/>
              <a:gd name="connsiteY27" fmla="*/ 18288 h 18288"/>
              <a:gd name="connsiteX28" fmla="*/ 4042035 w 10851102"/>
              <a:gd name="connsiteY28" fmla="*/ 18288 h 18288"/>
              <a:gd name="connsiteX29" fmla="*/ 3689375 w 10851102"/>
              <a:gd name="connsiteY29" fmla="*/ 18288 h 18288"/>
              <a:gd name="connsiteX30" fmla="*/ 3119692 w 10851102"/>
              <a:gd name="connsiteY30" fmla="*/ 18288 h 18288"/>
              <a:gd name="connsiteX31" fmla="*/ 2332987 w 10851102"/>
              <a:gd name="connsiteY31" fmla="*/ 18288 h 18288"/>
              <a:gd name="connsiteX32" fmla="*/ 1871815 w 10851102"/>
              <a:gd name="connsiteY32" fmla="*/ 18288 h 18288"/>
              <a:gd name="connsiteX33" fmla="*/ 976599 w 10851102"/>
              <a:gd name="connsiteY33" fmla="*/ 18288 h 18288"/>
              <a:gd name="connsiteX34" fmla="*/ 0 w 10851102"/>
              <a:gd name="connsiteY34" fmla="*/ 18288 h 18288"/>
              <a:gd name="connsiteX35" fmla="*/ 0 w 10851102"/>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1102" h="18288" fill="none" extrusionOk="0">
                <a:moveTo>
                  <a:pt x="0" y="0"/>
                </a:moveTo>
                <a:cubicBezTo>
                  <a:pt x="194610" y="-9166"/>
                  <a:pt x="349194" y="-2817"/>
                  <a:pt x="461172" y="0"/>
                </a:cubicBezTo>
                <a:cubicBezTo>
                  <a:pt x="573150" y="2817"/>
                  <a:pt x="972917" y="-15278"/>
                  <a:pt x="1139366" y="0"/>
                </a:cubicBezTo>
                <a:cubicBezTo>
                  <a:pt x="1305815" y="15278"/>
                  <a:pt x="1707707" y="8942"/>
                  <a:pt x="1926071" y="0"/>
                </a:cubicBezTo>
                <a:cubicBezTo>
                  <a:pt x="2144436" y="-8942"/>
                  <a:pt x="2175060" y="-12996"/>
                  <a:pt x="2278731" y="0"/>
                </a:cubicBezTo>
                <a:cubicBezTo>
                  <a:pt x="2382402" y="12996"/>
                  <a:pt x="2520545" y="10246"/>
                  <a:pt x="2631392" y="0"/>
                </a:cubicBezTo>
                <a:cubicBezTo>
                  <a:pt x="2742239" y="-10246"/>
                  <a:pt x="3210064" y="24061"/>
                  <a:pt x="3526608" y="0"/>
                </a:cubicBezTo>
                <a:cubicBezTo>
                  <a:pt x="3843152" y="-24061"/>
                  <a:pt x="4041311" y="-30642"/>
                  <a:pt x="4204802" y="0"/>
                </a:cubicBezTo>
                <a:cubicBezTo>
                  <a:pt x="4368293" y="30642"/>
                  <a:pt x="4394237" y="4685"/>
                  <a:pt x="4557463" y="0"/>
                </a:cubicBezTo>
                <a:cubicBezTo>
                  <a:pt x="4720689" y="-4685"/>
                  <a:pt x="4944210" y="17350"/>
                  <a:pt x="5235657" y="0"/>
                </a:cubicBezTo>
                <a:cubicBezTo>
                  <a:pt x="5527104" y="-17350"/>
                  <a:pt x="5789254" y="39584"/>
                  <a:pt x="6130873" y="0"/>
                </a:cubicBezTo>
                <a:cubicBezTo>
                  <a:pt x="6472492" y="-39584"/>
                  <a:pt x="6580368" y="16631"/>
                  <a:pt x="6700555" y="0"/>
                </a:cubicBezTo>
                <a:cubicBezTo>
                  <a:pt x="6820742" y="-16631"/>
                  <a:pt x="7037371" y="8250"/>
                  <a:pt x="7270238" y="0"/>
                </a:cubicBezTo>
                <a:cubicBezTo>
                  <a:pt x="7503105" y="-8250"/>
                  <a:pt x="7632008" y="-4055"/>
                  <a:pt x="7948432" y="0"/>
                </a:cubicBezTo>
                <a:cubicBezTo>
                  <a:pt x="8264856" y="4055"/>
                  <a:pt x="8550896" y="34351"/>
                  <a:pt x="8735137" y="0"/>
                </a:cubicBezTo>
                <a:cubicBezTo>
                  <a:pt x="8919379" y="-34351"/>
                  <a:pt x="9287879" y="-28066"/>
                  <a:pt x="9521842" y="0"/>
                </a:cubicBezTo>
                <a:cubicBezTo>
                  <a:pt x="9755805" y="28066"/>
                  <a:pt x="10570134" y="-41144"/>
                  <a:pt x="10851102" y="0"/>
                </a:cubicBezTo>
                <a:cubicBezTo>
                  <a:pt x="10851748" y="4451"/>
                  <a:pt x="10851592" y="9226"/>
                  <a:pt x="10851102" y="18288"/>
                </a:cubicBezTo>
                <a:cubicBezTo>
                  <a:pt x="10675242" y="1309"/>
                  <a:pt x="10524002" y="-2908"/>
                  <a:pt x="10389930" y="18288"/>
                </a:cubicBezTo>
                <a:cubicBezTo>
                  <a:pt x="10255858" y="39484"/>
                  <a:pt x="9773244" y="59176"/>
                  <a:pt x="9494714" y="18288"/>
                </a:cubicBezTo>
                <a:cubicBezTo>
                  <a:pt x="9216184" y="-22600"/>
                  <a:pt x="9131929" y="800"/>
                  <a:pt x="8816520" y="18288"/>
                </a:cubicBezTo>
                <a:cubicBezTo>
                  <a:pt x="8501111" y="35776"/>
                  <a:pt x="8634497" y="28985"/>
                  <a:pt x="8463860" y="18288"/>
                </a:cubicBezTo>
                <a:cubicBezTo>
                  <a:pt x="8293223" y="7591"/>
                  <a:pt x="8065500" y="-5268"/>
                  <a:pt x="7785666" y="18288"/>
                </a:cubicBezTo>
                <a:cubicBezTo>
                  <a:pt x="7505832" y="41844"/>
                  <a:pt x="7453436" y="14686"/>
                  <a:pt x="7215983" y="18288"/>
                </a:cubicBezTo>
                <a:cubicBezTo>
                  <a:pt x="6978530" y="21890"/>
                  <a:pt x="6912959" y="-4579"/>
                  <a:pt x="6646300" y="18288"/>
                </a:cubicBezTo>
                <a:cubicBezTo>
                  <a:pt x="6379641" y="41155"/>
                  <a:pt x="6192949" y="11334"/>
                  <a:pt x="6076617" y="18288"/>
                </a:cubicBezTo>
                <a:cubicBezTo>
                  <a:pt x="5960285" y="25242"/>
                  <a:pt x="5654491" y="16931"/>
                  <a:pt x="5506934" y="18288"/>
                </a:cubicBezTo>
                <a:cubicBezTo>
                  <a:pt x="5359377" y="19645"/>
                  <a:pt x="5074820" y="57133"/>
                  <a:pt x="4720229" y="18288"/>
                </a:cubicBezTo>
                <a:cubicBezTo>
                  <a:pt x="4365638" y="-20557"/>
                  <a:pt x="4235643" y="35829"/>
                  <a:pt x="4042035" y="18288"/>
                </a:cubicBezTo>
                <a:cubicBezTo>
                  <a:pt x="3848427" y="747"/>
                  <a:pt x="3836250" y="19497"/>
                  <a:pt x="3689375" y="18288"/>
                </a:cubicBezTo>
                <a:cubicBezTo>
                  <a:pt x="3542500" y="17079"/>
                  <a:pt x="3388619" y="546"/>
                  <a:pt x="3119692" y="18288"/>
                </a:cubicBezTo>
                <a:cubicBezTo>
                  <a:pt x="2850765" y="36030"/>
                  <a:pt x="2691101" y="-5259"/>
                  <a:pt x="2332987" y="18288"/>
                </a:cubicBezTo>
                <a:cubicBezTo>
                  <a:pt x="1974873" y="41835"/>
                  <a:pt x="1990372" y="38390"/>
                  <a:pt x="1871815" y="18288"/>
                </a:cubicBezTo>
                <a:cubicBezTo>
                  <a:pt x="1753258" y="-1814"/>
                  <a:pt x="1233786" y="7515"/>
                  <a:pt x="976599" y="18288"/>
                </a:cubicBezTo>
                <a:cubicBezTo>
                  <a:pt x="719412" y="29061"/>
                  <a:pt x="248269" y="32929"/>
                  <a:pt x="0" y="18288"/>
                </a:cubicBezTo>
                <a:cubicBezTo>
                  <a:pt x="-213" y="9468"/>
                  <a:pt x="187" y="4459"/>
                  <a:pt x="0" y="0"/>
                </a:cubicBezTo>
                <a:close/>
              </a:path>
              <a:path w="10851102" h="18288" stroke="0" extrusionOk="0">
                <a:moveTo>
                  <a:pt x="0" y="0"/>
                </a:moveTo>
                <a:cubicBezTo>
                  <a:pt x="249512" y="603"/>
                  <a:pt x="322886" y="-12005"/>
                  <a:pt x="569683" y="0"/>
                </a:cubicBezTo>
                <a:cubicBezTo>
                  <a:pt x="816480" y="12005"/>
                  <a:pt x="757534" y="14978"/>
                  <a:pt x="922344" y="0"/>
                </a:cubicBezTo>
                <a:cubicBezTo>
                  <a:pt x="1087154" y="-14978"/>
                  <a:pt x="1528858" y="-11977"/>
                  <a:pt x="1817560" y="0"/>
                </a:cubicBezTo>
                <a:cubicBezTo>
                  <a:pt x="2106262" y="11977"/>
                  <a:pt x="2178362" y="8275"/>
                  <a:pt x="2387242" y="0"/>
                </a:cubicBezTo>
                <a:cubicBezTo>
                  <a:pt x="2596122" y="-8275"/>
                  <a:pt x="2715945" y="23193"/>
                  <a:pt x="2956925" y="0"/>
                </a:cubicBezTo>
                <a:cubicBezTo>
                  <a:pt x="3197905" y="-23193"/>
                  <a:pt x="3634004" y="-24933"/>
                  <a:pt x="3852141" y="0"/>
                </a:cubicBezTo>
                <a:cubicBezTo>
                  <a:pt x="4070278" y="24933"/>
                  <a:pt x="4207124" y="-1171"/>
                  <a:pt x="4313313" y="0"/>
                </a:cubicBezTo>
                <a:cubicBezTo>
                  <a:pt x="4419502" y="1171"/>
                  <a:pt x="4961603" y="-7515"/>
                  <a:pt x="5208529" y="0"/>
                </a:cubicBezTo>
                <a:cubicBezTo>
                  <a:pt x="5455455" y="7515"/>
                  <a:pt x="5766394" y="32819"/>
                  <a:pt x="6103745" y="0"/>
                </a:cubicBezTo>
                <a:cubicBezTo>
                  <a:pt x="6441096" y="-32819"/>
                  <a:pt x="6493798" y="-5746"/>
                  <a:pt x="6781939" y="0"/>
                </a:cubicBezTo>
                <a:cubicBezTo>
                  <a:pt x="7070080" y="5746"/>
                  <a:pt x="7302605" y="31316"/>
                  <a:pt x="7677155" y="0"/>
                </a:cubicBezTo>
                <a:cubicBezTo>
                  <a:pt x="8051705" y="-31316"/>
                  <a:pt x="8097099" y="8110"/>
                  <a:pt x="8246838" y="0"/>
                </a:cubicBezTo>
                <a:cubicBezTo>
                  <a:pt x="8396577" y="-8110"/>
                  <a:pt x="8541823" y="9462"/>
                  <a:pt x="8816520" y="0"/>
                </a:cubicBezTo>
                <a:cubicBezTo>
                  <a:pt x="9091217" y="-9462"/>
                  <a:pt x="9367610" y="-25115"/>
                  <a:pt x="9603225" y="0"/>
                </a:cubicBezTo>
                <a:cubicBezTo>
                  <a:pt x="9838841" y="25115"/>
                  <a:pt x="9969402" y="14411"/>
                  <a:pt x="10172908" y="0"/>
                </a:cubicBezTo>
                <a:cubicBezTo>
                  <a:pt x="10376414" y="-14411"/>
                  <a:pt x="10657578" y="5673"/>
                  <a:pt x="10851102" y="0"/>
                </a:cubicBezTo>
                <a:cubicBezTo>
                  <a:pt x="10850695" y="8690"/>
                  <a:pt x="10850948" y="14141"/>
                  <a:pt x="10851102" y="18288"/>
                </a:cubicBezTo>
                <a:cubicBezTo>
                  <a:pt x="10486066" y="-10634"/>
                  <a:pt x="10362943" y="52582"/>
                  <a:pt x="10064397" y="18288"/>
                </a:cubicBezTo>
                <a:cubicBezTo>
                  <a:pt x="9765852" y="-16006"/>
                  <a:pt x="9863248" y="31531"/>
                  <a:pt x="9711736" y="18288"/>
                </a:cubicBezTo>
                <a:cubicBezTo>
                  <a:pt x="9560224" y="5045"/>
                  <a:pt x="9431887" y="14666"/>
                  <a:pt x="9250564" y="18288"/>
                </a:cubicBezTo>
                <a:cubicBezTo>
                  <a:pt x="9069241" y="21910"/>
                  <a:pt x="8611460" y="57462"/>
                  <a:pt x="8355349" y="18288"/>
                </a:cubicBezTo>
                <a:cubicBezTo>
                  <a:pt x="8099238" y="-20886"/>
                  <a:pt x="7839674" y="-13896"/>
                  <a:pt x="7677155" y="18288"/>
                </a:cubicBezTo>
                <a:cubicBezTo>
                  <a:pt x="7514636" y="50472"/>
                  <a:pt x="7428268" y="36826"/>
                  <a:pt x="7215983" y="18288"/>
                </a:cubicBezTo>
                <a:cubicBezTo>
                  <a:pt x="7003698" y="-250"/>
                  <a:pt x="6679167" y="13652"/>
                  <a:pt x="6537789" y="18288"/>
                </a:cubicBezTo>
                <a:cubicBezTo>
                  <a:pt x="6396411" y="22924"/>
                  <a:pt x="6260542" y="35250"/>
                  <a:pt x="6185128" y="18288"/>
                </a:cubicBezTo>
                <a:cubicBezTo>
                  <a:pt x="6109714" y="1326"/>
                  <a:pt x="5906586" y="24198"/>
                  <a:pt x="5832467" y="18288"/>
                </a:cubicBezTo>
                <a:cubicBezTo>
                  <a:pt x="5758348" y="12378"/>
                  <a:pt x="5412281" y="-15196"/>
                  <a:pt x="5154273" y="18288"/>
                </a:cubicBezTo>
                <a:cubicBezTo>
                  <a:pt x="4896265" y="51772"/>
                  <a:pt x="4821094" y="7078"/>
                  <a:pt x="4693102" y="18288"/>
                </a:cubicBezTo>
                <a:cubicBezTo>
                  <a:pt x="4565110" y="29498"/>
                  <a:pt x="4184341" y="-13419"/>
                  <a:pt x="3906397" y="18288"/>
                </a:cubicBezTo>
                <a:cubicBezTo>
                  <a:pt x="3628454" y="49995"/>
                  <a:pt x="3664035" y="4493"/>
                  <a:pt x="3445225" y="18288"/>
                </a:cubicBezTo>
                <a:cubicBezTo>
                  <a:pt x="3226415" y="32083"/>
                  <a:pt x="2902565" y="-15508"/>
                  <a:pt x="2658520" y="18288"/>
                </a:cubicBezTo>
                <a:cubicBezTo>
                  <a:pt x="2414476" y="52084"/>
                  <a:pt x="2461019" y="10411"/>
                  <a:pt x="2305859" y="18288"/>
                </a:cubicBezTo>
                <a:cubicBezTo>
                  <a:pt x="2150699" y="26165"/>
                  <a:pt x="1765181" y="23925"/>
                  <a:pt x="1519154" y="18288"/>
                </a:cubicBezTo>
                <a:cubicBezTo>
                  <a:pt x="1273128" y="12651"/>
                  <a:pt x="1243243" y="14997"/>
                  <a:pt x="1057982" y="18288"/>
                </a:cubicBezTo>
                <a:cubicBezTo>
                  <a:pt x="872721" y="21579"/>
                  <a:pt x="822488" y="15142"/>
                  <a:pt x="705322" y="18288"/>
                </a:cubicBezTo>
                <a:cubicBezTo>
                  <a:pt x="588156" y="21434"/>
                  <a:pt x="238882" y="4549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9C6D00-9751-411E-51C6-392976BBA0C3}"/>
              </a:ext>
            </a:extLst>
          </p:cNvPr>
          <p:cNvSpPr>
            <a:spLocks noGrp="1"/>
          </p:cNvSpPr>
          <p:nvPr>
            <p:ph idx="1"/>
          </p:nvPr>
        </p:nvSpPr>
        <p:spPr>
          <a:xfrm>
            <a:off x="837981" y="1929384"/>
            <a:ext cx="10512862" cy="4251960"/>
          </a:xfrm>
        </p:spPr>
        <p:txBody>
          <a:bodyPr>
            <a:normAutofit/>
          </a:bodyPr>
          <a:lstStyle/>
          <a:p>
            <a:pPr>
              <a:buFont typeface="Arial" panose="020B0604020202020204" pitchFamily="34" charset="0"/>
              <a:buChar char="•"/>
            </a:pPr>
            <a:r>
              <a:rPr lang="en-GB" sz="2800" b="1" dirty="0"/>
              <a:t>As a Web Server</a:t>
            </a:r>
            <a:r>
              <a:rPr lang="en-GB" sz="2800" dirty="0"/>
              <a:t>: Serves static files and handles HTTP requests.</a:t>
            </a:r>
          </a:p>
          <a:p>
            <a:pPr>
              <a:buFont typeface="Arial" panose="020B0604020202020204" pitchFamily="34" charset="0"/>
              <a:buChar char="•"/>
            </a:pPr>
            <a:r>
              <a:rPr lang="en-GB" sz="2800" b="1" dirty="0"/>
              <a:t>As an Application Server</a:t>
            </a:r>
            <a:r>
              <a:rPr lang="en-GB" sz="2800" dirty="0"/>
              <a:t>: Runs Java web applications (supports WAR files).</a:t>
            </a:r>
          </a:p>
          <a:p>
            <a:pPr>
              <a:buFont typeface="Arial" panose="020B0604020202020204" pitchFamily="34" charset="0"/>
              <a:buChar char="•"/>
            </a:pPr>
            <a:r>
              <a:rPr lang="en-GB" sz="2800" dirty="0"/>
              <a:t>Manages servlets and other Java EE components (limited compared to full Java EE application servers).</a:t>
            </a:r>
          </a:p>
          <a:p>
            <a:r>
              <a:rPr lang="en-GB" sz="2800" b="1" dirty="0"/>
              <a:t>Embedded Mode</a:t>
            </a:r>
            <a:r>
              <a:rPr lang="en-GB" sz="2800" dirty="0"/>
              <a:t>: Can be embedded directly into Java applications, making it popular for microservices and testing.</a:t>
            </a:r>
            <a:endParaRPr lang="en-BG" sz="2800" dirty="0"/>
          </a:p>
        </p:txBody>
      </p:sp>
      <p:sp>
        <p:nvSpPr>
          <p:cNvPr id="4" name="Slide Number Placeholder 3">
            <a:extLst>
              <a:ext uri="{FF2B5EF4-FFF2-40B4-BE49-F238E27FC236}">
                <a16:creationId xmlns:a16="http://schemas.microsoft.com/office/drawing/2014/main" id="{F25F93E2-F2AA-0617-C0A2-5FE8816A4A42}"/>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60</a:t>
            </a:fld>
            <a:endParaRPr lang="en-US"/>
          </a:p>
        </p:txBody>
      </p:sp>
    </p:spTree>
    <p:extLst>
      <p:ext uri="{BB962C8B-B14F-4D97-AF65-F5344CB8AC3E}">
        <p14:creationId xmlns:p14="http://schemas.microsoft.com/office/powerpoint/2010/main" val="3928449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5705"/>
            <a:ext cx="12188816"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077CE-560B-3218-49F6-38CC5C72603E}"/>
              </a:ext>
            </a:extLst>
          </p:cNvPr>
          <p:cNvSpPr>
            <a:spLocks noGrp="1"/>
          </p:cNvSpPr>
          <p:nvPr>
            <p:ph type="title"/>
          </p:nvPr>
        </p:nvSpPr>
        <p:spPr>
          <a:xfrm>
            <a:off x="1156549" y="637762"/>
            <a:ext cx="9885921" cy="900131"/>
          </a:xfrm>
        </p:spPr>
        <p:txBody>
          <a:bodyPr anchor="t">
            <a:normAutofit/>
          </a:bodyPr>
          <a:lstStyle/>
          <a:p>
            <a:r>
              <a:rPr lang="en-GB" sz="4000">
                <a:solidFill>
                  <a:schemeClr val="bg1"/>
                </a:solidFill>
              </a:rPr>
              <a:t>When to Use Jetty</a:t>
            </a:r>
            <a:endParaRPr lang="en-BG" sz="4000">
              <a:solidFill>
                <a:schemeClr val="bg1"/>
              </a:solidFill>
            </a:endParaRP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88815"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549" y="2010758"/>
            <a:ext cx="457071"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135D6F6-9C76-86C2-B5E1-D189E5FF0AEE}"/>
              </a:ext>
            </a:extLst>
          </p:cNvPr>
          <p:cNvSpPr>
            <a:spLocks noGrp="1"/>
          </p:cNvSpPr>
          <p:nvPr>
            <p:ph type="sldNum" sz="quarter" idx="12"/>
          </p:nvPr>
        </p:nvSpPr>
        <p:spPr>
          <a:xfrm>
            <a:off x="160825" y="3246439"/>
            <a:ext cx="672781" cy="343768"/>
          </a:xfrm>
        </p:spPr>
        <p:txBody>
          <a:bodyPr anchor="ctr">
            <a:normAutofit/>
          </a:bodyPr>
          <a:lstStyle/>
          <a:p>
            <a:pPr algn="ctr">
              <a:spcAft>
                <a:spcPts val="600"/>
              </a:spcAft>
            </a:pPr>
            <a:fld id="{C014DD1E-5D91-48A3-AD6D-45FBA980D106}" type="slidenum">
              <a:rPr lang="en-US" sz="1400">
                <a:solidFill>
                  <a:schemeClr val="tx1"/>
                </a:solidFill>
              </a:rPr>
              <a:pPr algn="ctr">
                <a:spcAft>
                  <a:spcPts val="600"/>
                </a:spcAft>
              </a:pPr>
              <a:t>61</a:t>
            </a:fld>
            <a:endParaRPr lang="en-US" sz="1400">
              <a:solidFill>
                <a:schemeClr val="tx1"/>
              </a:solidFill>
            </a:endParaRPr>
          </a:p>
        </p:txBody>
      </p:sp>
      <p:sp>
        <p:nvSpPr>
          <p:cNvPr id="3" name="Content Placeholder 2">
            <a:extLst>
              <a:ext uri="{FF2B5EF4-FFF2-40B4-BE49-F238E27FC236}">
                <a16:creationId xmlns:a16="http://schemas.microsoft.com/office/drawing/2014/main" id="{0FCAE398-9D48-4F16-92B0-3B26C22B221E}"/>
              </a:ext>
            </a:extLst>
          </p:cNvPr>
          <p:cNvSpPr>
            <a:spLocks noGrp="1"/>
          </p:cNvSpPr>
          <p:nvPr>
            <p:ph idx="1"/>
          </p:nvPr>
        </p:nvSpPr>
        <p:spPr>
          <a:xfrm>
            <a:off x="1155247" y="2217343"/>
            <a:ext cx="9878319" cy="3959619"/>
          </a:xfrm>
        </p:spPr>
        <p:txBody>
          <a:bodyPr>
            <a:normAutofit/>
          </a:bodyPr>
          <a:lstStyle/>
          <a:p>
            <a:pPr>
              <a:buFont typeface="Arial" panose="020B0604020202020204" pitchFamily="34" charset="0"/>
              <a:buChar char="•"/>
            </a:pPr>
            <a:r>
              <a:rPr lang="en-GB" sz="2400" b="1" dirty="0"/>
              <a:t>Microservices and REST APIs</a:t>
            </a:r>
            <a:r>
              <a:rPr lang="en-GB" sz="2400" dirty="0"/>
              <a:t>: Jetty is lightweight and fast, suitable for containerized and microservices environments.</a:t>
            </a:r>
          </a:p>
          <a:p>
            <a:pPr>
              <a:buFont typeface="Arial" panose="020B0604020202020204" pitchFamily="34" charset="0"/>
              <a:buChar char="•"/>
            </a:pPr>
            <a:r>
              <a:rPr lang="en-GB" sz="2400" b="1" dirty="0"/>
              <a:t>Testing</a:t>
            </a:r>
            <a:r>
              <a:rPr lang="en-GB" sz="2400" dirty="0"/>
              <a:t>: Often used for testing Java applications locally.</a:t>
            </a:r>
          </a:p>
          <a:p>
            <a:pPr>
              <a:buFont typeface="Arial" panose="020B0604020202020204" pitchFamily="34" charset="0"/>
              <a:buChar char="•"/>
            </a:pPr>
            <a:r>
              <a:rPr lang="en-GB" sz="2400" b="1" dirty="0"/>
              <a:t>Embedded Applications</a:t>
            </a:r>
            <a:r>
              <a:rPr lang="en-GB" sz="2400" dirty="0"/>
              <a:t>: Can be embedded directly within Java applications for self-contained deployments.</a:t>
            </a:r>
          </a:p>
          <a:p>
            <a:pPr>
              <a:buFont typeface="Arial" panose="020B0604020202020204" pitchFamily="34" charset="0"/>
              <a:buChar char="•"/>
            </a:pPr>
            <a:r>
              <a:rPr lang="en-GB" sz="2400" b="1" dirty="0"/>
              <a:t>Limitations</a:t>
            </a:r>
            <a:r>
              <a:rPr lang="en-GB" sz="2400" dirty="0"/>
              <a:t>: Lacks some enterprise features of full Java EE servers.</a:t>
            </a:r>
          </a:p>
          <a:p>
            <a:pPr>
              <a:buFont typeface="Arial" panose="020B0604020202020204" pitchFamily="34" charset="0"/>
              <a:buChar char="•"/>
            </a:pPr>
            <a:r>
              <a:rPr lang="en-GB" sz="2400" dirty="0"/>
              <a:t>Best for lightweight applications rather than complex enterprise solutions.</a:t>
            </a:r>
          </a:p>
          <a:p>
            <a:endParaRPr lang="en-BG" sz="2400" dirty="0"/>
          </a:p>
        </p:txBody>
      </p:sp>
    </p:spTree>
    <p:extLst>
      <p:ext uri="{BB962C8B-B14F-4D97-AF65-F5344CB8AC3E}">
        <p14:creationId xmlns:p14="http://schemas.microsoft.com/office/powerpoint/2010/main" val="896160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5705"/>
            <a:ext cx="12188816"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3C9A-DA53-7ADF-5C91-A520185E7856}"/>
              </a:ext>
            </a:extLst>
          </p:cNvPr>
          <p:cNvSpPr>
            <a:spLocks noGrp="1"/>
          </p:cNvSpPr>
          <p:nvPr>
            <p:ph type="title"/>
          </p:nvPr>
        </p:nvSpPr>
        <p:spPr>
          <a:xfrm>
            <a:off x="1156549" y="637762"/>
            <a:ext cx="9885921" cy="900131"/>
          </a:xfrm>
        </p:spPr>
        <p:txBody>
          <a:bodyPr anchor="t">
            <a:normAutofit/>
          </a:bodyPr>
          <a:lstStyle/>
          <a:p>
            <a:r>
              <a:rPr lang="en-BG" sz="4000">
                <a:solidFill>
                  <a:schemeClr val="bg1"/>
                </a:solidFill>
              </a:rPr>
              <a:t>Embedded jetty</a:t>
            </a: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88815"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549" y="2010758"/>
            <a:ext cx="457071"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8087F81-77AF-20F1-227B-0095A512FD44}"/>
              </a:ext>
            </a:extLst>
          </p:cNvPr>
          <p:cNvSpPr>
            <a:spLocks noGrp="1"/>
          </p:cNvSpPr>
          <p:nvPr>
            <p:ph type="sldNum" sz="quarter" idx="12"/>
          </p:nvPr>
        </p:nvSpPr>
        <p:spPr>
          <a:xfrm>
            <a:off x="160825" y="3246439"/>
            <a:ext cx="672781" cy="343768"/>
          </a:xfrm>
        </p:spPr>
        <p:txBody>
          <a:bodyPr anchor="ctr">
            <a:normAutofit/>
          </a:bodyPr>
          <a:lstStyle/>
          <a:p>
            <a:pPr algn="ctr">
              <a:spcAft>
                <a:spcPts val="600"/>
              </a:spcAft>
            </a:pPr>
            <a:fld id="{C014DD1E-5D91-48A3-AD6D-45FBA980D106}" type="slidenum">
              <a:rPr lang="en-US" sz="1400">
                <a:solidFill>
                  <a:schemeClr val="tx1"/>
                </a:solidFill>
              </a:rPr>
              <a:pPr algn="ctr">
                <a:spcAft>
                  <a:spcPts val="600"/>
                </a:spcAft>
              </a:pPr>
              <a:t>62</a:t>
            </a:fld>
            <a:endParaRPr lang="en-US" sz="1400">
              <a:solidFill>
                <a:schemeClr val="tx1"/>
              </a:solidFill>
            </a:endParaRPr>
          </a:p>
        </p:txBody>
      </p:sp>
      <p:sp>
        <p:nvSpPr>
          <p:cNvPr id="3" name="Content Placeholder 2">
            <a:extLst>
              <a:ext uri="{FF2B5EF4-FFF2-40B4-BE49-F238E27FC236}">
                <a16:creationId xmlns:a16="http://schemas.microsoft.com/office/drawing/2014/main" id="{1060C1B2-A43D-FA4F-355A-F811F77C64A1}"/>
              </a:ext>
            </a:extLst>
          </p:cNvPr>
          <p:cNvSpPr>
            <a:spLocks noGrp="1"/>
          </p:cNvSpPr>
          <p:nvPr>
            <p:ph idx="1"/>
          </p:nvPr>
        </p:nvSpPr>
        <p:spPr>
          <a:xfrm>
            <a:off x="1155247" y="2217343"/>
            <a:ext cx="9878319" cy="3959619"/>
          </a:xfrm>
        </p:spPr>
        <p:txBody>
          <a:bodyPr>
            <a:noAutofit/>
          </a:bodyPr>
          <a:lstStyle/>
          <a:p>
            <a:r>
              <a:rPr lang="en-GB" sz="2400" b="1" dirty="0"/>
              <a:t>Java API Integration</a:t>
            </a:r>
            <a:r>
              <a:rPr lang="en-GB" sz="2400" dirty="0"/>
              <a:t>: Jetty provides APIs that allow you to create and configure the server programmatically within your Java code.</a:t>
            </a:r>
          </a:p>
          <a:p>
            <a:r>
              <a:rPr lang="en-GB" sz="2400" b="1" dirty="0"/>
              <a:t>Lightweight</a:t>
            </a:r>
            <a:r>
              <a:rPr lang="en-GB" sz="2400" dirty="0"/>
              <a:t>: Minimal memory and CPU usage, suitable for microservices.</a:t>
            </a:r>
          </a:p>
          <a:p>
            <a:r>
              <a:rPr lang="en-GB" sz="2400" b="1" dirty="0"/>
              <a:t>Fast Startup</a:t>
            </a:r>
            <a:r>
              <a:rPr lang="en-GB" sz="2400" dirty="0"/>
              <a:t>: Starts quickly compared to traditional application servers.</a:t>
            </a:r>
          </a:p>
          <a:p>
            <a:r>
              <a:rPr lang="en-GB" sz="2400" b="1" dirty="0"/>
              <a:t>Customizable</a:t>
            </a:r>
            <a:r>
              <a:rPr lang="en-GB" sz="2400" dirty="0"/>
              <a:t>: Full control over server configuration (ports, handlers, servlets, etc.)</a:t>
            </a:r>
          </a:p>
          <a:p>
            <a:r>
              <a:rPr lang="en-GB" sz="2400" b="1" dirty="0"/>
              <a:t>Integration with Java Code</a:t>
            </a:r>
            <a:r>
              <a:rPr lang="en-GB" sz="2400" dirty="0"/>
              <a:t>: Tight integration with Java applications for seamless development and deployment</a:t>
            </a:r>
          </a:p>
          <a:p>
            <a:r>
              <a:rPr lang="en-GB" sz="2400" dirty="0"/>
              <a:t>.</a:t>
            </a:r>
            <a:r>
              <a:rPr lang="en-GB" sz="2400" b="1" dirty="0"/>
              <a:t>Test-Friendly</a:t>
            </a:r>
            <a:r>
              <a:rPr lang="en-GB" sz="2400" dirty="0"/>
              <a:t>: Easily configurable for local testing, making it popular in test environments.</a:t>
            </a:r>
            <a:endParaRPr lang="en-BG" sz="2400" dirty="0"/>
          </a:p>
        </p:txBody>
      </p:sp>
    </p:spTree>
    <p:extLst>
      <p:ext uri="{BB962C8B-B14F-4D97-AF65-F5344CB8AC3E}">
        <p14:creationId xmlns:p14="http://schemas.microsoft.com/office/powerpoint/2010/main" val="433963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ADC9ECF-02DF-D667-03C4-4049C51040DE}"/>
              </a:ext>
            </a:extLst>
          </p:cNvPr>
          <p:cNvSpPr>
            <a:spLocks noGrp="1"/>
          </p:cNvSpPr>
          <p:nvPr>
            <p:ph type="title"/>
          </p:nvPr>
        </p:nvSpPr>
        <p:spPr>
          <a:xfrm>
            <a:off x="837981" y="401221"/>
            <a:ext cx="10512862" cy="1348065"/>
          </a:xfrm>
        </p:spPr>
        <p:txBody>
          <a:bodyPr>
            <a:normAutofit/>
          </a:bodyPr>
          <a:lstStyle/>
          <a:p>
            <a:r>
              <a:rPr lang="en-GB" sz="5300">
                <a:solidFill>
                  <a:srgbClr val="FFFFFF"/>
                </a:solidFill>
              </a:rPr>
              <a:t>Comparison with Server Deployment</a:t>
            </a:r>
            <a:endParaRPr lang="en-BG" sz="5300">
              <a:solidFill>
                <a:srgbClr val="FFFFFF"/>
              </a:solidFill>
            </a:endParaRPr>
          </a:p>
        </p:txBody>
      </p:sp>
      <p:sp>
        <p:nvSpPr>
          <p:cNvPr id="3" name="Content Placeholder 2">
            <a:extLst>
              <a:ext uri="{FF2B5EF4-FFF2-40B4-BE49-F238E27FC236}">
                <a16:creationId xmlns:a16="http://schemas.microsoft.com/office/drawing/2014/main" id="{4A6608B9-17BC-A099-4773-6A1EBFB8565E}"/>
              </a:ext>
            </a:extLst>
          </p:cNvPr>
          <p:cNvSpPr>
            <a:spLocks noGrp="1"/>
          </p:cNvSpPr>
          <p:nvPr>
            <p:ph idx="1"/>
          </p:nvPr>
        </p:nvSpPr>
        <p:spPr>
          <a:xfrm>
            <a:off x="837981" y="2586789"/>
            <a:ext cx="10512862" cy="3590174"/>
          </a:xfrm>
        </p:spPr>
        <p:txBody>
          <a:bodyPr>
            <a:normAutofit/>
          </a:bodyPr>
          <a:lstStyle/>
          <a:p>
            <a:pPr>
              <a:buFont typeface="Arial" panose="020B0604020202020204" pitchFamily="34" charset="0"/>
              <a:buChar char="•"/>
            </a:pPr>
            <a:r>
              <a:rPr lang="en-GB" sz="2200" b="1"/>
              <a:t>Traditional Deployment</a:t>
            </a:r>
            <a:r>
              <a:rPr lang="en-GB" sz="2200"/>
              <a:t>:</a:t>
            </a:r>
          </a:p>
          <a:p>
            <a:pPr marL="742950" lvl="1" indent="-285750">
              <a:buFont typeface="Arial" panose="020B0604020202020204" pitchFamily="34" charset="0"/>
              <a:buChar char="•"/>
            </a:pPr>
            <a:r>
              <a:rPr lang="en-GB" sz="2200"/>
              <a:t>Requires an external server (e.g., Tomcat) to be installed and managed.</a:t>
            </a:r>
          </a:p>
          <a:p>
            <a:pPr marL="742950" lvl="1" indent="-285750">
              <a:buFont typeface="Arial" panose="020B0604020202020204" pitchFamily="34" charset="0"/>
              <a:buChar char="•"/>
            </a:pPr>
            <a:r>
              <a:rPr lang="en-GB" sz="2200"/>
              <a:t>Application is deployed as a WAR file on the server.</a:t>
            </a:r>
          </a:p>
          <a:p>
            <a:pPr marL="742950" lvl="1" indent="-285750">
              <a:buFont typeface="Arial" panose="020B0604020202020204" pitchFamily="34" charset="0"/>
              <a:buChar char="•"/>
            </a:pPr>
            <a:r>
              <a:rPr lang="en-GB" sz="2200"/>
              <a:t>More suitable for large, enterprise applications.</a:t>
            </a:r>
          </a:p>
          <a:p>
            <a:pPr marL="742950" lvl="1" indent="-285750">
              <a:buFont typeface="Arial" panose="020B0604020202020204" pitchFamily="34" charset="0"/>
              <a:buChar char="•"/>
            </a:pPr>
            <a:endParaRPr lang="en-GB" sz="2200"/>
          </a:p>
          <a:p>
            <a:pPr>
              <a:buFont typeface="Arial" panose="020B0604020202020204" pitchFamily="34" charset="0"/>
              <a:buChar char="•"/>
            </a:pPr>
            <a:r>
              <a:rPr lang="en-GB" sz="2200" b="1"/>
              <a:t>Embedded Deployment (with Jetty)</a:t>
            </a:r>
            <a:r>
              <a:rPr lang="en-GB" sz="2200"/>
              <a:t>:</a:t>
            </a:r>
          </a:p>
          <a:p>
            <a:pPr marL="742950" lvl="1" indent="-285750">
              <a:buFont typeface="Arial" panose="020B0604020202020204" pitchFamily="34" charset="0"/>
              <a:buChar char="•"/>
            </a:pPr>
            <a:r>
              <a:rPr lang="en-GB" sz="2200"/>
              <a:t>Bundled within the application as a JAR.</a:t>
            </a:r>
          </a:p>
          <a:p>
            <a:pPr marL="742950" lvl="1" indent="-285750">
              <a:buFont typeface="Arial" panose="020B0604020202020204" pitchFamily="34" charset="0"/>
              <a:buChar char="•"/>
            </a:pPr>
            <a:r>
              <a:rPr lang="en-GB" sz="2200"/>
              <a:t>Simplifies deployment and reduces dependencies.</a:t>
            </a:r>
          </a:p>
          <a:p>
            <a:pPr marL="742950" lvl="1" indent="-285750">
              <a:buFont typeface="Arial" panose="020B0604020202020204" pitchFamily="34" charset="0"/>
              <a:buChar char="•"/>
            </a:pPr>
            <a:r>
              <a:rPr lang="en-GB" sz="2200"/>
              <a:t>Better suited for microservices, small applications, and testing environments.</a:t>
            </a:r>
          </a:p>
          <a:p>
            <a:endParaRPr lang="en-BG" sz="2200"/>
          </a:p>
        </p:txBody>
      </p:sp>
      <p:sp>
        <p:nvSpPr>
          <p:cNvPr id="4" name="Slide Number Placeholder 3">
            <a:extLst>
              <a:ext uri="{FF2B5EF4-FFF2-40B4-BE49-F238E27FC236}">
                <a16:creationId xmlns:a16="http://schemas.microsoft.com/office/drawing/2014/main" id="{DCB80A3E-66A4-2A5C-C652-22388A925C61}"/>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63</a:t>
            </a:fld>
            <a:endParaRPr lang="en-US"/>
          </a:p>
        </p:txBody>
      </p:sp>
    </p:spTree>
    <p:extLst>
      <p:ext uri="{BB962C8B-B14F-4D97-AF65-F5344CB8AC3E}">
        <p14:creationId xmlns:p14="http://schemas.microsoft.com/office/powerpoint/2010/main" val="3507487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15243E-FE15-BBA1-9A35-0E9DA1A48545}"/>
              </a:ext>
            </a:extLst>
          </p:cNvPr>
          <p:cNvSpPr>
            <a:spLocks noGrp="1"/>
          </p:cNvSpPr>
          <p:nvPr>
            <p:ph type="title"/>
          </p:nvPr>
        </p:nvSpPr>
        <p:spPr>
          <a:xfrm>
            <a:off x="638714" y="457200"/>
            <a:ext cx="10906799" cy="1368614"/>
          </a:xfrm>
        </p:spPr>
        <p:txBody>
          <a:bodyPr vert="horz" lIns="91440" tIns="45720" rIns="91440" bIns="45720" rtlCol="0" anchor="ctr">
            <a:normAutofit/>
          </a:bodyPr>
          <a:lstStyle/>
          <a:p>
            <a:pPr algn="ctr" defTabSz="914400"/>
            <a:r>
              <a:rPr lang="en-US" sz="3600" dirty="0"/>
              <a:t>Most used web servers</a:t>
            </a:r>
            <a:br>
              <a:rPr lang="en-US" sz="3600" dirty="0"/>
            </a:br>
            <a:endParaRPr lang="en-US" sz="3600" dirty="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8921" y="1850683"/>
            <a:ext cx="3290982" cy="18288"/>
          </a:xfrm>
          <a:custGeom>
            <a:avLst/>
            <a:gdLst>
              <a:gd name="connsiteX0" fmla="*/ 0 w 3290982"/>
              <a:gd name="connsiteY0" fmla="*/ 0 h 18288"/>
              <a:gd name="connsiteX1" fmla="*/ 658196 w 3290982"/>
              <a:gd name="connsiteY1" fmla="*/ 0 h 18288"/>
              <a:gd name="connsiteX2" fmla="*/ 1283483 w 3290982"/>
              <a:gd name="connsiteY2" fmla="*/ 0 h 18288"/>
              <a:gd name="connsiteX3" fmla="*/ 1908770 w 3290982"/>
              <a:gd name="connsiteY3" fmla="*/ 0 h 18288"/>
              <a:gd name="connsiteX4" fmla="*/ 2632786 w 3290982"/>
              <a:gd name="connsiteY4" fmla="*/ 0 h 18288"/>
              <a:gd name="connsiteX5" fmla="*/ 3290982 w 3290982"/>
              <a:gd name="connsiteY5" fmla="*/ 0 h 18288"/>
              <a:gd name="connsiteX6" fmla="*/ 3290982 w 3290982"/>
              <a:gd name="connsiteY6" fmla="*/ 18288 h 18288"/>
              <a:gd name="connsiteX7" fmla="*/ 2632786 w 3290982"/>
              <a:gd name="connsiteY7" fmla="*/ 18288 h 18288"/>
              <a:gd name="connsiteX8" fmla="*/ 2073319 w 3290982"/>
              <a:gd name="connsiteY8" fmla="*/ 18288 h 18288"/>
              <a:gd name="connsiteX9" fmla="*/ 1448032 w 3290982"/>
              <a:gd name="connsiteY9" fmla="*/ 18288 h 18288"/>
              <a:gd name="connsiteX10" fmla="*/ 822746 w 3290982"/>
              <a:gd name="connsiteY10" fmla="*/ 18288 h 18288"/>
              <a:gd name="connsiteX11" fmla="*/ 0 w 3290982"/>
              <a:gd name="connsiteY11" fmla="*/ 18288 h 18288"/>
              <a:gd name="connsiteX12" fmla="*/ 0 w 329098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0982" h="18288" fill="none" extrusionOk="0">
                <a:moveTo>
                  <a:pt x="0" y="0"/>
                </a:moveTo>
                <a:cubicBezTo>
                  <a:pt x="143024" y="3667"/>
                  <a:pt x="333603" y="-24483"/>
                  <a:pt x="658196" y="0"/>
                </a:cubicBezTo>
                <a:cubicBezTo>
                  <a:pt x="982789" y="24483"/>
                  <a:pt x="1010443" y="-3472"/>
                  <a:pt x="1283483" y="0"/>
                </a:cubicBezTo>
                <a:cubicBezTo>
                  <a:pt x="1556523" y="3472"/>
                  <a:pt x="1717121" y="15130"/>
                  <a:pt x="1908770" y="0"/>
                </a:cubicBezTo>
                <a:cubicBezTo>
                  <a:pt x="2100419" y="-15130"/>
                  <a:pt x="2470246" y="23604"/>
                  <a:pt x="2632786" y="0"/>
                </a:cubicBezTo>
                <a:cubicBezTo>
                  <a:pt x="2795326" y="-23604"/>
                  <a:pt x="3008943" y="-8455"/>
                  <a:pt x="3290982" y="0"/>
                </a:cubicBezTo>
                <a:cubicBezTo>
                  <a:pt x="3290548" y="7551"/>
                  <a:pt x="3290515" y="9822"/>
                  <a:pt x="3290982" y="18288"/>
                </a:cubicBezTo>
                <a:cubicBezTo>
                  <a:pt x="2977997" y="21855"/>
                  <a:pt x="2877858" y="-7886"/>
                  <a:pt x="2632786" y="18288"/>
                </a:cubicBezTo>
                <a:cubicBezTo>
                  <a:pt x="2387714" y="44462"/>
                  <a:pt x="2286753" y="45988"/>
                  <a:pt x="2073319" y="18288"/>
                </a:cubicBezTo>
                <a:cubicBezTo>
                  <a:pt x="1859885" y="-9412"/>
                  <a:pt x="1677280" y="3670"/>
                  <a:pt x="1448032" y="18288"/>
                </a:cubicBezTo>
                <a:cubicBezTo>
                  <a:pt x="1218784" y="32906"/>
                  <a:pt x="1057563" y="36703"/>
                  <a:pt x="822746" y="18288"/>
                </a:cubicBezTo>
                <a:cubicBezTo>
                  <a:pt x="587929" y="-127"/>
                  <a:pt x="248887" y="52391"/>
                  <a:pt x="0" y="18288"/>
                </a:cubicBezTo>
                <a:cubicBezTo>
                  <a:pt x="60" y="11696"/>
                  <a:pt x="66" y="3758"/>
                  <a:pt x="0" y="0"/>
                </a:cubicBezTo>
                <a:close/>
              </a:path>
              <a:path w="3290982" h="18288" stroke="0" extrusionOk="0">
                <a:moveTo>
                  <a:pt x="0" y="0"/>
                </a:moveTo>
                <a:cubicBezTo>
                  <a:pt x="236198" y="-24054"/>
                  <a:pt x="303299" y="21965"/>
                  <a:pt x="592377" y="0"/>
                </a:cubicBezTo>
                <a:cubicBezTo>
                  <a:pt x="881455" y="-21965"/>
                  <a:pt x="1002596" y="29945"/>
                  <a:pt x="1316393" y="0"/>
                </a:cubicBezTo>
                <a:cubicBezTo>
                  <a:pt x="1630190" y="-29945"/>
                  <a:pt x="1663874" y="-12217"/>
                  <a:pt x="1875860" y="0"/>
                </a:cubicBezTo>
                <a:cubicBezTo>
                  <a:pt x="2087846" y="12217"/>
                  <a:pt x="2273352" y="14901"/>
                  <a:pt x="2435327" y="0"/>
                </a:cubicBezTo>
                <a:cubicBezTo>
                  <a:pt x="2597302" y="-14901"/>
                  <a:pt x="3104818" y="-31766"/>
                  <a:pt x="3290982" y="0"/>
                </a:cubicBezTo>
                <a:cubicBezTo>
                  <a:pt x="3290900" y="4406"/>
                  <a:pt x="3290893" y="9982"/>
                  <a:pt x="3290982" y="18288"/>
                </a:cubicBezTo>
                <a:cubicBezTo>
                  <a:pt x="3120615" y="23079"/>
                  <a:pt x="2942966" y="38511"/>
                  <a:pt x="2665695" y="18288"/>
                </a:cubicBezTo>
                <a:cubicBezTo>
                  <a:pt x="2388424" y="-1935"/>
                  <a:pt x="2318928" y="-8274"/>
                  <a:pt x="2040409" y="18288"/>
                </a:cubicBezTo>
                <a:cubicBezTo>
                  <a:pt x="1761890" y="44850"/>
                  <a:pt x="1693731" y="28872"/>
                  <a:pt x="1415122" y="18288"/>
                </a:cubicBezTo>
                <a:cubicBezTo>
                  <a:pt x="1136513" y="7704"/>
                  <a:pt x="1012491" y="-5306"/>
                  <a:pt x="691106" y="18288"/>
                </a:cubicBezTo>
                <a:cubicBezTo>
                  <a:pt x="369721" y="41882"/>
                  <a:pt x="193060" y="-13911"/>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42F89E9-A605-B6DC-8EE7-2C7EDC60FCD5}"/>
              </a:ext>
            </a:extLst>
          </p:cNvPr>
          <p:cNvPicPr>
            <a:picLocks noChangeAspect="1"/>
          </p:cNvPicPr>
          <p:nvPr/>
        </p:nvPicPr>
        <p:blipFill>
          <a:blip r:embed="rId2"/>
          <a:stretch>
            <a:fillRect/>
          </a:stretch>
        </p:blipFill>
        <p:spPr>
          <a:xfrm>
            <a:off x="836612" y="1868971"/>
            <a:ext cx="3538456" cy="4248119"/>
          </a:xfrm>
          <a:prstGeom prst="rect">
            <a:avLst/>
          </a:prstGeom>
        </p:spPr>
      </p:pic>
      <p:pic>
        <p:nvPicPr>
          <p:cNvPr id="5" name="object 7">
            <a:extLst>
              <a:ext uri="{FF2B5EF4-FFF2-40B4-BE49-F238E27FC236}">
                <a16:creationId xmlns:a16="http://schemas.microsoft.com/office/drawing/2014/main" id="{C4B27BA0-F3E2-B057-1A29-743B5E88BBDE}"/>
              </a:ext>
            </a:extLst>
          </p:cNvPr>
          <p:cNvPicPr>
            <a:picLocks noGrp="1"/>
          </p:cNvPicPr>
          <p:nvPr>
            <p:ph idx="1"/>
          </p:nvPr>
        </p:nvPicPr>
        <p:blipFill>
          <a:blip r:embed="rId3" cstate="print"/>
          <a:stretch>
            <a:fillRect/>
          </a:stretch>
        </p:blipFill>
        <p:spPr>
          <a:xfrm>
            <a:off x="4375068" y="2929129"/>
            <a:ext cx="7490753" cy="2277781"/>
          </a:xfrm>
          <a:prstGeom prst="rect">
            <a:avLst/>
          </a:prstGeom>
        </p:spPr>
      </p:pic>
      <p:sp>
        <p:nvSpPr>
          <p:cNvPr id="4" name="Slide Number Placeholder 3">
            <a:extLst>
              <a:ext uri="{FF2B5EF4-FFF2-40B4-BE49-F238E27FC236}">
                <a16:creationId xmlns:a16="http://schemas.microsoft.com/office/drawing/2014/main" id="{F33DE118-923B-739C-B51A-2100E49624A0}"/>
              </a:ext>
            </a:extLst>
          </p:cNvPr>
          <p:cNvSpPr>
            <a:spLocks noGrp="1"/>
          </p:cNvSpPr>
          <p:nvPr>
            <p:ph type="sldNum" sz="quarter" idx="12"/>
          </p:nvPr>
        </p:nvSpPr>
        <p:spPr>
          <a:xfrm>
            <a:off x="8608357" y="6356350"/>
            <a:ext cx="2742486" cy="365125"/>
          </a:xfrm>
        </p:spPr>
        <p:txBody>
          <a:bodyPr vert="horz" lIns="91440" tIns="45720" rIns="91440" bIns="45720" rtlCol="0" anchor="ctr">
            <a:normAutofit/>
          </a:bodyPr>
          <a:lstStyle/>
          <a:p>
            <a:pPr defTabSz="914400">
              <a:spcAft>
                <a:spcPts val="600"/>
              </a:spcAft>
            </a:pPr>
            <a:fld id="{C014DD1E-5D91-48A3-AD6D-45FBA980D106}" type="slidenum">
              <a:rPr lang="en-US" smtClean="0"/>
              <a:pPr defTabSz="914400">
                <a:spcAft>
                  <a:spcPts val="600"/>
                </a:spcAft>
              </a:pPr>
              <a:t>64</a:t>
            </a:fld>
            <a:endParaRPr lang="en-US"/>
          </a:p>
        </p:txBody>
      </p:sp>
    </p:spTree>
    <p:extLst>
      <p:ext uri="{BB962C8B-B14F-4D97-AF65-F5344CB8AC3E}">
        <p14:creationId xmlns:p14="http://schemas.microsoft.com/office/powerpoint/2010/main" val="19864103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C95C-35EF-3515-AB54-D988C865BAD1}"/>
              </a:ext>
            </a:extLst>
          </p:cNvPr>
          <p:cNvSpPr>
            <a:spLocks noGrp="1"/>
          </p:cNvSpPr>
          <p:nvPr>
            <p:ph type="title"/>
          </p:nvPr>
        </p:nvSpPr>
        <p:spPr>
          <a:xfrm>
            <a:off x="8151276" y="1128094"/>
            <a:ext cx="3433286" cy="1415270"/>
          </a:xfrm>
        </p:spPr>
        <p:txBody>
          <a:bodyPr anchor="t">
            <a:normAutofit/>
          </a:bodyPr>
          <a:lstStyle/>
          <a:p>
            <a:r>
              <a:rPr lang="en-BG" sz="3200"/>
              <a:t>Types of software architecture</a:t>
            </a:r>
          </a:p>
        </p:txBody>
      </p:sp>
      <p:sp>
        <p:nvSpPr>
          <p:cNvPr id="10" name="Rectangle 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448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24463A2-13BA-500B-CD1A-17ED0E452214}"/>
              </a:ext>
            </a:extLst>
          </p:cNvPr>
          <p:cNvPicPr>
            <a:picLocks noChangeAspect="1"/>
          </p:cNvPicPr>
          <p:nvPr/>
        </p:nvPicPr>
        <p:blipFill>
          <a:blip r:embed="rId2"/>
          <a:stretch>
            <a:fillRect/>
          </a:stretch>
        </p:blipFill>
        <p:spPr>
          <a:xfrm>
            <a:off x="669060" y="1752838"/>
            <a:ext cx="6220275" cy="3358946"/>
          </a:xfrm>
          <a:prstGeom prst="rect">
            <a:avLst/>
          </a:prstGeom>
        </p:spPr>
      </p:pic>
      <p:cxnSp>
        <p:nvCxnSpPr>
          <p:cNvPr id="12" name="Straight Connector 1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7254"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D53AEE-1A9F-3E6D-4497-686D2682C88D}"/>
              </a:ext>
            </a:extLst>
          </p:cNvPr>
          <p:cNvSpPr>
            <a:spLocks noGrp="1"/>
          </p:cNvSpPr>
          <p:nvPr>
            <p:ph idx="1"/>
          </p:nvPr>
        </p:nvSpPr>
        <p:spPr>
          <a:xfrm>
            <a:off x="8151276" y="2362200"/>
            <a:ext cx="3658136" cy="3780183"/>
          </a:xfrm>
        </p:spPr>
        <p:txBody>
          <a:bodyPr>
            <a:normAutofit lnSpcReduction="10000"/>
          </a:bodyPr>
          <a:lstStyle/>
          <a:p>
            <a:pPr marL="0" indent="0">
              <a:buNone/>
            </a:pPr>
            <a:r>
              <a:rPr lang="en-GB" sz="2000" dirty="0">
                <a:latin typeface="__Manrope_488fed"/>
              </a:rPr>
              <a:t>1- tier :</a:t>
            </a:r>
          </a:p>
          <a:p>
            <a:r>
              <a:rPr lang="en-GB" sz="2000" dirty="0">
                <a:latin typeface="__Manrope_488fed"/>
              </a:rPr>
              <a:t>Client,</a:t>
            </a:r>
            <a:r>
              <a:rPr lang="bg-BG" sz="2000" dirty="0">
                <a:latin typeface="__Manrope_488fed"/>
              </a:rPr>
              <a:t> </a:t>
            </a:r>
            <a:r>
              <a:rPr lang="en-GB" sz="2000" dirty="0">
                <a:latin typeface="__Manrope_488fed"/>
              </a:rPr>
              <a:t>server and database are on same ma</a:t>
            </a:r>
            <a:r>
              <a:rPr lang="en-US" sz="2000" dirty="0">
                <a:latin typeface="__Manrope_488fed"/>
              </a:rPr>
              <a:t>c</a:t>
            </a:r>
            <a:r>
              <a:rPr lang="en-GB" sz="2000" dirty="0" err="1">
                <a:latin typeface="__Manrope_488fed"/>
              </a:rPr>
              <a:t>hine</a:t>
            </a:r>
            <a:r>
              <a:rPr lang="en-GB" sz="2000" b="0" i="0" dirty="0">
                <a:effectLst/>
                <a:latin typeface="__Manrope_488fed"/>
              </a:rPr>
              <a:t>.</a:t>
            </a:r>
          </a:p>
          <a:p>
            <a:r>
              <a:rPr lang="en-GB" sz="2000" b="0" i="0" dirty="0">
                <a:effectLst/>
                <a:latin typeface="__Manrope_488fed"/>
              </a:rPr>
              <a:t>It is the simplest application architecture used.</a:t>
            </a:r>
          </a:p>
          <a:p>
            <a:r>
              <a:rPr lang="en-GB" sz="2000" dirty="0" err="1">
                <a:latin typeface="__Manrope_488fed"/>
              </a:rPr>
              <a:t>Ex:.access</a:t>
            </a:r>
            <a:r>
              <a:rPr lang="en-GB" sz="2000" dirty="0">
                <a:latin typeface="__Manrope_488fed"/>
              </a:rPr>
              <a:t> </a:t>
            </a:r>
            <a:r>
              <a:rPr lang="en-GB" sz="2000" dirty="0" err="1">
                <a:latin typeface="__Manrope_488fed"/>
              </a:rPr>
              <a:t>dtabase,Excel</a:t>
            </a:r>
            <a:endParaRPr lang="en-GB" sz="2000" dirty="0">
              <a:latin typeface="__Manrope_488fed"/>
            </a:endParaRPr>
          </a:p>
          <a:p>
            <a:pPr marL="0" indent="0">
              <a:buNone/>
            </a:pPr>
            <a:r>
              <a:rPr lang="en-GB" sz="2000" b="0" i="0" dirty="0">
                <a:effectLst/>
                <a:latin typeface="__Manrope_488fed"/>
              </a:rPr>
              <a:t>2-tier </a:t>
            </a:r>
          </a:p>
          <a:p>
            <a:r>
              <a:rPr lang="en-GB" sz="2000" dirty="0">
                <a:latin typeface="__Manrope_488fed"/>
              </a:rPr>
              <a:t>Client on one computer</a:t>
            </a:r>
          </a:p>
          <a:p>
            <a:r>
              <a:rPr lang="en-GB" sz="2000" b="0" i="0" dirty="0">
                <a:effectLst/>
                <a:latin typeface="__Manrope_488fed"/>
              </a:rPr>
              <a:t>Server and database in second layer</a:t>
            </a:r>
          </a:p>
          <a:p>
            <a:r>
              <a:rPr lang="en-GB" sz="2000" dirty="0">
                <a:latin typeface="__Manrope_488fed"/>
              </a:rPr>
              <a:t>Small business apps,</a:t>
            </a:r>
            <a:endParaRPr lang="en-GB" sz="2000" b="0" i="0" dirty="0">
              <a:effectLst/>
              <a:latin typeface="__Manrope_488fed"/>
            </a:endParaRPr>
          </a:p>
          <a:p>
            <a:endParaRPr lang="en-GB" sz="2000" b="0" i="0" dirty="0">
              <a:effectLst/>
              <a:latin typeface="__Manrope_488fed"/>
            </a:endParaRPr>
          </a:p>
          <a:p>
            <a:endParaRPr lang="en-BG" sz="2000" dirty="0"/>
          </a:p>
        </p:txBody>
      </p:sp>
      <p:sp>
        <p:nvSpPr>
          <p:cNvPr id="4" name="Slide Number Placeholder 3">
            <a:extLst>
              <a:ext uri="{FF2B5EF4-FFF2-40B4-BE49-F238E27FC236}">
                <a16:creationId xmlns:a16="http://schemas.microsoft.com/office/drawing/2014/main" id="{2C21E175-D84C-0462-CA1B-159718A4CDE6}"/>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65</a:t>
            </a:fld>
            <a:endParaRPr lang="en-US"/>
          </a:p>
        </p:txBody>
      </p:sp>
    </p:spTree>
    <p:extLst>
      <p:ext uri="{BB962C8B-B14F-4D97-AF65-F5344CB8AC3E}">
        <p14:creationId xmlns:p14="http://schemas.microsoft.com/office/powerpoint/2010/main" val="32262604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4909B-9285-3636-2948-C62FEEC3CE45}"/>
              </a:ext>
            </a:extLst>
          </p:cNvPr>
          <p:cNvSpPr>
            <a:spLocks noGrp="1"/>
          </p:cNvSpPr>
          <p:nvPr>
            <p:ph type="title"/>
          </p:nvPr>
        </p:nvSpPr>
        <p:spPr/>
        <p:txBody>
          <a:bodyPr/>
          <a:lstStyle/>
          <a:p>
            <a:r>
              <a:rPr lang="en-BG" dirty="0"/>
              <a:t>3-tier architecture</a:t>
            </a:r>
          </a:p>
        </p:txBody>
      </p:sp>
      <p:pic>
        <p:nvPicPr>
          <p:cNvPr id="5" name="Content Placeholder 4">
            <a:extLst>
              <a:ext uri="{FF2B5EF4-FFF2-40B4-BE49-F238E27FC236}">
                <a16:creationId xmlns:a16="http://schemas.microsoft.com/office/drawing/2014/main" id="{30F230F7-FBC4-9829-1B44-A0B6E190571F}"/>
              </a:ext>
            </a:extLst>
          </p:cNvPr>
          <p:cNvPicPr>
            <a:picLocks noGrp="1" noChangeAspect="1"/>
          </p:cNvPicPr>
          <p:nvPr>
            <p:ph idx="1"/>
          </p:nvPr>
        </p:nvPicPr>
        <p:blipFill>
          <a:blip r:embed="rId2"/>
          <a:stretch>
            <a:fillRect/>
          </a:stretch>
        </p:blipFill>
        <p:spPr>
          <a:xfrm>
            <a:off x="2214562" y="2242344"/>
            <a:ext cx="7759700" cy="3517900"/>
          </a:xfrm>
          <a:prstGeom prst="rect">
            <a:avLst/>
          </a:prstGeom>
        </p:spPr>
      </p:pic>
      <p:sp>
        <p:nvSpPr>
          <p:cNvPr id="4" name="Slide Number Placeholder 3">
            <a:extLst>
              <a:ext uri="{FF2B5EF4-FFF2-40B4-BE49-F238E27FC236}">
                <a16:creationId xmlns:a16="http://schemas.microsoft.com/office/drawing/2014/main" id="{534A2E80-69EC-990F-483C-00B9DB53A525}"/>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66</a:t>
            </a:fld>
            <a:endParaRPr lang="en-US" dirty="0">
              <a:solidFill>
                <a:prstClr val="white">
                  <a:tint val="75000"/>
                </a:prstClr>
              </a:solidFill>
            </a:endParaRPr>
          </a:p>
        </p:txBody>
      </p:sp>
    </p:spTree>
    <p:extLst>
      <p:ext uri="{BB962C8B-B14F-4D97-AF65-F5344CB8AC3E}">
        <p14:creationId xmlns:p14="http://schemas.microsoft.com/office/powerpoint/2010/main" val="35833306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545D7-42A6-F688-5927-18EEE0B0A8C3}"/>
              </a:ext>
            </a:extLst>
          </p:cNvPr>
          <p:cNvSpPr>
            <a:spLocks noGrp="1"/>
          </p:cNvSpPr>
          <p:nvPr>
            <p:ph type="title"/>
          </p:nvPr>
        </p:nvSpPr>
        <p:spPr>
          <a:xfrm>
            <a:off x="837982" y="365127"/>
            <a:ext cx="10512862" cy="854074"/>
          </a:xfrm>
        </p:spPr>
        <p:txBody>
          <a:bodyPr/>
          <a:lstStyle/>
          <a:p>
            <a:r>
              <a:rPr lang="en-GB" dirty="0"/>
              <a:t>N – Tier Architecture </a:t>
            </a:r>
            <a:endParaRPr lang="en-BG" dirty="0"/>
          </a:p>
        </p:txBody>
      </p:sp>
      <p:sp>
        <p:nvSpPr>
          <p:cNvPr id="3" name="Content Placeholder 2">
            <a:extLst>
              <a:ext uri="{FF2B5EF4-FFF2-40B4-BE49-F238E27FC236}">
                <a16:creationId xmlns:a16="http://schemas.microsoft.com/office/drawing/2014/main" id="{65549975-D20F-0D17-DCED-3F6579FFF8B1}"/>
              </a:ext>
            </a:extLst>
          </p:cNvPr>
          <p:cNvSpPr>
            <a:spLocks noGrp="1"/>
          </p:cNvSpPr>
          <p:nvPr>
            <p:ph idx="1"/>
          </p:nvPr>
        </p:nvSpPr>
        <p:spPr>
          <a:xfrm>
            <a:off x="837981" y="1219201"/>
            <a:ext cx="10512863" cy="4957762"/>
          </a:xfrm>
        </p:spPr>
        <p:txBody>
          <a:bodyPr/>
          <a:lstStyle/>
          <a:p>
            <a:r>
              <a:rPr lang="en-GB" b="0" i="0" dirty="0">
                <a:solidFill>
                  <a:srgbClr val="000000"/>
                </a:solidFill>
                <a:effectLst/>
                <a:latin typeface="__Manrope_488fed"/>
              </a:rPr>
              <a:t>N tier architecture also referred to as distributor architecture, where n stands for the number of tiers. </a:t>
            </a:r>
          </a:p>
          <a:p>
            <a:r>
              <a:rPr lang="en-GB" b="0" i="0" dirty="0">
                <a:solidFill>
                  <a:srgbClr val="000000"/>
                </a:solidFill>
                <a:effectLst/>
                <a:latin typeface="__Manrope_488fed"/>
              </a:rPr>
              <a:t>The difference between the 3 tier and n tier is that there is more than one application server intermediating between the user interface layer and the database layer. </a:t>
            </a:r>
          </a:p>
          <a:p>
            <a:r>
              <a:rPr lang="en-GB" b="0" i="0" dirty="0">
                <a:solidFill>
                  <a:srgbClr val="000000"/>
                </a:solidFill>
                <a:effectLst/>
                <a:latin typeface="__Manrope_488fed"/>
              </a:rPr>
              <a:t>This is done to distribute the business logics among different servers so that all of them can perform individually. This architecture is very flexible with the increase in the number of databases server. The n tier architecture based</a:t>
            </a:r>
          </a:p>
          <a:p>
            <a:r>
              <a:rPr lang="en-GB" dirty="0">
                <a:solidFill>
                  <a:srgbClr val="000000"/>
                </a:solidFill>
                <a:latin typeface="__Manrope_488fed"/>
              </a:rPr>
              <a:t>Secure, Scalability, Simple </a:t>
            </a:r>
            <a:r>
              <a:rPr lang="en-GB" dirty="0" err="1">
                <a:solidFill>
                  <a:srgbClr val="000000"/>
                </a:solidFill>
                <a:latin typeface="__Manrope_488fed"/>
              </a:rPr>
              <a:t>Maintance</a:t>
            </a:r>
            <a:r>
              <a:rPr lang="en-GB" dirty="0">
                <a:solidFill>
                  <a:srgbClr val="000000"/>
                </a:solidFill>
                <a:latin typeface="__Manrope_488fed"/>
              </a:rPr>
              <a:t>, Easily </a:t>
            </a:r>
            <a:r>
              <a:rPr lang="en-GB" dirty="0" err="1">
                <a:solidFill>
                  <a:srgbClr val="000000"/>
                </a:solidFill>
                <a:latin typeface="__Manrope_488fed"/>
              </a:rPr>
              <a:t>Enchanced</a:t>
            </a:r>
            <a:endParaRPr lang="en-BG" dirty="0"/>
          </a:p>
        </p:txBody>
      </p:sp>
      <p:sp>
        <p:nvSpPr>
          <p:cNvPr id="4" name="Slide Number Placeholder 3">
            <a:extLst>
              <a:ext uri="{FF2B5EF4-FFF2-40B4-BE49-F238E27FC236}">
                <a16:creationId xmlns:a16="http://schemas.microsoft.com/office/drawing/2014/main" id="{CEEE1216-EBC0-EB08-5574-017902E01551}"/>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67</a:t>
            </a:fld>
            <a:endParaRPr lang="en-US" dirty="0">
              <a:solidFill>
                <a:prstClr val="white">
                  <a:tint val="75000"/>
                </a:prstClr>
              </a:solidFill>
            </a:endParaRPr>
          </a:p>
        </p:txBody>
      </p:sp>
    </p:spTree>
    <p:extLst>
      <p:ext uri="{BB962C8B-B14F-4D97-AF65-F5344CB8AC3E}">
        <p14:creationId xmlns:p14="http://schemas.microsoft.com/office/powerpoint/2010/main" val="1300783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53CD29-0524-FF62-4444-07196EB88D55}"/>
              </a:ext>
            </a:extLst>
          </p:cNvPr>
          <p:cNvSpPr>
            <a:spLocks noGrp="1"/>
          </p:cNvSpPr>
          <p:nvPr>
            <p:ph type="title"/>
          </p:nvPr>
        </p:nvSpPr>
        <p:spPr>
          <a:xfrm>
            <a:off x="630771" y="639520"/>
            <a:ext cx="3428107" cy="1719072"/>
          </a:xfrm>
        </p:spPr>
        <p:txBody>
          <a:bodyPr anchor="b">
            <a:normAutofit/>
          </a:bodyPr>
          <a:lstStyle/>
          <a:p>
            <a:r>
              <a:rPr lang="en-BG" sz="5300"/>
              <a:t>What is a servlet</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10" y="2573756"/>
            <a:ext cx="3254247" cy="18288"/>
          </a:xfrm>
          <a:custGeom>
            <a:avLst/>
            <a:gdLst>
              <a:gd name="connsiteX0" fmla="*/ 0 w 3254247"/>
              <a:gd name="connsiteY0" fmla="*/ 0 h 18288"/>
              <a:gd name="connsiteX1" fmla="*/ 618307 w 3254247"/>
              <a:gd name="connsiteY1" fmla="*/ 0 h 18288"/>
              <a:gd name="connsiteX2" fmla="*/ 1269156 w 3254247"/>
              <a:gd name="connsiteY2" fmla="*/ 0 h 18288"/>
              <a:gd name="connsiteX3" fmla="*/ 1952548 w 3254247"/>
              <a:gd name="connsiteY3" fmla="*/ 0 h 18288"/>
              <a:gd name="connsiteX4" fmla="*/ 2635940 w 3254247"/>
              <a:gd name="connsiteY4" fmla="*/ 0 h 18288"/>
              <a:gd name="connsiteX5" fmla="*/ 3254247 w 3254247"/>
              <a:gd name="connsiteY5" fmla="*/ 0 h 18288"/>
              <a:gd name="connsiteX6" fmla="*/ 3254247 w 3254247"/>
              <a:gd name="connsiteY6" fmla="*/ 18288 h 18288"/>
              <a:gd name="connsiteX7" fmla="*/ 2538313 w 3254247"/>
              <a:gd name="connsiteY7" fmla="*/ 18288 h 18288"/>
              <a:gd name="connsiteX8" fmla="*/ 1822378 w 3254247"/>
              <a:gd name="connsiteY8" fmla="*/ 18288 h 18288"/>
              <a:gd name="connsiteX9" fmla="*/ 1171529 w 3254247"/>
              <a:gd name="connsiteY9" fmla="*/ 18288 h 18288"/>
              <a:gd name="connsiteX10" fmla="*/ 0 w 3254247"/>
              <a:gd name="connsiteY10" fmla="*/ 18288 h 18288"/>
              <a:gd name="connsiteX11" fmla="*/ 0 w 3254247"/>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4247" h="18288" fill="none" extrusionOk="0">
                <a:moveTo>
                  <a:pt x="0" y="0"/>
                </a:moveTo>
                <a:cubicBezTo>
                  <a:pt x="144450" y="-12392"/>
                  <a:pt x="427337" y="305"/>
                  <a:pt x="618307" y="0"/>
                </a:cubicBezTo>
                <a:cubicBezTo>
                  <a:pt x="809277" y="-305"/>
                  <a:pt x="1078885" y="8814"/>
                  <a:pt x="1269156" y="0"/>
                </a:cubicBezTo>
                <a:cubicBezTo>
                  <a:pt x="1459427" y="-8814"/>
                  <a:pt x="1722292" y="-25341"/>
                  <a:pt x="1952548" y="0"/>
                </a:cubicBezTo>
                <a:cubicBezTo>
                  <a:pt x="2182804" y="25341"/>
                  <a:pt x="2398437" y="-22277"/>
                  <a:pt x="2635940" y="0"/>
                </a:cubicBezTo>
                <a:cubicBezTo>
                  <a:pt x="2873443" y="22277"/>
                  <a:pt x="3033770" y="159"/>
                  <a:pt x="3254247" y="0"/>
                </a:cubicBezTo>
                <a:cubicBezTo>
                  <a:pt x="3253538" y="8157"/>
                  <a:pt x="3253834" y="12125"/>
                  <a:pt x="3254247" y="18288"/>
                </a:cubicBezTo>
                <a:cubicBezTo>
                  <a:pt x="2959973" y="-3940"/>
                  <a:pt x="2715651" y="17499"/>
                  <a:pt x="2538313" y="18288"/>
                </a:cubicBezTo>
                <a:cubicBezTo>
                  <a:pt x="2360975" y="19077"/>
                  <a:pt x="2071193" y="10564"/>
                  <a:pt x="1822378" y="18288"/>
                </a:cubicBezTo>
                <a:cubicBezTo>
                  <a:pt x="1573564" y="26012"/>
                  <a:pt x="1460056" y="11360"/>
                  <a:pt x="1171529" y="18288"/>
                </a:cubicBezTo>
                <a:cubicBezTo>
                  <a:pt x="883002" y="25216"/>
                  <a:pt x="556569" y="57254"/>
                  <a:pt x="0" y="18288"/>
                </a:cubicBezTo>
                <a:cubicBezTo>
                  <a:pt x="-46" y="12483"/>
                  <a:pt x="-203" y="6491"/>
                  <a:pt x="0" y="0"/>
                </a:cubicBezTo>
                <a:close/>
              </a:path>
              <a:path w="3254247" h="18288" stroke="0" extrusionOk="0">
                <a:moveTo>
                  <a:pt x="0" y="0"/>
                </a:moveTo>
                <a:cubicBezTo>
                  <a:pt x="245716" y="-28411"/>
                  <a:pt x="413361" y="22670"/>
                  <a:pt x="618307" y="0"/>
                </a:cubicBezTo>
                <a:cubicBezTo>
                  <a:pt x="823253" y="-22670"/>
                  <a:pt x="907327" y="17544"/>
                  <a:pt x="1171529" y="0"/>
                </a:cubicBezTo>
                <a:cubicBezTo>
                  <a:pt x="1435731" y="-17544"/>
                  <a:pt x="1714065" y="-34404"/>
                  <a:pt x="1887463" y="0"/>
                </a:cubicBezTo>
                <a:cubicBezTo>
                  <a:pt x="2060861" y="34404"/>
                  <a:pt x="2348517" y="24017"/>
                  <a:pt x="2505770" y="0"/>
                </a:cubicBezTo>
                <a:cubicBezTo>
                  <a:pt x="2663023" y="-24017"/>
                  <a:pt x="3030962" y="-27792"/>
                  <a:pt x="3254247" y="0"/>
                </a:cubicBezTo>
                <a:cubicBezTo>
                  <a:pt x="3253983" y="4493"/>
                  <a:pt x="3254631" y="9472"/>
                  <a:pt x="3254247" y="18288"/>
                </a:cubicBezTo>
                <a:cubicBezTo>
                  <a:pt x="2934372" y="-7513"/>
                  <a:pt x="2749175" y="38681"/>
                  <a:pt x="2603398" y="18288"/>
                </a:cubicBezTo>
                <a:cubicBezTo>
                  <a:pt x="2457621" y="-2105"/>
                  <a:pt x="2184707" y="10633"/>
                  <a:pt x="1887463" y="18288"/>
                </a:cubicBezTo>
                <a:cubicBezTo>
                  <a:pt x="1590219" y="25943"/>
                  <a:pt x="1494607" y="28003"/>
                  <a:pt x="1334241" y="18288"/>
                </a:cubicBezTo>
                <a:cubicBezTo>
                  <a:pt x="1173875" y="8573"/>
                  <a:pt x="962016" y="17971"/>
                  <a:pt x="683392" y="18288"/>
                </a:cubicBezTo>
                <a:cubicBezTo>
                  <a:pt x="404768" y="18605"/>
                  <a:pt x="256873" y="5009"/>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67176E-5F63-64A7-6135-C80DA8161DCB}"/>
              </a:ext>
            </a:extLst>
          </p:cNvPr>
          <p:cNvSpPr>
            <a:spLocks noGrp="1"/>
          </p:cNvSpPr>
          <p:nvPr>
            <p:ph idx="1"/>
          </p:nvPr>
        </p:nvSpPr>
        <p:spPr>
          <a:xfrm>
            <a:off x="455612" y="2610332"/>
            <a:ext cx="4800599" cy="3924580"/>
          </a:xfrm>
        </p:spPr>
        <p:txBody>
          <a:bodyPr anchor="t">
            <a:noAutofit/>
          </a:bodyPr>
          <a:lstStyle/>
          <a:p>
            <a:r>
              <a:rPr lang="en-GB" sz="2400" b="0" i="0" dirty="0">
                <a:effectLst/>
              </a:rPr>
              <a:t>A servlet is a small Java program that runs within a Web server. Servlets receive and respond to requests from Web clients, usually across HTTP, the </a:t>
            </a:r>
            <a:r>
              <a:rPr lang="en-GB" sz="2400" b="0" i="0" dirty="0" err="1">
                <a:effectLst/>
              </a:rPr>
              <a:t>HyperText</a:t>
            </a:r>
            <a:r>
              <a:rPr lang="en-GB" sz="2400" b="0" i="0" dirty="0">
                <a:effectLst/>
              </a:rPr>
              <a:t> Transfer Protocol. Servlets can also access a library of HTTP-specific calls and receive all the benefits of the mature Java language, including portability, performance, reusability, and crash protection</a:t>
            </a:r>
            <a:endParaRPr lang="en-BG" sz="2400" dirty="0"/>
          </a:p>
        </p:txBody>
      </p:sp>
      <p:pic>
        <p:nvPicPr>
          <p:cNvPr id="6" name="Picture 5">
            <a:extLst>
              <a:ext uri="{FF2B5EF4-FFF2-40B4-BE49-F238E27FC236}">
                <a16:creationId xmlns:a16="http://schemas.microsoft.com/office/drawing/2014/main" id="{18F838BC-F92C-64A5-213C-B1BAED3A8502}"/>
              </a:ext>
            </a:extLst>
          </p:cNvPr>
          <p:cNvPicPr>
            <a:picLocks noChangeAspect="1"/>
          </p:cNvPicPr>
          <p:nvPr/>
        </p:nvPicPr>
        <p:blipFill>
          <a:blip r:embed="rId2"/>
          <a:stretch>
            <a:fillRect/>
          </a:stretch>
        </p:blipFill>
        <p:spPr>
          <a:xfrm>
            <a:off x="4710339" y="1965116"/>
            <a:ext cx="6901923" cy="3658018"/>
          </a:xfrm>
          <a:prstGeom prst="rect">
            <a:avLst/>
          </a:prstGeom>
        </p:spPr>
      </p:pic>
      <p:sp>
        <p:nvSpPr>
          <p:cNvPr id="4" name="Slide Number Placeholder 3">
            <a:extLst>
              <a:ext uri="{FF2B5EF4-FFF2-40B4-BE49-F238E27FC236}">
                <a16:creationId xmlns:a16="http://schemas.microsoft.com/office/drawing/2014/main" id="{035FC25A-A778-36EA-91E8-3EDB8F093ABF}"/>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68</a:t>
            </a:fld>
            <a:endParaRPr lang="en-US"/>
          </a:p>
        </p:txBody>
      </p:sp>
    </p:spTree>
    <p:extLst>
      <p:ext uri="{BB962C8B-B14F-4D97-AF65-F5344CB8AC3E}">
        <p14:creationId xmlns:p14="http://schemas.microsoft.com/office/powerpoint/2010/main" val="3477009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02EA8-C4D0-9B04-1E9C-18C27DDC401F}"/>
              </a:ext>
            </a:extLst>
          </p:cNvPr>
          <p:cNvSpPr>
            <a:spLocks noGrp="1"/>
          </p:cNvSpPr>
          <p:nvPr>
            <p:ph type="title"/>
          </p:nvPr>
        </p:nvSpPr>
        <p:spPr>
          <a:xfrm>
            <a:off x="684212" y="365127"/>
            <a:ext cx="10666632" cy="827086"/>
          </a:xfrm>
        </p:spPr>
        <p:txBody>
          <a:bodyPr/>
          <a:lstStyle/>
          <a:p>
            <a:r>
              <a:rPr lang="en-BG" dirty="0"/>
              <a:t>Servlets -history</a:t>
            </a:r>
          </a:p>
        </p:txBody>
      </p:sp>
      <p:sp>
        <p:nvSpPr>
          <p:cNvPr id="3" name="Content Placeholder 2">
            <a:extLst>
              <a:ext uri="{FF2B5EF4-FFF2-40B4-BE49-F238E27FC236}">
                <a16:creationId xmlns:a16="http://schemas.microsoft.com/office/drawing/2014/main" id="{26B65E63-EA0B-4EC7-F430-4939E2A38461}"/>
              </a:ext>
            </a:extLst>
          </p:cNvPr>
          <p:cNvSpPr>
            <a:spLocks noGrp="1"/>
          </p:cNvSpPr>
          <p:nvPr>
            <p:ph idx="1"/>
          </p:nvPr>
        </p:nvSpPr>
        <p:spPr>
          <a:xfrm>
            <a:off x="837981" y="1371600"/>
            <a:ext cx="10512863" cy="4805363"/>
          </a:xfrm>
        </p:spPr>
        <p:txBody>
          <a:bodyPr>
            <a:normAutofit lnSpcReduction="10000"/>
          </a:bodyPr>
          <a:lstStyle/>
          <a:p>
            <a:r>
              <a:rPr lang="en-GB" sz="2800" b="0" i="0" dirty="0">
                <a:solidFill>
                  <a:schemeClr val="tx2"/>
                </a:solidFill>
                <a:effectLst/>
              </a:rPr>
              <a:t>Servlet is annotated with </a:t>
            </a:r>
            <a:r>
              <a:rPr lang="en-GB" sz="2800" b="0" i="1" u="none" strike="noStrike" dirty="0">
                <a:solidFill>
                  <a:schemeClr val="tx2"/>
                </a:solidFill>
                <a:effectLst/>
                <a:hlinkClick r:id="rId2"/>
              </a:rPr>
              <a:t>@WebServlet</a:t>
            </a:r>
            <a:r>
              <a:rPr lang="en-GB" sz="2800" b="0" i="0" dirty="0">
                <a:solidFill>
                  <a:schemeClr val="tx2"/>
                </a:solidFill>
                <a:effectLst/>
              </a:rPr>
              <a:t> must extend the </a:t>
            </a:r>
            <a:r>
              <a:rPr lang="en-GB" sz="2800" b="0" i="1" u="sng" dirty="0">
                <a:solidFill>
                  <a:schemeClr val="tx2"/>
                </a:solidFill>
                <a:effectLst/>
                <a:hlinkClick r:id="rId3"/>
              </a:rPr>
              <a:t>jakarta.servlet.http.HttpServlet</a:t>
            </a:r>
            <a:r>
              <a:rPr lang="en-GB" sz="2800" b="0" i="0" dirty="0">
                <a:solidFill>
                  <a:schemeClr val="tx2"/>
                </a:solidFill>
                <a:effectLst/>
              </a:rPr>
              <a:t> class. It is important to note that </a:t>
            </a:r>
            <a:r>
              <a:rPr lang="en-GB" sz="2800" b="0" i="1" u="none" strike="noStrike" dirty="0">
                <a:solidFill>
                  <a:schemeClr val="tx2"/>
                </a:solidFill>
                <a:effectLst/>
                <a:hlinkClick r:id="rId2"/>
              </a:rPr>
              <a:t>@WebServlet</a:t>
            </a:r>
            <a:r>
              <a:rPr lang="en-GB" sz="2800" b="0" i="0" dirty="0">
                <a:solidFill>
                  <a:schemeClr val="tx2"/>
                </a:solidFill>
                <a:effectLst/>
              </a:rPr>
              <a:t> annotation is only available from Java EE 6 onward</a:t>
            </a:r>
            <a:r>
              <a:rPr lang="en-GB" sz="2800" b="0" i="0" dirty="0">
                <a:solidFill>
                  <a:schemeClr val="tx2"/>
                </a:solidFill>
                <a:effectLst/>
                <a:latin typeface="Raleway" pitchFamily="2" charset="77"/>
              </a:rPr>
              <a:t>.</a:t>
            </a:r>
          </a:p>
          <a:p>
            <a:r>
              <a:rPr lang="en-GB" dirty="0"/>
              <a:t>W</a:t>
            </a:r>
            <a:r>
              <a:rPr lang="en-BG" dirty="0"/>
              <a:t>ithout annotation we use web.xml descriptor</a:t>
            </a:r>
          </a:p>
          <a:p>
            <a:r>
              <a:rPr lang="en-GB" dirty="0"/>
              <a:t>For many years, </a:t>
            </a:r>
            <a:r>
              <a:rPr lang="en-GB" b="1" dirty="0"/>
              <a:t>Java EE</a:t>
            </a:r>
            <a:r>
              <a:rPr lang="en-GB" dirty="0"/>
              <a:t> was maintained by Oracle and used </a:t>
            </a:r>
            <a:r>
              <a:rPr lang="en-GB" dirty="0" err="1"/>
              <a:t>javax</a:t>
            </a:r>
            <a:r>
              <a:rPr lang="en-GB" dirty="0"/>
              <a:t> package names (e.g., </a:t>
            </a:r>
            <a:r>
              <a:rPr lang="en-GB" dirty="0" err="1"/>
              <a:t>javax.servlet</a:t>
            </a:r>
            <a:r>
              <a:rPr lang="en-GB" dirty="0"/>
              <a:t>, </a:t>
            </a:r>
            <a:r>
              <a:rPr lang="en-GB" dirty="0" err="1"/>
              <a:t>javax.persistence</a:t>
            </a:r>
            <a:r>
              <a:rPr lang="en-GB" dirty="0"/>
              <a:t>).</a:t>
            </a:r>
          </a:p>
          <a:p>
            <a:r>
              <a:rPr lang="en-GB" dirty="0"/>
              <a:t>In 2017, Oracle decided to hand over Java EE to the </a:t>
            </a:r>
            <a:r>
              <a:rPr lang="en-GB" b="1" dirty="0"/>
              <a:t>Eclipse Foundation</a:t>
            </a:r>
            <a:r>
              <a:rPr lang="en-GB" dirty="0"/>
              <a:t> to promote more open and community-driven development.</a:t>
            </a:r>
          </a:p>
          <a:p>
            <a:r>
              <a:rPr lang="en-GB" dirty="0"/>
              <a:t>As part of the handover, Java EE was rebranded as </a:t>
            </a:r>
            <a:r>
              <a:rPr lang="en-GB" b="1" dirty="0"/>
              <a:t>Jakarta EE</a:t>
            </a:r>
            <a:r>
              <a:rPr lang="en-GB" dirty="0"/>
              <a:t>, starting with </a:t>
            </a:r>
            <a:r>
              <a:rPr lang="en-GB" b="1" dirty="0"/>
              <a:t>Jakarta EE 8</a:t>
            </a:r>
            <a:r>
              <a:rPr lang="en-GB" dirty="0"/>
              <a:t>, which was fully compatible with Java EE 8 but continued to use </a:t>
            </a:r>
            <a:r>
              <a:rPr lang="en-GB" dirty="0" err="1"/>
              <a:t>javax</a:t>
            </a:r>
            <a:r>
              <a:rPr lang="en-GB" dirty="0"/>
              <a:t> package </a:t>
            </a:r>
            <a:r>
              <a:rPr lang="en-GB" dirty="0" err="1"/>
              <a:t>names,but</a:t>
            </a:r>
            <a:r>
              <a:rPr lang="en-GB" dirty="0"/>
              <a:t> oracle restricted</a:t>
            </a:r>
            <a:endParaRPr lang="en-BG" dirty="0"/>
          </a:p>
        </p:txBody>
      </p:sp>
      <p:sp>
        <p:nvSpPr>
          <p:cNvPr id="4" name="Slide Number Placeholder 3">
            <a:extLst>
              <a:ext uri="{FF2B5EF4-FFF2-40B4-BE49-F238E27FC236}">
                <a16:creationId xmlns:a16="http://schemas.microsoft.com/office/drawing/2014/main" id="{7C8B7E7F-4E47-9F01-2C1D-374674250843}"/>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69</a:t>
            </a:fld>
            <a:endParaRPr lang="en-US" dirty="0">
              <a:solidFill>
                <a:prstClr val="white">
                  <a:tint val="75000"/>
                </a:prstClr>
              </a:solidFill>
            </a:endParaRPr>
          </a:p>
        </p:txBody>
      </p:sp>
    </p:spTree>
    <p:extLst>
      <p:ext uri="{BB962C8B-B14F-4D97-AF65-F5344CB8AC3E}">
        <p14:creationId xmlns:p14="http://schemas.microsoft.com/office/powerpoint/2010/main" val="3685279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E19C-8123-BDA7-9042-9F83162A7DF6}"/>
              </a:ext>
            </a:extLst>
          </p:cNvPr>
          <p:cNvSpPr>
            <a:spLocks noGrp="1"/>
          </p:cNvSpPr>
          <p:nvPr>
            <p:ph type="title"/>
          </p:nvPr>
        </p:nvSpPr>
        <p:spPr/>
        <p:txBody>
          <a:bodyPr/>
          <a:lstStyle/>
          <a:p>
            <a:r>
              <a:rPr lang="en-GB" dirty="0"/>
              <a:t>HTTP</a:t>
            </a:r>
            <a:r>
              <a:rPr lang="en-GB" spc="-90" dirty="0"/>
              <a:t> </a:t>
            </a:r>
            <a:r>
              <a:rPr lang="en-GB" spc="-20" dirty="0"/>
              <a:t>Conversation:</a:t>
            </a:r>
            <a:r>
              <a:rPr lang="en-GB" spc="-60" dirty="0"/>
              <a:t> </a:t>
            </a:r>
            <a:r>
              <a:rPr lang="en-GB" spc="-10" dirty="0"/>
              <a:t>Example</a:t>
            </a:r>
            <a:endParaRPr lang="en-BG" dirty="0"/>
          </a:p>
        </p:txBody>
      </p:sp>
      <p:sp>
        <p:nvSpPr>
          <p:cNvPr id="3" name="Content Placeholder 2">
            <a:extLst>
              <a:ext uri="{FF2B5EF4-FFF2-40B4-BE49-F238E27FC236}">
                <a16:creationId xmlns:a16="http://schemas.microsoft.com/office/drawing/2014/main" id="{20FFE521-8B87-6220-DC1A-A05B13172A54}"/>
              </a:ext>
            </a:extLst>
          </p:cNvPr>
          <p:cNvSpPr>
            <a:spLocks noGrp="1"/>
          </p:cNvSpPr>
          <p:nvPr>
            <p:ph idx="1"/>
          </p:nvPr>
        </p:nvSpPr>
        <p:spPr/>
        <p:txBody>
          <a:bodyPr/>
          <a:lstStyle/>
          <a:p>
            <a:r>
              <a:rPr lang="en-GB" sz="2800" dirty="0">
                <a:solidFill>
                  <a:srgbClr val="224464"/>
                </a:solidFill>
                <a:latin typeface="Calibri"/>
                <a:cs typeface="Calibri"/>
              </a:rPr>
              <a:t>HTTP</a:t>
            </a:r>
            <a:r>
              <a:rPr lang="en-GB" sz="2800" spc="-45" dirty="0">
                <a:solidFill>
                  <a:srgbClr val="224464"/>
                </a:solidFill>
                <a:latin typeface="Calibri"/>
                <a:cs typeface="Calibri"/>
              </a:rPr>
              <a:t> </a:t>
            </a:r>
            <a:r>
              <a:rPr lang="en-GB" sz="2800" spc="-10" dirty="0">
                <a:solidFill>
                  <a:srgbClr val="224464"/>
                </a:solidFill>
                <a:latin typeface="Calibri"/>
                <a:cs typeface="Calibri"/>
              </a:rPr>
              <a:t>request</a:t>
            </a:r>
          </a:p>
          <a:p>
            <a:endParaRPr lang="en-GB" sz="2800" spc="-10" dirty="0">
              <a:solidFill>
                <a:srgbClr val="224464"/>
              </a:solidFill>
              <a:latin typeface="Calibri"/>
              <a:cs typeface="Calibri"/>
            </a:endParaRPr>
          </a:p>
          <a:p>
            <a:endParaRPr lang="en-GB" sz="2800" spc="-10" dirty="0">
              <a:solidFill>
                <a:srgbClr val="224464"/>
              </a:solidFill>
              <a:latin typeface="Calibri"/>
              <a:cs typeface="Calibri"/>
            </a:endParaRPr>
          </a:p>
          <a:p>
            <a:endParaRPr lang="en-GB" sz="2800" spc="-10" dirty="0">
              <a:solidFill>
                <a:srgbClr val="224464"/>
              </a:solidFill>
              <a:latin typeface="Calibri"/>
              <a:cs typeface="Calibri"/>
            </a:endParaRPr>
          </a:p>
          <a:p>
            <a:endParaRPr lang="en-GB" sz="2800" spc="-10" dirty="0">
              <a:solidFill>
                <a:srgbClr val="224464"/>
              </a:solidFill>
              <a:latin typeface="Calibri"/>
              <a:cs typeface="Calibri"/>
            </a:endParaRPr>
          </a:p>
          <a:p>
            <a:r>
              <a:rPr lang="en-GB" sz="2800" dirty="0">
                <a:solidFill>
                  <a:srgbClr val="224464"/>
                </a:solidFill>
                <a:latin typeface="Calibri"/>
                <a:cs typeface="Calibri"/>
              </a:rPr>
              <a:t>HTTP</a:t>
            </a:r>
            <a:r>
              <a:rPr lang="en-GB" sz="2800" spc="-45" dirty="0">
                <a:solidFill>
                  <a:srgbClr val="224464"/>
                </a:solidFill>
                <a:latin typeface="Calibri"/>
                <a:cs typeface="Calibri"/>
              </a:rPr>
              <a:t> </a:t>
            </a:r>
            <a:r>
              <a:rPr lang="en-GB" sz="2800" spc="-10" dirty="0">
                <a:solidFill>
                  <a:srgbClr val="224464"/>
                </a:solidFill>
                <a:latin typeface="Calibri"/>
                <a:cs typeface="Calibri"/>
              </a:rPr>
              <a:t>response</a:t>
            </a:r>
            <a:endParaRPr lang="en-BG" dirty="0"/>
          </a:p>
        </p:txBody>
      </p:sp>
      <p:sp>
        <p:nvSpPr>
          <p:cNvPr id="4" name="Slide Number Placeholder 3">
            <a:extLst>
              <a:ext uri="{FF2B5EF4-FFF2-40B4-BE49-F238E27FC236}">
                <a16:creationId xmlns:a16="http://schemas.microsoft.com/office/drawing/2014/main" id="{BA60FCF2-2730-8B95-38FA-A1EB5557FAB1}"/>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7</a:t>
            </a:fld>
            <a:endParaRPr lang="en-US" dirty="0">
              <a:solidFill>
                <a:prstClr val="white">
                  <a:tint val="75000"/>
                </a:prstClr>
              </a:solidFill>
            </a:endParaRPr>
          </a:p>
        </p:txBody>
      </p:sp>
      <p:grpSp>
        <p:nvGrpSpPr>
          <p:cNvPr id="5" name="object 17">
            <a:extLst>
              <a:ext uri="{FF2B5EF4-FFF2-40B4-BE49-F238E27FC236}">
                <a16:creationId xmlns:a16="http://schemas.microsoft.com/office/drawing/2014/main" id="{14B1FBC9-C271-1968-CF55-18E3E94541FB}"/>
              </a:ext>
            </a:extLst>
          </p:cNvPr>
          <p:cNvGrpSpPr/>
          <p:nvPr/>
        </p:nvGrpSpPr>
        <p:grpSpPr>
          <a:xfrm>
            <a:off x="3579812" y="1690689"/>
            <a:ext cx="7099300" cy="1582420"/>
            <a:chOff x="3498850" y="1385061"/>
            <a:chExt cx="7099300" cy="1582420"/>
          </a:xfrm>
        </p:grpSpPr>
        <p:sp>
          <p:nvSpPr>
            <p:cNvPr id="6" name="object 18">
              <a:extLst>
                <a:ext uri="{FF2B5EF4-FFF2-40B4-BE49-F238E27FC236}">
                  <a16:creationId xmlns:a16="http://schemas.microsoft.com/office/drawing/2014/main" id="{B728A8E2-E09C-284A-EBA1-C98E144B8A92}"/>
                </a:ext>
              </a:extLst>
            </p:cNvPr>
            <p:cNvSpPr/>
            <p:nvPr/>
          </p:nvSpPr>
          <p:spPr>
            <a:xfrm>
              <a:off x="3505200" y="1391411"/>
              <a:ext cx="7086600" cy="1569720"/>
            </a:xfrm>
            <a:custGeom>
              <a:avLst/>
              <a:gdLst/>
              <a:ahLst/>
              <a:cxnLst/>
              <a:rect l="l" t="t" r="r" b="b"/>
              <a:pathLst>
                <a:path w="7086600" h="1569720">
                  <a:moveTo>
                    <a:pt x="7086600" y="0"/>
                  </a:moveTo>
                  <a:lnTo>
                    <a:pt x="0" y="0"/>
                  </a:lnTo>
                  <a:lnTo>
                    <a:pt x="0" y="1569719"/>
                  </a:lnTo>
                  <a:lnTo>
                    <a:pt x="7086600" y="1569719"/>
                  </a:lnTo>
                  <a:lnTo>
                    <a:pt x="7086600" y="0"/>
                  </a:lnTo>
                  <a:close/>
                </a:path>
              </a:pathLst>
            </a:custGeom>
            <a:solidFill>
              <a:srgbClr val="C2C6D2">
                <a:alpha val="14900"/>
              </a:srgbClr>
            </a:solidFill>
          </p:spPr>
          <p:txBody>
            <a:bodyPr wrap="square" lIns="0" tIns="0" rIns="0" bIns="0" rtlCol="0"/>
            <a:lstStyle/>
            <a:p>
              <a:endParaRPr/>
            </a:p>
          </p:txBody>
        </p:sp>
        <p:sp>
          <p:nvSpPr>
            <p:cNvPr id="7" name="object 19">
              <a:extLst>
                <a:ext uri="{FF2B5EF4-FFF2-40B4-BE49-F238E27FC236}">
                  <a16:creationId xmlns:a16="http://schemas.microsoft.com/office/drawing/2014/main" id="{B6A03488-F90F-C4A9-1D13-B7162D840BB0}"/>
                </a:ext>
              </a:extLst>
            </p:cNvPr>
            <p:cNvSpPr/>
            <p:nvPr/>
          </p:nvSpPr>
          <p:spPr>
            <a:xfrm>
              <a:off x="3505200" y="1391411"/>
              <a:ext cx="7086600" cy="1569720"/>
            </a:xfrm>
            <a:custGeom>
              <a:avLst/>
              <a:gdLst/>
              <a:ahLst/>
              <a:cxnLst/>
              <a:rect l="l" t="t" r="r" b="b"/>
              <a:pathLst>
                <a:path w="7086600" h="1569720">
                  <a:moveTo>
                    <a:pt x="0" y="0"/>
                  </a:moveTo>
                  <a:lnTo>
                    <a:pt x="7086600" y="0"/>
                  </a:lnTo>
                  <a:lnTo>
                    <a:pt x="7086600" y="1569719"/>
                  </a:lnTo>
                  <a:lnTo>
                    <a:pt x="0" y="1569719"/>
                  </a:lnTo>
                  <a:lnTo>
                    <a:pt x="0" y="0"/>
                  </a:lnTo>
                  <a:close/>
                </a:path>
              </a:pathLst>
            </a:custGeom>
            <a:ln w="12192">
              <a:solidFill>
                <a:srgbClr val="A2ABBB"/>
              </a:solidFill>
            </a:ln>
          </p:spPr>
          <p:txBody>
            <a:bodyPr wrap="square" lIns="0" tIns="0" rIns="0" bIns="0" rtlCol="0"/>
            <a:lstStyle/>
            <a:p>
              <a:endParaRPr/>
            </a:p>
          </p:txBody>
        </p:sp>
      </p:grpSp>
      <p:sp>
        <p:nvSpPr>
          <p:cNvPr id="9" name="TextBox 8">
            <a:extLst>
              <a:ext uri="{FF2B5EF4-FFF2-40B4-BE49-F238E27FC236}">
                <a16:creationId xmlns:a16="http://schemas.microsoft.com/office/drawing/2014/main" id="{DB06DAE8-AF2F-756C-B4FB-AAE2F83592C1}"/>
              </a:ext>
            </a:extLst>
          </p:cNvPr>
          <p:cNvSpPr txBox="1"/>
          <p:nvPr/>
        </p:nvSpPr>
        <p:spPr>
          <a:xfrm>
            <a:off x="3732212" y="1813936"/>
            <a:ext cx="6094520" cy="1225977"/>
          </a:xfrm>
          <a:prstGeom prst="rect">
            <a:avLst/>
          </a:prstGeom>
          <a:noFill/>
        </p:spPr>
        <p:txBody>
          <a:bodyPr wrap="square">
            <a:spAutoFit/>
          </a:bodyPr>
          <a:lstStyle/>
          <a:p>
            <a:pPr marL="12700" marR="5080">
              <a:lnSpc>
                <a:spcPct val="100000"/>
              </a:lnSpc>
              <a:spcBef>
                <a:spcPts val="100"/>
              </a:spcBef>
            </a:pPr>
            <a:r>
              <a:rPr lang="en-GB" sz="1800" b="1" dirty="0">
                <a:solidFill>
                  <a:srgbClr val="FF9F00"/>
                </a:solidFill>
                <a:latin typeface="Consolas"/>
                <a:cs typeface="Consolas"/>
              </a:rPr>
              <a:t>GET</a:t>
            </a:r>
            <a:r>
              <a:rPr lang="en-GB" sz="1800" b="1" spc="-100" dirty="0">
                <a:solidFill>
                  <a:srgbClr val="FF9F00"/>
                </a:solidFill>
                <a:latin typeface="Consolas"/>
                <a:cs typeface="Consolas"/>
              </a:rPr>
              <a:t> </a:t>
            </a:r>
            <a:r>
              <a:rPr lang="en-GB" sz="1800" b="1" dirty="0">
                <a:solidFill>
                  <a:srgbClr val="224464"/>
                </a:solidFill>
                <a:latin typeface="Consolas"/>
                <a:cs typeface="Consolas"/>
              </a:rPr>
              <a:t>/courses/</a:t>
            </a:r>
            <a:r>
              <a:rPr lang="en-GB" sz="1800" b="1" dirty="0" err="1">
                <a:solidFill>
                  <a:srgbClr val="224464"/>
                </a:solidFill>
                <a:latin typeface="Consolas"/>
                <a:cs typeface="Consolas"/>
              </a:rPr>
              <a:t>javascript</a:t>
            </a:r>
            <a:r>
              <a:rPr lang="en-GB" sz="1800" b="1" spc="-95" dirty="0">
                <a:solidFill>
                  <a:srgbClr val="224464"/>
                </a:solidFill>
                <a:latin typeface="Consolas"/>
                <a:cs typeface="Consolas"/>
              </a:rPr>
              <a:t> </a:t>
            </a:r>
            <a:r>
              <a:rPr lang="en-GB" sz="1800" b="1" spc="-10" dirty="0">
                <a:solidFill>
                  <a:srgbClr val="FF9F00"/>
                </a:solidFill>
                <a:latin typeface="Consolas"/>
                <a:cs typeface="Consolas"/>
              </a:rPr>
              <a:t>HTTP/1.1 </a:t>
            </a:r>
          </a:p>
          <a:p>
            <a:pPr marL="12700">
              <a:lnSpc>
                <a:spcPct val="100000"/>
              </a:lnSpc>
              <a:spcBef>
                <a:spcPts val="100"/>
              </a:spcBef>
            </a:pPr>
            <a:r>
              <a:rPr lang="en-GB" sz="1800" b="1" dirty="0">
                <a:solidFill>
                  <a:srgbClr val="224464"/>
                </a:solidFill>
                <a:latin typeface="Consolas"/>
                <a:cs typeface="Consolas"/>
              </a:rPr>
              <a:t>Host:</a:t>
            </a:r>
            <a:r>
              <a:rPr lang="en-GB" sz="1800" b="1" spc="-50" dirty="0">
                <a:solidFill>
                  <a:srgbClr val="224464"/>
                </a:solidFill>
                <a:latin typeface="Consolas"/>
                <a:cs typeface="Consolas"/>
              </a:rPr>
              <a:t> </a:t>
            </a:r>
            <a:r>
              <a:rPr lang="en-GB" sz="1800" b="1" spc="-10" dirty="0" err="1">
                <a:solidFill>
                  <a:srgbClr val="224464"/>
                </a:solidFill>
                <a:latin typeface="Consolas"/>
                <a:cs typeface="Consolas"/>
                <a:hlinkClick r:id="rId2"/>
              </a:rPr>
              <a:t>dir</a:t>
            </a:r>
            <a:r>
              <a:rPr lang="en-GB" sz="1800" b="1" spc="-10" dirty="0" err="1">
                <a:solidFill>
                  <a:srgbClr val="224464"/>
                </a:solidFill>
                <a:latin typeface="Consolas"/>
                <a:cs typeface="Consolas"/>
              </a:rPr>
              <a:t>.bg</a:t>
            </a:r>
            <a:endParaRPr lang="en-GB" sz="1800" b="1" spc="-10" dirty="0">
              <a:solidFill>
                <a:srgbClr val="224464"/>
              </a:solidFill>
              <a:latin typeface="Consolas"/>
              <a:cs typeface="Consolas"/>
            </a:endParaRPr>
          </a:p>
          <a:p>
            <a:pPr marL="12700">
              <a:lnSpc>
                <a:spcPct val="100000"/>
              </a:lnSpc>
              <a:spcBef>
                <a:spcPts val="100"/>
              </a:spcBef>
            </a:pPr>
            <a:r>
              <a:rPr lang="en-GB" sz="1800" b="1" spc="-20" dirty="0">
                <a:solidFill>
                  <a:srgbClr val="224464"/>
                </a:solidFill>
                <a:latin typeface="Consolas"/>
                <a:cs typeface="Consolas"/>
              </a:rPr>
              <a:t>User-</a:t>
            </a:r>
            <a:r>
              <a:rPr lang="en-GB" sz="1800" b="1" dirty="0">
                <a:solidFill>
                  <a:srgbClr val="224464"/>
                </a:solidFill>
                <a:latin typeface="Consolas"/>
                <a:cs typeface="Consolas"/>
              </a:rPr>
              <a:t>Agent: </a:t>
            </a:r>
            <a:r>
              <a:rPr lang="en-GB" sz="1800" b="1" spc="-10" dirty="0">
                <a:solidFill>
                  <a:srgbClr val="224464"/>
                </a:solidFill>
                <a:latin typeface="Consolas"/>
                <a:cs typeface="Consolas"/>
              </a:rPr>
              <a:t>Mozilla/5.0</a:t>
            </a:r>
            <a:endParaRPr lang="en-GB" sz="1800" dirty="0">
              <a:latin typeface="Consolas"/>
              <a:cs typeface="Consolas"/>
            </a:endParaRPr>
          </a:p>
          <a:p>
            <a:pPr marL="12700">
              <a:lnSpc>
                <a:spcPct val="100000"/>
              </a:lnSpc>
            </a:pPr>
            <a:r>
              <a:rPr lang="en-GB" sz="1800" b="1" i="1" spc="-10" dirty="0">
                <a:solidFill>
                  <a:srgbClr val="224464"/>
                </a:solidFill>
                <a:latin typeface="Consolas"/>
                <a:cs typeface="Consolas"/>
              </a:rPr>
              <a:t>&lt;CRLF&gt;</a:t>
            </a:r>
            <a:endParaRPr lang="en-GB" sz="1800" dirty="0">
              <a:latin typeface="Consolas"/>
              <a:cs typeface="Consolas"/>
            </a:endParaRPr>
          </a:p>
        </p:txBody>
      </p:sp>
      <p:grpSp>
        <p:nvGrpSpPr>
          <p:cNvPr id="17" name="object 8">
            <a:extLst>
              <a:ext uri="{FF2B5EF4-FFF2-40B4-BE49-F238E27FC236}">
                <a16:creationId xmlns:a16="http://schemas.microsoft.com/office/drawing/2014/main" id="{A0A9F18D-AE77-4720-0DEC-E4AE71ABE330}"/>
              </a:ext>
            </a:extLst>
          </p:cNvPr>
          <p:cNvGrpSpPr/>
          <p:nvPr/>
        </p:nvGrpSpPr>
        <p:grpSpPr>
          <a:xfrm>
            <a:off x="3498850" y="3407409"/>
            <a:ext cx="7708900" cy="3059430"/>
            <a:chOff x="3498850" y="3407409"/>
            <a:chExt cx="7708900" cy="3059430"/>
          </a:xfrm>
        </p:grpSpPr>
        <p:sp>
          <p:nvSpPr>
            <p:cNvPr id="18" name="object 9">
              <a:extLst>
                <a:ext uri="{FF2B5EF4-FFF2-40B4-BE49-F238E27FC236}">
                  <a16:creationId xmlns:a16="http://schemas.microsoft.com/office/drawing/2014/main" id="{C51025C6-8C23-1D1A-9407-4E91FA314A29}"/>
                </a:ext>
              </a:extLst>
            </p:cNvPr>
            <p:cNvSpPr/>
            <p:nvPr/>
          </p:nvSpPr>
          <p:spPr>
            <a:xfrm>
              <a:off x="3505200" y="3413759"/>
              <a:ext cx="7696200" cy="3046730"/>
            </a:xfrm>
            <a:custGeom>
              <a:avLst/>
              <a:gdLst/>
              <a:ahLst/>
              <a:cxnLst/>
              <a:rect l="l" t="t" r="r" b="b"/>
              <a:pathLst>
                <a:path w="7696200" h="3046729">
                  <a:moveTo>
                    <a:pt x="7696200" y="0"/>
                  </a:moveTo>
                  <a:lnTo>
                    <a:pt x="0" y="0"/>
                  </a:lnTo>
                  <a:lnTo>
                    <a:pt x="0" y="3046476"/>
                  </a:lnTo>
                  <a:lnTo>
                    <a:pt x="7696200" y="3046476"/>
                  </a:lnTo>
                  <a:lnTo>
                    <a:pt x="7696200" y="0"/>
                  </a:lnTo>
                  <a:close/>
                </a:path>
              </a:pathLst>
            </a:custGeom>
            <a:solidFill>
              <a:srgbClr val="C2C6D2">
                <a:alpha val="14900"/>
              </a:srgbClr>
            </a:solidFill>
          </p:spPr>
          <p:txBody>
            <a:bodyPr wrap="square" lIns="0" tIns="0" rIns="0" bIns="0" rtlCol="0"/>
            <a:lstStyle/>
            <a:p>
              <a:endParaRPr/>
            </a:p>
          </p:txBody>
        </p:sp>
        <p:sp>
          <p:nvSpPr>
            <p:cNvPr id="19" name="object 10">
              <a:extLst>
                <a:ext uri="{FF2B5EF4-FFF2-40B4-BE49-F238E27FC236}">
                  <a16:creationId xmlns:a16="http://schemas.microsoft.com/office/drawing/2014/main" id="{32292A8B-A5C7-E20C-D736-458BDB800B02}"/>
                </a:ext>
              </a:extLst>
            </p:cNvPr>
            <p:cNvSpPr/>
            <p:nvPr/>
          </p:nvSpPr>
          <p:spPr>
            <a:xfrm>
              <a:off x="3505200" y="3413759"/>
              <a:ext cx="7696200" cy="3046730"/>
            </a:xfrm>
            <a:custGeom>
              <a:avLst/>
              <a:gdLst/>
              <a:ahLst/>
              <a:cxnLst/>
              <a:rect l="l" t="t" r="r" b="b"/>
              <a:pathLst>
                <a:path w="7696200" h="3046729">
                  <a:moveTo>
                    <a:pt x="0" y="0"/>
                  </a:moveTo>
                  <a:lnTo>
                    <a:pt x="7696200" y="0"/>
                  </a:lnTo>
                  <a:lnTo>
                    <a:pt x="7696200" y="3046476"/>
                  </a:lnTo>
                  <a:lnTo>
                    <a:pt x="0" y="3046476"/>
                  </a:lnTo>
                  <a:lnTo>
                    <a:pt x="0" y="0"/>
                  </a:lnTo>
                  <a:close/>
                </a:path>
              </a:pathLst>
            </a:custGeom>
            <a:ln w="12191">
              <a:solidFill>
                <a:srgbClr val="A2ABBB"/>
              </a:solidFill>
            </a:ln>
          </p:spPr>
          <p:txBody>
            <a:bodyPr wrap="square" lIns="0" tIns="0" rIns="0" bIns="0" rtlCol="0"/>
            <a:lstStyle/>
            <a:p>
              <a:endParaRPr/>
            </a:p>
          </p:txBody>
        </p:sp>
      </p:grpSp>
      <p:sp>
        <p:nvSpPr>
          <p:cNvPr id="21" name="TextBox 20">
            <a:extLst>
              <a:ext uri="{FF2B5EF4-FFF2-40B4-BE49-F238E27FC236}">
                <a16:creationId xmlns:a16="http://schemas.microsoft.com/office/drawing/2014/main" id="{A7991AF8-014E-B2D5-3B50-4895CCEAD6D9}"/>
              </a:ext>
            </a:extLst>
          </p:cNvPr>
          <p:cNvSpPr txBox="1"/>
          <p:nvPr/>
        </p:nvSpPr>
        <p:spPr>
          <a:xfrm>
            <a:off x="3586162" y="3541370"/>
            <a:ext cx="6094520" cy="1200329"/>
          </a:xfrm>
          <a:prstGeom prst="rect">
            <a:avLst/>
          </a:prstGeom>
          <a:noFill/>
        </p:spPr>
        <p:txBody>
          <a:bodyPr wrap="square">
            <a:spAutoFit/>
          </a:bodyPr>
          <a:lstStyle/>
          <a:p>
            <a:pPr marL="12700">
              <a:lnSpc>
                <a:spcPct val="100000"/>
              </a:lnSpc>
              <a:spcBef>
                <a:spcPts val="100"/>
              </a:spcBef>
            </a:pPr>
            <a:r>
              <a:rPr lang="en-GB" sz="1800" b="1" dirty="0">
                <a:solidFill>
                  <a:srgbClr val="224464"/>
                </a:solidFill>
                <a:latin typeface="Consolas"/>
                <a:cs typeface="Consolas"/>
              </a:rPr>
              <a:t>HTTP/1.1</a:t>
            </a:r>
            <a:r>
              <a:rPr lang="en-GB" sz="1800" b="1" spc="-45" dirty="0">
                <a:solidFill>
                  <a:srgbClr val="224464"/>
                </a:solidFill>
                <a:latin typeface="Consolas"/>
                <a:cs typeface="Consolas"/>
              </a:rPr>
              <a:t> </a:t>
            </a:r>
            <a:r>
              <a:rPr lang="en-GB" sz="1800" b="1" dirty="0">
                <a:solidFill>
                  <a:srgbClr val="FF9F00"/>
                </a:solidFill>
                <a:latin typeface="Consolas"/>
                <a:cs typeface="Consolas"/>
              </a:rPr>
              <a:t>200</a:t>
            </a:r>
            <a:r>
              <a:rPr lang="en-GB" sz="1800" b="1" spc="-55" dirty="0">
                <a:solidFill>
                  <a:srgbClr val="FF9F00"/>
                </a:solidFill>
                <a:latin typeface="Consolas"/>
                <a:cs typeface="Consolas"/>
              </a:rPr>
              <a:t> </a:t>
            </a:r>
            <a:r>
              <a:rPr lang="en-GB" sz="1800" b="1" spc="-25" dirty="0">
                <a:solidFill>
                  <a:srgbClr val="FF9F00"/>
                </a:solidFill>
                <a:latin typeface="Consolas"/>
                <a:cs typeface="Consolas"/>
              </a:rPr>
              <a:t>OK</a:t>
            </a:r>
            <a:endParaRPr lang="en-GB" sz="1800" dirty="0">
              <a:latin typeface="Consolas"/>
              <a:cs typeface="Consolas"/>
            </a:endParaRPr>
          </a:p>
          <a:p>
            <a:pPr marL="12700">
              <a:lnSpc>
                <a:spcPct val="100000"/>
              </a:lnSpc>
            </a:pPr>
            <a:r>
              <a:rPr lang="en-GB" sz="1800" b="1" dirty="0">
                <a:solidFill>
                  <a:srgbClr val="224464"/>
                </a:solidFill>
                <a:latin typeface="Consolas"/>
                <a:cs typeface="Consolas"/>
              </a:rPr>
              <a:t>Date:</a:t>
            </a:r>
            <a:r>
              <a:rPr lang="en-GB" sz="1800" b="1" spc="-35" dirty="0">
                <a:solidFill>
                  <a:srgbClr val="224464"/>
                </a:solidFill>
                <a:latin typeface="Consolas"/>
                <a:cs typeface="Consolas"/>
              </a:rPr>
              <a:t> </a:t>
            </a:r>
            <a:r>
              <a:rPr lang="en-GB" sz="1800" b="1" dirty="0">
                <a:solidFill>
                  <a:srgbClr val="224464"/>
                </a:solidFill>
                <a:latin typeface="Consolas"/>
                <a:cs typeface="Consolas"/>
              </a:rPr>
              <a:t>Mon,</a:t>
            </a:r>
            <a:r>
              <a:rPr lang="en-GB" sz="1800" b="1" spc="-40" dirty="0">
                <a:solidFill>
                  <a:srgbClr val="224464"/>
                </a:solidFill>
                <a:latin typeface="Consolas"/>
                <a:cs typeface="Consolas"/>
              </a:rPr>
              <a:t> </a:t>
            </a:r>
            <a:r>
              <a:rPr lang="en-GB" sz="1800" b="1" dirty="0">
                <a:solidFill>
                  <a:srgbClr val="224464"/>
                </a:solidFill>
                <a:latin typeface="Consolas"/>
                <a:cs typeface="Consolas"/>
              </a:rPr>
              <a:t>5</a:t>
            </a:r>
            <a:r>
              <a:rPr lang="en-GB" sz="1800" b="1" spc="-35" dirty="0">
                <a:solidFill>
                  <a:srgbClr val="224464"/>
                </a:solidFill>
                <a:latin typeface="Consolas"/>
                <a:cs typeface="Consolas"/>
              </a:rPr>
              <a:t> </a:t>
            </a:r>
            <a:r>
              <a:rPr lang="en-GB" sz="1800" b="1" dirty="0">
                <a:solidFill>
                  <a:srgbClr val="224464"/>
                </a:solidFill>
                <a:latin typeface="Consolas"/>
                <a:cs typeface="Consolas"/>
              </a:rPr>
              <a:t>Jul</a:t>
            </a:r>
            <a:r>
              <a:rPr lang="en-GB" sz="1800" b="1" spc="-30" dirty="0">
                <a:solidFill>
                  <a:srgbClr val="224464"/>
                </a:solidFill>
                <a:latin typeface="Consolas"/>
                <a:cs typeface="Consolas"/>
              </a:rPr>
              <a:t> </a:t>
            </a:r>
            <a:r>
              <a:rPr lang="en-GB" sz="1800" b="1" dirty="0">
                <a:solidFill>
                  <a:srgbClr val="224464"/>
                </a:solidFill>
                <a:latin typeface="Consolas"/>
                <a:cs typeface="Consolas"/>
              </a:rPr>
              <a:t>2020</a:t>
            </a:r>
            <a:r>
              <a:rPr lang="en-GB" sz="1800" b="1" spc="-30" dirty="0">
                <a:solidFill>
                  <a:srgbClr val="224464"/>
                </a:solidFill>
                <a:latin typeface="Consolas"/>
                <a:cs typeface="Consolas"/>
              </a:rPr>
              <a:t> </a:t>
            </a:r>
            <a:r>
              <a:rPr lang="en-GB" sz="1800" b="1" dirty="0">
                <a:solidFill>
                  <a:srgbClr val="224464"/>
                </a:solidFill>
                <a:latin typeface="Consolas"/>
                <a:cs typeface="Consolas"/>
              </a:rPr>
              <a:t>13:09:03</a:t>
            </a:r>
            <a:r>
              <a:rPr lang="en-GB" sz="1800" b="1" spc="-35" dirty="0">
                <a:solidFill>
                  <a:srgbClr val="224464"/>
                </a:solidFill>
                <a:latin typeface="Consolas"/>
                <a:cs typeface="Consolas"/>
              </a:rPr>
              <a:t> </a:t>
            </a:r>
            <a:r>
              <a:rPr lang="en-GB" sz="1800" b="1" spc="-25" dirty="0">
                <a:solidFill>
                  <a:srgbClr val="224464"/>
                </a:solidFill>
                <a:latin typeface="Consolas"/>
                <a:cs typeface="Consolas"/>
              </a:rPr>
              <a:t>GMT</a:t>
            </a:r>
            <a:endParaRPr lang="en-GB" sz="1800" dirty="0">
              <a:latin typeface="Consolas"/>
              <a:cs typeface="Consolas"/>
            </a:endParaRPr>
          </a:p>
          <a:p>
            <a:pPr marL="12700">
              <a:lnSpc>
                <a:spcPct val="100000"/>
              </a:lnSpc>
            </a:pPr>
            <a:r>
              <a:rPr lang="en-GB" sz="1800" b="1" dirty="0">
                <a:solidFill>
                  <a:srgbClr val="224464"/>
                </a:solidFill>
                <a:latin typeface="Consolas"/>
                <a:cs typeface="Consolas"/>
              </a:rPr>
              <a:t>Server:</a:t>
            </a:r>
            <a:r>
              <a:rPr lang="en-GB" sz="1800" b="1" spc="-50" dirty="0">
                <a:solidFill>
                  <a:srgbClr val="224464"/>
                </a:solidFill>
                <a:latin typeface="Consolas"/>
                <a:cs typeface="Consolas"/>
              </a:rPr>
              <a:t> </a:t>
            </a:r>
            <a:r>
              <a:rPr lang="en-GB" sz="1800" b="1" spc="-10" dirty="0">
                <a:solidFill>
                  <a:srgbClr val="224464"/>
                </a:solidFill>
                <a:latin typeface="Consolas"/>
                <a:cs typeface="Consolas"/>
              </a:rPr>
              <a:t>Microsoft-HTTPAPI/2.0</a:t>
            </a:r>
            <a:endParaRPr lang="en-GB" sz="1800" dirty="0">
              <a:latin typeface="Consolas"/>
              <a:cs typeface="Consolas"/>
            </a:endParaRPr>
          </a:p>
          <a:p>
            <a:pPr marL="12700">
              <a:lnSpc>
                <a:spcPct val="100000"/>
              </a:lnSpc>
            </a:pPr>
            <a:r>
              <a:rPr lang="en-GB" sz="1800" b="1" spc="-20" dirty="0">
                <a:solidFill>
                  <a:srgbClr val="224464"/>
                </a:solidFill>
                <a:latin typeface="Consolas"/>
                <a:cs typeface="Consolas"/>
              </a:rPr>
              <a:t>Last-</a:t>
            </a:r>
            <a:r>
              <a:rPr lang="en-GB" sz="1800" b="1" dirty="0">
                <a:solidFill>
                  <a:srgbClr val="224464"/>
                </a:solidFill>
                <a:latin typeface="Consolas"/>
                <a:cs typeface="Consolas"/>
              </a:rPr>
              <a:t>Modified:</a:t>
            </a:r>
            <a:r>
              <a:rPr lang="en-GB" sz="1800" b="1" spc="-30" dirty="0">
                <a:solidFill>
                  <a:srgbClr val="224464"/>
                </a:solidFill>
                <a:latin typeface="Consolas"/>
                <a:cs typeface="Consolas"/>
              </a:rPr>
              <a:t> </a:t>
            </a:r>
            <a:r>
              <a:rPr lang="en-GB" sz="1800" b="1" dirty="0">
                <a:solidFill>
                  <a:srgbClr val="224464"/>
                </a:solidFill>
                <a:latin typeface="Consolas"/>
                <a:cs typeface="Consolas"/>
              </a:rPr>
              <a:t>Mon,</a:t>
            </a:r>
            <a:r>
              <a:rPr lang="en-GB" sz="1800" b="1" spc="-35" dirty="0">
                <a:solidFill>
                  <a:srgbClr val="224464"/>
                </a:solidFill>
                <a:latin typeface="Consolas"/>
                <a:cs typeface="Consolas"/>
              </a:rPr>
              <a:t> </a:t>
            </a:r>
            <a:r>
              <a:rPr lang="en-GB" sz="1800" b="1" dirty="0">
                <a:solidFill>
                  <a:srgbClr val="224464"/>
                </a:solidFill>
                <a:latin typeface="Consolas"/>
                <a:cs typeface="Consolas"/>
              </a:rPr>
              <a:t>12</a:t>
            </a:r>
            <a:r>
              <a:rPr lang="en-GB" sz="1800" b="1" spc="-40" dirty="0">
                <a:solidFill>
                  <a:srgbClr val="224464"/>
                </a:solidFill>
                <a:latin typeface="Consolas"/>
                <a:cs typeface="Consolas"/>
              </a:rPr>
              <a:t> </a:t>
            </a:r>
            <a:r>
              <a:rPr lang="en-GB" sz="1800" b="1" dirty="0">
                <a:solidFill>
                  <a:srgbClr val="224464"/>
                </a:solidFill>
                <a:latin typeface="Consolas"/>
                <a:cs typeface="Consolas"/>
              </a:rPr>
              <a:t>Jul</a:t>
            </a:r>
            <a:r>
              <a:rPr lang="en-GB" sz="1800" b="1" spc="-15" dirty="0">
                <a:solidFill>
                  <a:srgbClr val="224464"/>
                </a:solidFill>
                <a:latin typeface="Consolas"/>
                <a:cs typeface="Consolas"/>
              </a:rPr>
              <a:t> </a:t>
            </a:r>
            <a:r>
              <a:rPr lang="en-GB" sz="1800" b="1" dirty="0">
                <a:solidFill>
                  <a:srgbClr val="224464"/>
                </a:solidFill>
                <a:latin typeface="Consolas"/>
                <a:cs typeface="Consolas"/>
              </a:rPr>
              <a:t>2014</a:t>
            </a:r>
            <a:r>
              <a:rPr lang="en-GB" sz="1800" b="1" spc="-40" dirty="0">
                <a:solidFill>
                  <a:srgbClr val="224464"/>
                </a:solidFill>
                <a:latin typeface="Consolas"/>
                <a:cs typeface="Consolas"/>
              </a:rPr>
              <a:t> </a:t>
            </a:r>
            <a:r>
              <a:rPr lang="en-GB" sz="1800" b="1" dirty="0">
                <a:solidFill>
                  <a:srgbClr val="224464"/>
                </a:solidFill>
                <a:latin typeface="Consolas"/>
                <a:cs typeface="Consolas"/>
              </a:rPr>
              <a:t>15:33:23</a:t>
            </a:r>
            <a:r>
              <a:rPr lang="en-GB" sz="1800" b="1" spc="-35" dirty="0">
                <a:solidFill>
                  <a:srgbClr val="224464"/>
                </a:solidFill>
                <a:latin typeface="Consolas"/>
                <a:cs typeface="Consolas"/>
              </a:rPr>
              <a:t> </a:t>
            </a:r>
            <a:r>
              <a:rPr lang="en-GB" sz="1800" b="1" spc="-25" dirty="0">
                <a:solidFill>
                  <a:srgbClr val="224464"/>
                </a:solidFill>
                <a:latin typeface="Consolas"/>
                <a:cs typeface="Consolas"/>
              </a:rPr>
              <a:t>GMT</a:t>
            </a:r>
            <a:endParaRPr lang="en-GB" sz="1800" dirty="0">
              <a:latin typeface="Consolas"/>
              <a:cs typeface="Consolas"/>
            </a:endParaRPr>
          </a:p>
        </p:txBody>
      </p:sp>
      <p:sp>
        <p:nvSpPr>
          <p:cNvPr id="23" name="TextBox 22">
            <a:extLst>
              <a:ext uri="{FF2B5EF4-FFF2-40B4-BE49-F238E27FC236}">
                <a16:creationId xmlns:a16="http://schemas.microsoft.com/office/drawing/2014/main" id="{32EA41CA-E2A5-B5C8-4A9B-17A5AEDB9D2E}"/>
              </a:ext>
            </a:extLst>
          </p:cNvPr>
          <p:cNvSpPr txBox="1"/>
          <p:nvPr/>
        </p:nvSpPr>
        <p:spPr>
          <a:xfrm>
            <a:off x="3586162" y="4748692"/>
            <a:ext cx="6094520" cy="646331"/>
          </a:xfrm>
          <a:prstGeom prst="rect">
            <a:avLst/>
          </a:prstGeom>
          <a:noFill/>
        </p:spPr>
        <p:txBody>
          <a:bodyPr wrap="square">
            <a:spAutoFit/>
          </a:bodyPr>
          <a:lstStyle/>
          <a:p>
            <a:pPr marL="12700">
              <a:lnSpc>
                <a:spcPct val="100000"/>
              </a:lnSpc>
              <a:spcBef>
                <a:spcPts val="100"/>
              </a:spcBef>
            </a:pPr>
            <a:r>
              <a:rPr lang="en-GB" sz="1800" b="1" spc="-10" dirty="0">
                <a:solidFill>
                  <a:srgbClr val="224464"/>
                </a:solidFill>
                <a:latin typeface="Consolas"/>
                <a:cs typeface="Consolas"/>
              </a:rPr>
              <a:t>Content-</a:t>
            </a:r>
            <a:r>
              <a:rPr lang="en-GB" sz="1800" b="1" dirty="0">
                <a:solidFill>
                  <a:srgbClr val="224464"/>
                </a:solidFill>
                <a:latin typeface="Consolas"/>
                <a:cs typeface="Consolas"/>
              </a:rPr>
              <a:t>Length:</a:t>
            </a:r>
            <a:r>
              <a:rPr lang="en-GB" sz="1800" b="1" spc="-60" dirty="0">
                <a:solidFill>
                  <a:srgbClr val="224464"/>
                </a:solidFill>
                <a:latin typeface="Consolas"/>
                <a:cs typeface="Consolas"/>
              </a:rPr>
              <a:t> </a:t>
            </a:r>
            <a:r>
              <a:rPr lang="en-GB" sz="1800" b="1" spc="-25" dirty="0">
                <a:solidFill>
                  <a:srgbClr val="224464"/>
                </a:solidFill>
                <a:latin typeface="Consolas"/>
                <a:cs typeface="Consolas"/>
              </a:rPr>
              <a:t>54</a:t>
            </a:r>
            <a:endParaRPr lang="en-GB" sz="1800" dirty="0">
              <a:latin typeface="Consolas"/>
              <a:cs typeface="Consolas"/>
            </a:endParaRPr>
          </a:p>
          <a:p>
            <a:pPr marL="12700">
              <a:lnSpc>
                <a:spcPct val="100000"/>
              </a:lnSpc>
            </a:pPr>
            <a:r>
              <a:rPr lang="en-GB" sz="1800" b="1" i="1" spc="-10" dirty="0">
                <a:solidFill>
                  <a:srgbClr val="224464"/>
                </a:solidFill>
                <a:latin typeface="Consolas"/>
                <a:cs typeface="Consolas"/>
              </a:rPr>
              <a:t>&lt;CRLF&gt;</a:t>
            </a:r>
            <a:endParaRPr lang="en-GB" sz="1800" dirty="0">
              <a:latin typeface="Consolas"/>
              <a:cs typeface="Consolas"/>
            </a:endParaRPr>
          </a:p>
        </p:txBody>
      </p:sp>
      <p:sp>
        <p:nvSpPr>
          <p:cNvPr id="25" name="TextBox 24">
            <a:extLst>
              <a:ext uri="{FF2B5EF4-FFF2-40B4-BE49-F238E27FC236}">
                <a16:creationId xmlns:a16="http://schemas.microsoft.com/office/drawing/2014/main" id="{2BA8673F-38D9-194D-A94C-42CA2FECBEFB}"/>
              </a:ext>
            </a:extLst>
          </p:cNvPr>
          <p:cNvSpPr txBox="1"/>
          <p:nvPr/>
        </p:nvSpPr>
        <p:spPr>
          <a:xfrm>
            <a:off x="3586162" y="5445703"/>
            <a:ext cx="6094520" cy="646331"/>
          </a:xfrm>
          <a:prstGeom prst="rect">
            <a:avLst/>
          </a:prstGeom>
          <a:noFill/>
        </p:spPr>
        <p:txBody>
          <a:bodyPr wrap="square">
            <a:spAutoFit/>
          </a:bodyPr>
          <a:lstStyle/>
          <a:p>
            <a:pPr marL="12700" marR="5080">
              <a:lnSpc>
                <a:spcPct val="100000"/>
              </a:lnSpc>
            </a:pPr>
            <a:r>
              <a:rPr lang="en-GB" sz="1800" b="1" spc="-10" dirty="0">
                <a:solidFill>
                  <a:srgbClr val="224464"/>
                </a:solidFill>
                <a:latin typeface="Consolas"/>
                <a:cs typeface="Consolas"/>
              </a:rPr>
              <a:t>&lt;html&gt;&lt;title&gt;Hello&lt;/title&gt; </a:t>
            </a:r>
            <a:r>
              <a:rPr lang="en-GB" sz="1800" b="1" dirty="0">
                <a:solidFill>
                  <a:srgbClr val="224464"/>
                </a:solidFill>
                <a:latin typeface="Consolas"/>
                <a:cs typeface="Consolas"/>
              </a:rPr>
              <a:t>Welcome</a:t>
            </a:r>
            <a:r>
              <a:rPr lang="en-GB" sz="1800" b="1" spc="-30" dirty="0">
                <a:solidFill>
                  <a:srgbClr val="224464"/>
                </a:solidFill>
                <a:latin typeface="Consolas"/>
                <a:cs typeface="Consolas"/>
              </a:rPr>
              <a:t> </a:t>
            </a:r>
            <a:r>
              <a:rPr lang="en-GB" sz="1800" b="1" dirty="0">
                <a:solidFill>
                  <a:srgbClr val="224464"/>
                </a:solidFill>
                <a:latin typeface="Consolas"/>
                <a:cs typeface="Consolas"/>
              </a:rPr>
              <a:t>to</a:t>
            </a:r>
            <a:r>
              <a:rPr lang="en-GB" sz="1800" b="1" spc="-40" dirty="0">
                <a:solidFill>
                  <a:srgbClr val="224464"/>
                </a:solidFill>
                <a:latin typeface="Consolas"/>
                <a:cs typeface="Consolas"/>
              </a:rPr>
              <a:t> </a:t>
            </a:r>
            <a:r>
              <a:rPr lang="en-GB" sz="1800" b="1" dirty="0">
                <a:solidFill>
                  <a:srgbClr val="224464"/>
                </a:solidFill>
                <a:latin typeface="Consolas"/>
                <a:cs typeface="Consolas"/>
              </a:rPr>
              <a:t>our</a:t>
            </a:r>
            <a:r>
              <a:rPr lang="en-GB" sz="1800" b="1" spc="-30" dirty="0">
                <a:solidFill>
                  <a:srgbClr val="224464"/>
                </a:solidFill>
                <a:latin typeface="Consolas"/>
                <a:cs typeface="Consolas"/>
              </a:rPr>
              <a:t> </a:t>
            </a:r>
            <a:r>
              <a:rPr lang="en-GB" sz="1800" b="1" spc="-10" dirty="0">
                <a:solidFill>
                  <a:srgbClr val="224464"/>
                </a:solidFill>
                <a:latin typeface="Consolas"/>
                <a:cs typeface="Consolas"/>
              </a:rPr>
              <a:t>site&lt;/html&gt;</a:t>
            </a:r>
            <a:endParaRPr lang="en-GB" sz="1800" dirty="0">
              <a:latin typeface="Consolas"/>
              <a:cs typeface="Consolas"/>
            </a:endParaRPr>
          </a:p>
        </p:txBody>
      </p:sp>
      <p:grpSp>
        <p:nvGrpSpPr>
          <p:cNvPr id="26" name="object 8">
            <a:extLst>
              <a:ext uri="{FF2B5EF4-FFF2-40B4-BE49-F238E27FC236}">
                <a16:creationId xmlns:a16="http://schemas.microsoft.com/office/drawing/2014/main" id="{23A9E3AE-45FA-1620-9145-D4832B6B6679}"/>
              </a:ext>
            </a:extLst>
          </p:cNvPr>
          <p:cNvGrpSpPr/>
          <p:nvPr/>
        </p:nvGrpSpPr>
        <p:grpSpPr>
          <a:xfrm>
            <a:off x="3586162" y="3566159"/>
            <a:ext cx="7767638" cy="3046730"/>
            <a:chOff x="3433762" y="3413759"/>
            <a:chExt cx="7767638" cy="3046730"/>
          </a:xfrm>
        </p:grpSpPr>
        <p:sp>
          <p:nvSpPr>
            <p:cNvPr id="27" name="object 9">
              <a:extLst>
                <a:ext uri="{FF2B5EF4-FFF2-40B4-BE49-F238E27FC236}">
                  <a16:creationId xmlns:a16="http://schemas.microsoft.com/office/drawing/2014/main" id="{D4404F22-3CBB-6FB6-18C4-DBFBAD16820E}"/>
                </a:ext>
              </a:extLst>
            </p:cNvPr>
            <p:cNvSpPr/>
            <p:nvPr/>
          </p:nvSpPr>
          <p:spPr>
            <a:xfrm>
              <a:off x="3433762" y="3413759"/>
              <a:ext cx="7767638" cy="2790192"/>
            </a:xfrm>
            <a:custGeom>
              <a:avLst/>
              <a:gdLst/>
              <a:ahLst/>
              <a:cxnLst/>
              <a:rect l="l" t="t" r="r" b="b"/>
              <a:pathLst>
                <a:path w="7696200" h="3046729">
                  <a:moveTo>
                    <a:pt x="7696200" y="0"/>
                  </a:moveTo>
                  <a:lnTo>
                    <a:pt x="0" y="0"/>
                  </a:lnTo>
                  <a:lnTo>
                    <a:pt x="0" y="3046476"/>
                  </a:lnTo>
                  <a:lnTo>
                    <a:pt x="7696200" y="3046476"/>
                  </a:lnTo>
                  <a:lnTo>
                    <a:pt x="7696200" y="0"/>
                  </a:lnTo>
                  <a:close/>
                </a:path>
              </a:pathLst>
            </a:custGeom>
            <a:solidFill>
              <a:srgbClr val="C2C6D2">
                <a:alpha val="14900"/>
              </a:srgbClr>
            </a:solidFill>
          </p:spPr>
          <p:txBody>
            <a:bodyPr wrap="square" lIns="0" tIns="0" rIns="0" bIns="0" rtlCol="0"/>
            <a:lstStyle/>
            <a:p>
              <a:endParaRPr/>
            </a:p>
          </p:txBody>
        </p:sp>
        <p:sp>
          <p:nvSpPr>
            <p:cNvPr id="28" name="object 10">
              <a:extLst>
                <a:ext uri="{FF2B5EF4-FFF2-40B4-BE49-F238E27FC236}">
                  <a16:creationId xmlns:a16="http://schemas.microsoft.com/office/drawing/2014/main" id="{04D3D372-BDEF-608B-84A7-FA043A538B57}"/>
                </a:ext>
              </a:extLst>
            </p:cNvPr>
            <p:cNvSpPr/>
            <p:nvPr/>
          </p:nvSpPr>
          <p:spPr>
            <a:xfrm>
              <a:off x="3505200" y="3413759"/>
              <a:ext cx="7696200" cy="3046730"/>
            </a:xfrm>
            <a:custGeom>
              <a:avLst/>
              <a:gdLst/>
              <a:ahLst/>
              <a:cxnLst/>
              <a:rect l="l" t="t" r="r" b="b"/>
              <a:pathLst>
                <a:path w="7696200" h="3046729">
                  <a:moveTo>
                    <a:pt x="0" y="0"/>
                  </a:moveTo>
                  <a:lnTo>
                    <a:pt x="7696200" y="0"/>
                  </a:lnTo>
                  <a:lnTo>
                    <a:pt x="7696200" y="3046476"/>
                  </a:lnTo>
                  <a:lnTo>
                    <a:pt x="0" y="3046476"/>
                  </a:lnTo>
                  <a:lnTo>
                    <a:pt x="0" y="0"/>
                  </a:lnTo>
                  <a:close/>
                </a:path>
              </a:pathLst>
            </a:custGeom>
            <a:ln w="12191">
              <a:solidFill>
                <a:srgbClr val="A2ABBB"/>
              </a:solidFill>
            </a:ln>
          </p:spPr>
          <p:txBody>
            <a:bodyPr wrap="square" lIns="0" tIns="0" rIns="0" bIns="0" rtlCol="0"/>
            <a:lstStyle/>
            <a:p>
              <a:endParaRPr/>
            </a:p>
          </p:txBody>
        </p:sp>
      </p:grpSp>
      <p:sp>
        <p:nvSpPr>
          <p:cNvPr id="30" name="object 14">
            <a:extLst>
              <a:ext uri="{FF2B5EF4-FFF2-40B4-BE49-F238E27FC236}">
                <a16:creationId xmlns:a16="http://schemas.microsoft.com/office/drawing/2014/main" id="{518D82F8-4CC9-7E93-53D4-CAE659A7A628}"/>
              </a:ext>
            </a:extLst>
          </p:cNvPr>
          <p:cNvSpPr/>
          <p:nvPr/>
        </p:nvSpPr>
        <p:spPr>
          <a:xfrm>
            <a:off x="5500120" y="4888699"/>
            <a:ext cx="6003124" cy="726941"/>
          </a:xfrm>
          <a:custGeom>
            <a:avLst/>
            <a:gdLst/>
            <a:ahLst/>
            <a:cxnLst/>
            <a:rect l="l" t="t" r="r" b="b"/>
            <a:pathLst>
              <a:path w="6533515" h="998220">
                <a:moveTo>
                  <a:pt x="6366802" y="0"/>
                </a:moveTo>
                <a:lnTo>
                  <a:pt x="2874302" y="0"/>
                </a:lnTo>
                <a:lnTo>
                  <a:pt x="2830074" y="5942"/>
                </a:lnTo>
                <a:lnTo>
                  <a:pt x="2790331" y="22714"/>
                </a:lnTo>
                <a:lnTo>
                  <a:pt x="2756660" y="48728"/>
                </a:lnTo>
                <a:lnTo>
                  <a:pt x="2730646" y="82399"/>
                </a:lnTo>
                <a:lnTo>
                  <a:pt x="2713874" y="122141"/>
                </a:lnTo>
                <a:lnTo>
                  <a:pt x="2707932" y="166369"/>
                </a:lnTo>
                <a:lnTo>
                  <a:pt x="0" y="498576"/>
                </a:lnTo>
                <a:lnTo>
                  <a:pt x="2707932" y="415924"/>
                </a:lnTo>
                <a:lnTo>
                  <a:pt x="2707932" y="831850"/>
                </a:lnTo>
                <a:lnTo>
                  <a:pt x="2713874" y="876078"/>
                </a:lnTo>
                <a:lnTo>
                  <a:pt x="2730646" y="915820"/>
                </a:lnTo>
                <a:lnTo>
                  <a:pt x="2756660" y="949491"/>
                </a:lnTo>
                <a:lnTo>
                  <a:pt x="2790331" y="975505"/>
                </a:lnTo>
                <a:lnTo>
                  <a:pt x="2830074" y="992277"/>
                </a:lnTo>
                <a:lnTo>
                  <a:pt x="2874302" y="998219"/>
                </a:lnTo>
                <a:lnTo>
                  <a:pt x="6366802" y="998219"/>
                </a:lnTo>
                <a:lnTo>
                  <a:pt x="6411030" y="992277"/>
                </a:lnTo>
                <a:lnTo>
                  <a:pt x="6450772" y="975505"/>
                </a:lnTo>
                <a:lnTo>
                  <a:pt x="6484443" y="949491"/>
                </a:lnTo>
                <a:lnTo>
                  <a:pt x="6510457" y="915820"/>
                </a:lnTo>
                <a:lnTo>
                  <a:pt x="6527229" y="876078"/>
                </a:lnTo>
                <a:lnTo>
                  <a:pt x="6533172" y="831850"/>
                </a:lnTo>
                <a:lnTo>
                  <a:pt x="6533172" y="166369"/>
                </a:lnTo>
                <a:lnTo>
                  <a:pt x="6527229" y="122141"/>
                </a:lnTo>
                <a:lnTo>
                  <a:pt x="6510457" y="82399"/>
                </a:lnTo>
                <a:lnTo>
                  <a:pt x="6484443" y="48728"/>
                </a:lnTo>
                <a:lnTo>
                  <a:pt x="6450772" y="22714"/>
                </a:lnTo>
                <a:lnTo>
                  <a:pt x="6411030" y="5942"/>
                </a:lnTo>
                <a:lnTo>
                  <a:pt x="6366802" y="0"/>
                </a:lnTo>
                <a:close/>
              </a:path>
            </a:pathLst>
          </a:custGeom>
          <a:solidFill>
            <a:srgbClr val="224464">
              <a:alpha val="94900"/>
            </a:srgbClr>
          </a:solidFill>
        </p:spPr>
        <p:txBody>
          <a:bodyPr wrap="square" lIns="0" tIns="0" rIns="0" bIns="0" rtlCol="0"/>
          <a:lstStyle/>
          <a:p>
            <a:pPr marL="12700" marR="5080" indent="4445">
              <a:lnSpc>
                <a:spcPts val="3000"/>
              </a:lnSpc>
              <a:spcBef>
                <a:spcPts val="80"/>
              </a:spcBef>
            </a:pPr>
            <a:r>
              <a:rPr lang="en-GB" sz="1800" b="1" dirty="0">
                <a:solidFill>
                  <a:srgbClr val="FFFFFF"/>
                </a:solidFill>
                <a:latin typeface="Calibri"/>
                <a:cs typeface="Calibri"/>
              </a:rPr>
              <a:t>                                                  The</a:t>
            </a:r>
            <a:r>
              <a:rPr lang="en-GB" sz="1800" b="1" spc="-60" dirty="0">
                <a:solidFill>
                  <a:srgbClr val="FFFFFF"/>
                </a:solidFill>
                <a:latin typeface="Calibri"/>
                <a:cs typeface="Calibri"/>
              </a:rPr>
              <a:t> </a:t>
            </a:r>
            <a:r>
              <a:rPr lang="en-GB" sz="1800" b="1" dirty="0">
                <a:solidFill>
                  <a:srgbClr val="FFFFFF"/>
                </a:solidFill>
                <a:latin typeface="Calibri"/>
                <a:cs typeface="Calibri"/>
              </a:rPr>
              <a:t>empty</a:t>
            </a:r>
            <a:r>
              <a:rPr lang="en-GB" sz="1800" b="1" spc="-55" dirty="0">
                <a:solidFill>
                  <a:srgbClr val="FFFFFF"/>
                </a:solidFill>
                <a:latin typeface="Calibri"/>
                <a:cs typeface="Calibri"/>
              </a:rPr>
              <a:t> </a:t>
            </a:r>
            <a:r>
              <a:rPr lang="en-GB" sz="1800" b="1" dirty="0">
                <a:solidFill>
                  <a:srgbClr val="FFFFFF"/>
                </a:solidFill>
                <a:latin typeface="Calibri"/>
                <a:cs typeface="Calibri"/>
              </a:rPr>
              <a:t>line</a:t>
            </a:r>
            <a:r>
              <a:rPr lang="en-GB" sz="1800" b="1" spc="-45" dirty="0">
                <a:solidFill>
                  <a:srgbClr val="FFFFFF"/>
                </a:solidFill>
                <a:latin typeface="Calibri"/>
                <a:cs typeface="Calibri"/>
              </a:rPr>
              <a:t> </a:t>
            </a:r>
            <a:r>
              <a:rPr lang="en-GB" sz="1800" b="1" dirty="0">
                <a:solidFill>
                  <a:srgbClr val="FFFFFF"/>
                </a:solidFill>
                <a:latin typeface="Calibri"/>
                <a:cs typeface="Calibri"/>
              </a:rPr>
              <a:t>denotes</a:t>
            </a:r>
            <a:r>
              <a:rPr lang="en-GB" sz="1800" b="1" spc="-55" dirty="0">
                <a:solidFill>
                  <a:srgbClr val="FFFFFF"/>
                </a:solidFill>
                <a:latin typeface="Calibri"/>
                <a:cs typeface="Calibri"/>
              </a:rPr>
              <a:t> </a:t>
            </a:r>
            <a:r>
              <a:rPr lang="en-GB" sz="1800" b="1" spc="-25" dirty="0">
                <a:solidFill>
                  <a:srgbClr val="FFFFFF"/>
                </a:solidFill>
                <a:latin typeface="Calibri"/>
                <a:cs typeface="Calibri"/>
              </a:rPr>
              <a:t>the </a:t>
            </a:r>
            <a:r>
              <a:rPr lang="en-GB" sz="1800" b="1" dirty="0">
                <a:solidFill>
                  <a:srgbClr val="FFFFFF"/>
                </a:solidFill>
                <a:latin typeface="Calibri"/>
                <a:cs typeface="Calibri"/>
              </a:rPr>
              <a:t>end</a:t>
            </a:r>
            <a:r>
              <a:rPr lang="en-GB" sz="1800" b="1" spc="-55" dirty="0">
                <a:solidFill>
                  <a:srgbClr val="FFFFFF"/>
                </a:solidFill>
                <a:latin typeface="Calibri"/>
                <a:cs typeface="Calibri"/>
              </a:rPr>
              <a:t> </a:t>
            </a:r>
          </a:p>
          <a:p>
            <a:pPr marL="12700" marR="5080" indent="4445">
              <a:lnSpc>
                <a:spcPts val="3000"/>
              </a:lnSpc>
              <a:spcBef>
                <a:spcPts val="80"/>
              </a:spcBef>
            </a:pPr>
            <a:r>
              <a:rPr lang="en-GB" b="1" spc="-55" dirty="0">
                <a:solidFill>
                  <a:srgbClr val="FFFFFF"/>
                </a:solidFill>
                <a:latin typeface="Calibri"/>
                <a:cs typeface="Calibri"/>
              </a:rPr>
              <a:t>                                                            </a:t>
            </a:r>
            <a:r>
              <a:rPr lang="en-GB" sz="1800" b="1" dirty="0">
                <a:solidFill>
                  <a:srgbClr val="FFFFFF"/>
                </a:solidFill>
                <a:latin typeface="Calibri"/>
                <a:cs typeface="Calibri"/>
              </a:rPr>
              <a:t>of</a:t>
            </a:r>
            <a:r>
              <a:rPr lang="en-GB" sz="1800" b="1" spc="-50" dirty="0">
                <a:solidFill>
                  <a:srgbClr val="FFFFFF"/>
                </a:solidFill>
                <a:latin typeface="Calibri"/>
                <a:cs typeface="Calibri"/>
              </a:rPr>
              <a:t> </a:t>
            </a:r>
            <a:r>
              <a:rPr lang="en-GB" sz="1800" b="1" dirty="0">
                <a:solidFill>
                  <a:srgbClr val="FFFFFF"/>
                </a:solidFill>
                <a:latin typeface="Calibri"/>
                <a:cs typeface="Calibri"/>
              </a:rPr>
              <a:t>the</a:t>
            </a:r>
            <a:r>
              <a:rPr lang="en-GB" sz="1800" b="1" spc="-30" dirty="0">
                <a:solidFill>
                  <a:srgbClr val="FFFFFF"/>
                </a:solidFill>
                <a:latin typeface="Calibri"/>
                <a:cs typeface="Calibri"/>
              </a:rPr>
              <a:t> </a:t>
            </a:r>
            <a:r>
              <a:rPr lang="en-GB" sz="1800" b="1" dirty="0">
                <a:solidFill>
                  <a:srgbClr val="FFFFFF"/>
                </a:solidFill>
                <a:latin typeface="Calibri"/>
                <a:cs typeface="Calibri"/>
              </a:rPr>
              <a:t>response</a:t>
            </a:r>
            <a:r>
              <a:rPr lang="en-GB" sz="1800" b="1" spc="-40" dirty="0">
                <a:solidFill>
                  <a:srgbClr val="FFFFFF"/>
                </a:solidFill>
                <a:latin typeface="Calibri"/>
                <a:cs typeface="Calibri"/>
              </a:rPr>
              <a:t> </a:t>
            </a:r>
            <a:r>
              <a:rPr lang="en-GB" sz="1800" b="1" spc="-10" dirty="0">
                <a:solidFill>
                  <a:srgbClr val="FFFFFF"/>
                </a:solidFill>
                <a:latin typeface="Calibri"/>
                <a:cs typeface="Calibri"/>
              </a:rPr>
              <a:t>header</a:t>
            </a:r>
            <a:endParaRPr lang="en-GB" sz="1800" dirty="0">
              <a:latin typeface="Calibri"/>
              <a:cs typeface="Calibri"/>
            </a:endParaRPr>
          </a:p>
        </p:txBody>
      </p:sp>
      <p:grpSp>
        <p:nvGrpSpPr>
          <p:cNvPr id="34" name="object 22">
            <a:extLst>
              <a:ext uri="{FF2B5EF4-FFF2-40B4-BE49-F238E27FC236}">
                <a16:creationId xmlns:a16="http://schemas.microsoft.com/office/drawing/2014/main" id="{578CBFB9-F4E1-F7EE-7ADA-F285A164875F}"/>
              </a:ext>
            </a:extLst>
          </p:cNvPr>
          <p:cNvGrpSpPr/>
          <p:nvPr/>
        </p:nvGrpSpPr>
        <p:grpSpPr>
          <a:xfrm>
            <a:off x="5027612" y="2246394"/>
            <a:ext cx="5318014" cy="910416"/>
            <a:chOff x="4842484" y="2100077"/>
            <a:chExt cx="6696075" cy="1012190"/>
          </a:xfrm>
        </p:grpSpPr>
        <p:sp>
          <p:nvSpPr>
            <p:cNvPr id="35" name="object 23">
              <a:extLst>
                <a:ext uri="{FF2B5EF4-FFF2-40B4-BE49-F238E27FC236}">
                  <a16:creationId xmlns:a16="http://schemas.microsoft.com/office/drawing/2014/main" id="{C4F5C84C-B417-CC0C-566E-4EF18D7F713B}"/>
                </a:ext>
              </a:extLst>
            </p:cNvPr>
            <p:cNvSpPr/>
            <p:nvPr/>
          </p:nvSpPr>
          <p:spPr>
            <a:xfrm>
              <a:off x="4852390" y="2109983"/>
              <a:ext cx="6676390" cy="992505"/>
            </a:xfrm>
            <a:custGeom>
              <a:avLst/>
              <a:gdLst/>
              <a:ahLst/>
              <a:cxnLst/>
              <a:rect l="l" t="t" r="r" b="b"/>
              <a:pathLst>
                <a:path w="6676390" h="992505">
                  <a:moveTo>
                    <a:pt x="6675907" y="826757"/>
                  </a:moveTo>
                  <a:lnTo>
                    <a:pt x="2774467" y="826757"/>
                  </a:lnTo>
                  <a:lnTo>
                    <a:pt x="2780373" y="870716"/>
                  </a:lnTo>
                  <a:lnTo>
                    <a:pt x="2797042" y="910219"/>
                  </a:lnTo>
                  <a:lnTo>
                    <a:pt x="2822897" y="943687"/>
                  </a:lnTo>
                  <a:lnTo>
                    <a:pt x="2856362" y="969545"/>
                  </a:lnTo>
                  <a:lnTo>
                    <a:pt x="2895862" y="986216"/>
                  </a:lnTo>
                  <a:lnTo>
                    <a:pt x="2939821" y="992123"/>
                  </a:lnTo>
                  <a:lnTo>
                    <a:pt x="6510553" y="992123"/>
                  </a:lnTo>
                  <a:lnTo>
                    <a:pt x="6554512" y="986216"/>
                  </a:lnTo>
                  <a:lnTo>
                    <a:pt x="6594012" y="969545"/>
                  </a:lnTo>
                  <a:lnTo>
                    <a:pt x="6627477" y="943687"/>
                  </a:lnTo>
                  <a:lnTo>
                    <a:pt x="6653332" y="910219"/>
                  </a:lnTo>
                  <a:lnTo>
                    <a:pt x="6670001" y="870716"/>
                  </a:lnTo>
                  <a:lnTo>
                    <a:pt x="6675907" y="826757"/>
                  </a:lnTo>
                  <a:close/>
                </a:path>
                <a:path w="6676390" h="992505">
                  <a:moveTo>
                    <a:pt x="6510553" y="0"/>
                  </a:moveTo>
                  <a:lnTo>
                    <a:pt x="2939821" y="0"/>
                  </a:lnTo>
                  <a:lnTo>
                    <a:pt x="2895862" y="5906"/>
                  </a:lnTo>
                  <a:lnTo>
                    <a:pt x="2856362" y="22574"/>
                  </a:lnTo>
                  <a:lnTo>
                    <a:pt x="2822897" y="48429"/>
                  </a:lnTo>
                  <a:lnTo>
                    <a:pt x="2797042" y="81895"/>
                  </a:lnTo>
                  <a:lnTo>
                    <a:pt x="2780373" y="121395"/>
                  </a:lnTo>
                  <a:lnTo>
                    <a:pt x="2774467" y="165353"/>
                  </a:lnTo>
                  <a:lnTo>
                    <a:pt x="2774467" y="578738"/>
                  </a:lnTo>
                  <a:lnTo>
                    <a:pt x="0" y="717283"/>
                  </a:lnTo>
                  <a:lnTo>
                    <a:pt x="2774467" y="826769"/>
                  </a:lnTo>
                  <a:lnTo>
                    <a:pt x="6675907" y="826757"/>
                  </a:lnTo>
                  <a:lnTo>
                    <a:pt x="6675907" y="165353"/>
                  </a:lnTo>
                  <a:lnTo>
                    <a:pt x="6670001" y="121395"/>
                  </a:lnTo>
                  <a:lnTo>
                    <a:pt x="6653332" y="81895"/>
                  </a:lnTo>
                  <a:lnTo>
                    <a:pt x="6627477" y="48429"/>
                  </a:lnTo>
                  <a:lnTo>
                    <a:pt x="6594012" y="22574"/>
                  </a:lnTo>
                  <a:lnTo>
                    <a:pt x="6554512" y="5906"/>
                  </a:lnTo>
                  <a:lnTo>
                    <a:pt x="6510553" y="0"/>
                  </a:lnTo>
                  <a:close/>
                </a:path>
              </a:pathLst>
            </a:custGeom>
            <a:solidFill>
              <a:srgbClr val="224464">
                <a:alpha val="94900"/>
              </a:srgbClr>
            </a:solidFill>
          </p:spPr>
          <p:txBody>
            <a:bodyPr wrap="square" lIns="0" tIns="0" rIns="0" bIns="0" rtlCol="0"/>
            <a:lstStyle/>
            <a:p>
              <a:endParaRPr/>
            </a:p>
          </p:txBody>
        </p:sp>
        <p:sp>
          <p:nvSpPr>
            <p:cNvPr id="36" name="object 24">
              <a:extLst>
                <a:ext uri="{FF2B5EF4-FFF2-40B4-BE49-F238E27FC236}">
                  <a16:creationId xmlns:a16="http://schemas.microsoft.com/office/drawing/2014/main" id="{59427FD9-B84A-97FA-7F48-6797B444A4F9}"/>
                </a:ext>
              </a:extLst>
            </p:cNvPr>
            <p:cNvSpPr/>
            <p:nvPr/>
          </p:nvSpPr>
          <p:spPr>
            <a:xfrm>
              <a:off x="4852390" y="2109983"/>
              <a:ext cx="6676390" cy="992505"/>
            </a:xfrm>
            <a:custGeom>
              <a:avLst/>
              <a:gdLst/>
              <a:ahLst/>
              <a:cxnLst/>
              <a:rect l="l" t="t" r="r" b="b"/>
              <a:pathLst>
                <a:path w="6676390" h="992505">
                  <a:moveTo>
                    <a:pt x="2774467" y="165353"/>
                  </a:moveTo>
                  <a:lnTo>
                    <a:pt x="2780373" y="121395"/>
                  </a:lnTo>
                  <a:lnTo>
                    <a:pt x="2797042" y="81895"/>
                  </a:lnTo>
                  <a:lnTo>
                    <a:pt x="2822897" y="48429"/>
                  </a:lnTo>
                  <a:lnTo>
                    <a:pt x="2856362" y="22574"/>
                  </a:lnTo>
                  <a:lnTo>
                    <a:pt x="2895862" y="5906"/>
                  </a:lnTo>
                  <a:lnTo>
                    <a:pt x="2939821" y="0"/>
                  </a:lnTo>
                  <a:lnTo>
                    <a:pt x="3424707" y="0"/>
                  </a:lnTo>
                  <a:lnTo>
                    <a:pt x="4400067" y="0"/>
                  </a:lnTo>
                  <a:lnTo>
                    <a:pt x="6510553" y="0"/>
                  </a:lnTo>
                  <a:lnTo>
                    <a:pt x="6554512" y="5906"/>
                  </a:lnTo>
                  <a:lnTo>
                    <a:pt x="6594012" y="22574"/>
                  </a:lnTo>
                  <a:lnTo>
                    <a:pt x="6627477" y="48429"/>
                  </a:lnTo>
                  <a:lnTo>
                    <a:pt x="6653332" y="81895"/>
                  </a:lnTo>
                  <a:lnTo>
                    <a:pt x="6670001" y="121395"/>
                  </a:lnTo>
                  <a:lnTo>
                    <a:pt x="6675907" y="165353"/>
                  </a:lnTo>
                  <a:lnTo>
                    <a:pt x="6675907" y="578738"/>
                  </a:lnTo>
                  <a:lnTo>
                    <a:pt x="6675907" y="826769"/>
                  </a:lnTo>
                  <a:lnTo>
                    <a:pt x="6670001" y="870716"/>
                  </a:lnTo>
                  <a:lnTo>
                    <a:pt x="6653332" y="910219"/>
                  </a:lnTo>
                  <a:lnTo>
                    <a:pt x="6627477" y="943687"/>
                  </a:lnTo>
                  <a:lnTo>
                    <a:pt x="6594012" y="969545"/>
                  </a:lnTo>
                  <a:lnTo>
                    <a:pt x="6554512" y="986216"/>
                  </a:lnTo>
                  <a:lnTo>
                    <a:pt x="6510553" y="992123"/>
                  </a:lnTo>
                  <a:lnTo>
                    <a:pt x="4400067" y="992123"/>
                  </a:lnTo>
                  <a:lnTo>
                    <a:pt x="3424707" y="992123"/>
                  </a:lnTo>
                  <a:lnTo>
                    <a:pt x="2939821" y="992123"/>
                  </a:lnTo>
                  <a:lnTo>
                    <a:pt x="2895862" y="986216"/>
                  </a:lnTo>
                  <a:lnTo>
                    <a:pt x="2856362" y="969545"/>
                  </a:lnTo>
                  <a:lnTo>
                    <a:pt x="2822897" y="943687"/>
                  </a:lnTo>
                  <a:lnTo>
                    <a:pt x="2797042" y="910219"/>
                  </a:lnTo>
                  <a:lnTo>
                    <a:pt x="2780373" y="870716"/>
                  </a:lnTo>
                  <a:lnTo>
                    <a:pt x="2774467" y="826757"/>
                  </a:lnTo>
                  <a:lnTo>
                    <a:pt x="0" y="717283"/>
                  </a:lnTo>
                  <a:lnTo>
                    <a:pt x="2774467" y="578738"/>
                  </a:lnTo>
                  <a:lnTo>
                    <a:pt x="2774467" y="165353"/>
                  </a:lnTo>
                  <a:close/>
                </a:path>
              </a:pathLst>
            </a:custGeom>
            <a:ln w="19811">
              <a:solidFill>
                <a:srgbClr val="224464"/>
              </a:solidFill>
            </a:ln>
          </p:spPr>
          <p:txBody>
            <a:bodyPr wrap="square" lIns="0" tIns="0" rIns="0" bIns="0" rtlCol="0"/>
            <a:lstStyle/>
            <a:p>
              <a:endParaRPr/>
            </a:p>
          </p:txBody>
        </p:sp>
      </p:grpSp>
      <p:sp>
        <p:nvSpPr>
          <p:cNvPr id="38" name="TextBox 37">
            <a:extLst>
              <a:ext uri="{FF2B5EF4-FFF2-40B4-BE49-F238E27FC236}">
                <a16:creationId xmlns:a16="http://schemas.microsoft.com/office/drawing/2014/main" id="{CCD3BBAD-6D49-C98D-D64C-79ED86ED95A5}"/>
              </a:ext>
            </a:extLst>
          </p:cNvPr>
          <p:cNvSpPr txBox="1"/>
          <p:nvPr/>
        </p:nvSpPr>
        <p:spPr>
          <a:xfrm>
            <a:off x="7290599" y="2260714"/>
            <a:ext cx="6094520" cy="839332"/>
          </a:xfrm>
          <a:prstGeom prst="rect">
            <a:avLst/>
          </a:prstGeom>
          <a:noFill/>
        </p:spPr>
        <p:txBody>
          <a:bodyPr wrap="square">
            <a:spAutoFit/>
          </a:bodyPr>
          <a:lstStyle/>
          <a:p>
            <a:pPr marL="97790" marR="5080" indent="-85725">
              <a:lnSpc>
                <a:spcPts val="3000"/>
              </a:lnSpc>
              <a:spcBef>
                <a:spcPts val="80"/>
              </a:spcBef>
            </a:pPr>
            <a:r>
              <a:rPr lang="en-GB" sz="1800" b="1" dirty="0">
                <a:solidFill>
                  <a:srgbClr val="FFFFFF"/>
                </a:solidFill>
                <a:latin typeface="Calibri"/>
                <a:cs typeface="Calibri"/>
              </a:rPr>
              <a:t>The</a:t>
            </a:r>
            <a:r>
              <a:rPr lang="en-GB" sz="1800" b="1" spc="-60" dirty="0">
                <a:solidFill>
                  <a:srgbClr val="FFFFFF"/>
                </a:solidFill>
                <a:latin typeface="Calibri"/>
                <a:cs typeface="Calibri"/>
              </a:rPr>
              <a:t> </a:t>
            </a:r>
            <a:r>
              <a:rPr lang="en-GB" sz="1800" b="1" dirty="0">
                <a:solidFill>
                  <a:srgbClr val="FFFFFF"/>
                </a:solidFill>
                <a:latin typeface="Calibri"/>
                <a:cs typeface="Calibri"/>
              </a:rPr>
              <a:t>empty</a:t>
            </a:r>
            <a:r>
              <a:rPr lang="en-GB" sz="1800" b="1" spc="-55" dirty="0">
                <a:solidFill>
                  <a:srgbClr val="FFFFFF"/>
                </a:solidFill>
                <a:latin typeface="Calibri"/>
                <a:cs typeface="Calibri"/>
              </a:rPr>
              <a:t> </a:t>
            </a:r>
            <a:r>
              <a:rPr lang="en-GB" sz="1800" b="1" dirty="0">
                <a:solidFill>
                  <a:srgbClr val="FFFFFF"/>
                </a:solidFill>
                <a:latin typeface="Calibri"/>
                <a:cs typeface="Calibri"/>
              </a:rPr>
              <a:t>line</a:t>
            </a:r>
            <a:r>
              <a:rPr lang="en-GB" sz="1800" b="1" spc="-45" dirty="0">
                <a:solidFill>
                  <a:srgbClr val="FFFFFF"/>
                </a:solidFill>
                <a:latin typeface="Calibri"/>
                <a:cs typeface="Calibri"/>
              </a:rPr>
              <a:t> </a:t>
            </a:r>
            <a:r>
              <a:rPr lang="en-GB" sz="1800" b="1" dirty="0">
                <a:solidFill>
                  <a:srgbClr val="FFFFFF"/>
                </a:solidFill>
                <a:latin typeface="Calibri"/>
                <a:cs typeface="Calibri"/>
              </a:rPr>
              <a:t>denotes</a:t>
            </a:r>
            <a:r>
              <a:rPr lang="en-GB" sz="1800" b="1" spc="-55" dirty="0">
                <a:solidFill>
                  <a:srgbClr val="FFFFFF"/>
                </a:solidFill>
                <a:latin typeface="Calibri"/>
                <a:cs typeface="Calibri"/>
              </a:rPr>
              <a:t> </a:t>
            </a:r>
            <a:r>
              <a:rPr lang="en-GB" sz="1800" b="1" spc="-25" dirty="0">
                <a:solidFill>
                  <a:srgbClr val="FFFFFF"/>
                </a:solidFill>
                <a:latin typeface="Calibri"/>
                <a:cs typeface="Calibri"/>
              </a:rPr>
              <a:t>the </a:t>
            </a:r>
          </a:p>
          <a:p>
            <a:pPr marL="97790" marR="5080" indent="-85725">
              <a:lnSpc>
                <a:spcPts val="3000"/>
              </a:lnSpc>
              <a:spcBef>
                <a:spcPts val="80"/>
              </a:spcBef>
            </a:pPr>
            <a:r>
              <a:rPr lang="en-GB" sz="1800" b="1" dirty="0">
                <a:solidFill>
                  <a:srgbClr val="FFFFFF"/>
                </a:solidFill>
                <a:latin typeface="Calibri"/>
                <a:cs typeface="Calibri"/>
              </a:rPr>
              <a:t>end</a:t>
            </a:r>
            <a:r>
              <a:rPr lang="en-GB" sz="1800" b="1" spc="-50" dirty="0">
                <a:solidFill>
                  <a:srgbClr val="FFFFFF"/>
                </a:solidFill>
                <a:latin typeface="Calibri"/>
                <a:cs typeface="Calibri"/>
              </a:rPr>
              <a:t> </a:t>
            </a:r>
            <a:r>
              <a:rPr lang="en-GB" sz="1800" b="1" dirty="0">
                <a:solidFill>
                  <a:srgbClr val="FFFFFF"/>
                </a:solidFill>
                <a:latin typeface="Calibri"/>
                <a:cs typeface="Calibri"/>
              </a:rPr>
              <a:t>of</a:t>
            </a:r>
            <a:r>
              <a:rPr lang="en-GB" sz="1800" b="1" spc="-45" dirty="0">
                <a:solidFill>
                  <a:srgbClr val="FFFFFF"/>
                </a:solidFill>
                <a:latin typeface="Calibri"/>
                <a:cs typeface="Calibri"/>
              </a:rPr>
              <a:t> </a:t>
            </a:r>
            <a:r>
              <a:rPr lang="en-GB" sz="1800" b="1" dirty="0">
                <a:solidFill>
                  <a:srgbClr val="FFFFFF"/>
                </a:solidFill>
                <a:latin typeface="Calibri"/>
                <a:cs typeface="Calibri"/>
              </a:rPr>
              <a:t>the</a:t>
            </a:r>
            <a:r>
              <a:rPr lang="en-GB" sz="1800" b="1" spc="-25" dirty="0">
                <a:solidFill>
                  <a:srgbClr val="FFFFFF"/>
                </a:solidFill>
                <a:latin typeface="Calibri"/>
                <a:cs typeface="Calibri"/>
              </a:rPr>
              <a:t> </a:t>
            </a:r>
            <a:r>
              <a:rPr lang="en-GB" sz="1800" b="1" spc="-10" dirty="0">
                <a:solidFill>
                  <a:srgbClr val="FFFFFF"/>
                </a:solidFill>
                <a:latin typeface="Calibri"/>
                <a:cs typeface="Calibri"/>
              </a:rPr>
              <a:t>request</a:t>
            </a:r>
            <a:r>
              <a:rPr lang="en-GB" sz="1800" b="1" spc="-35" dirty="0">
                <a:solidFill>
                  <a:srgbClr val="FFFFFF"/>
                </a:solidFill>
                <a:latin typeface="Calibri"/>
                <a:cs typeface="Calibri"/>
              </a:rPr>
              <a:t> </a:t>
            </a:r>
            <a:r>
              <a:rPr lang="en-GB" sz="1800" b="1" spc="-10" dirty="0">
                <a:solidFill>
                  <a:srgbClr val="FFFFFF"/>
                </a:solidFill>
                <a:latin typeface="Calibri"/>
                <a:cs typeface="Calibri"/>
              </a:rPr>
              <a:t>header</a:t>
            </a:r>
            <a:endParaRPr lang="en-GB" sz="1800" dirty="0">
              <a:latin typeface="Calibri"/>
              <a:cs typeface="Calibri"/>
            </a:endParaRPr>
          </a:p>
        </p:txBody>
      </p:sp>
    </p:spTree>
    <p:extLst>
      <p:ext uri="{BB962C8B-B14F-4D97-AF65-F5344CB8AC3E}">
        <p14:creationId xmlns:p14="http://schemas.microsoft.com/office/powerpoint/2010/main" val="2327670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54F9D-F9B1-9D2C-A42E-61C891043819}"/>
              </a:ext>
            </a:extLst>
          </p:cNvPr>
          <p:cNvSpPr>
            <a:spLocks noGrp="1"/>
          </p:cNvSpPr>
          <p:nvPr>
            <p:ph type="title"/>
          </p:nvPr>
        </p:nvSpPr>
        <p:spPr>
          <a:xfrm>
            <a:off x="531812" y="762000"/>
            <a:ext cx="4941202" cy="381000"/>
          </a:xfrm>
        </p:spPr>
        <p:txBody>
          <a:bodyPr anchor="b">
            <a:normAutofit fontScale="90000"/>
          </a:bodyPr>
          <a:lstStyle/>
          <a:p>
            <a:r>
              <a:rPr lang="en-GB" sz="3200" b="1" dirty="0"/>
              <a:t>Servlet</a:t>
            </a:r>
            <a:endParaRPr lang="en-BG" sz="3200" b="1" dirty="0"/>
          </a:p>
        </p:txBody>
      </p:sp>
      <p:sp>
        <p:nvSpPr>
          <p:cNvPr id="3" name="Content Placeholder 2">
            <a:extLst>
              <a:ext uri="{FF2B5EF4-FFF2-40B4-BE49-F238E27FC236}">
                <a16:creationId xmlns:a16="http://schemas.microsoft.com/office/drawing/2014/main" id="{D635BB15-C268-EAD9-4B3B-29F2319E54C9}"/>
              </a:ext>
            </a:extLst>
          </p:cNvPr>
          <p:cNvSpPr>
            <a:spLocks noGrp="1"/>
          </p:cNvSpPr>
          <p:nvPr>
            <p:ph idx="1"/>
          </p:nvPr>
        </p:nvSpPr>
        <p:spPr>
          <a:xfrm>
            <a:off x="455611" y="1219200"/>
            <a:ext cx="5368271" cy="5410200"/>
          </a:xfrm>
        </p:spPr>
        <p:txBody>
          <a:bodyPr anchor="t">
            <a:normAutofit lnSpcReduction="10000"/>
          </a:bodyPr>
          <a:lstStyle/>
          <a:p>
            <a:pPr>
              <a:buFont typeface="Arial" panose="020B0604020202020204" pitchFamily="34" charset="0"/>
              <a:buChar char="•"/>
            </a:pPr>
            <a:endParaRPr lang="en-GB" sz="1700" dirty="0"/>
          </a:p>
          <a:p>
            <a:pPr marL="742950" lvl="1" indent="-285750">
              <a:buFont typeface="Arial" panose="020B0604020202020204" pitchFamily="34" charset="0"/>
              <a:buChar char="•"/>
            </a:pPr>
            <a:r>
              <a:rPr lang="en-GB" sz="2800" dirty="0"/>
              <a:t>A Java class that handles HTTP requests and generates dynamic content.</a:t>
            </a:r>
          </a:p>
          <a:p>
            <a:pPr marL="742950" lvl="1" indent="-285750">
              <a:buFont typeface="Arial" panose="020B0604020202020204" pitchFamily="34" charset="0"/>
              <a:buChar char="•"/>
            </a:pPr>
            <a:r>
              <a:rPr lang="en-GB" sz="2800" b="1" dirty="0"/>
              <a:t>Lifecycle of a Servlet</a:t>
            </a:r>
            <a:r>
              <a:rPr lang="en-GB" sz="2800" dirty="0"/>
              <a:t>: From initialization (</a:t>
            </a:r>
            <a:r>
              <a:rPr lang="en-GB" sz="2800" dirty="0" err="1"/>
              <a:t>init</a:t>
            </a:r>
            <a:r>
              <a:rPr lang="en-GB" sz="2800" dirty="0"/>
              <a:t>()), handling requests (</a:t>
            </a:r>
            <a:r>
              <a:rPr lang="en-GB" sz="2800" dirty="0" err="1"/>
              <a:t>doGet</a:t>
            </a:r>
            <a:r>
              <a:rPr lang="en-GB" sz="2800" dirty="0"/>
              <a:t>(), </a:t>
            </a:r>
            <a:r>
              <a:rPr lang="en-GB" sz="2800" dirty="0" err="1"/>
              <a:t>doPost</a:t>
            </a:r>
            <a:r>
              <a:rPr lang="en-GB" sz="2800" dirty="0"/>
              <a:t>()), to destruction (destroy()).</a:t>
            </a:r>
          </a:p>
          <a:p>
            <a:pPr marL="742950" lvl="1" indent="-285750">
              <a:buFont typeface="Arial" panose="020B0604020202020204" pitchFamily="34" charset="0"/>
              <a:buChar char="•"/>
            </a:pPr>
            <a:r>
              <a:rPr lang="en-GB" sz="2800" b="1" dirty="0"/>
              <a:t>How it fits into the HTTP model</a:t>
            </a:r>
            <a:r>
              <a:rPr lang="en-GB" sz="2800" dirty="0"/>
              <a:t>: Servlets handle HTTP requests and send responses to the client.</a:t>
            </a:r>
          </a:p>
          <a:p>
            <a:pPr marL="742950" lvl="1" indent="-285750">
              <a:buFont typeface="Arial" panose="020B0604020202020204" pitchFamily="34" charset="0"/>
              <a:buChar char="•"/>
            </a:pPr>
            <a:r>
              <a:rPr lang="en-GB" sz="2800" b="1" dirty="0"/>
              <a:t>Example</a:t>
            </a:r>
            <a:r>
              <a:rPr lang="en-GB" sz="2800" dirty="0"/>
              <a:t>: </a:t>
            </a:r>
            <a:r>
              <a:rPr lang="en-GB" sz="2000" dirty="0"/>
              <a:t>Login Authentication System, File Server</a:t>
            </a:r>
            <a:endParaRPr lang="en-BG" sz="1700" dirty="0"/>
          </a:p>
        </p:txBody>
      </p:sp>
      <p:pic>
        <p:nvPicPr>
          <p:cNvPr id="5" name="Content Placeholder 4">
            <a:extLst>
              <a:ext uri="{FF2B5EF4-FFF2-40B4-BE49-F238E27FC236}">
                <a16:creationId xmlns:a16="http://schemas.microsoft.com/office/drawing/2014/main" id="{4F702B2C-3BCA-FF59-2D2C-CF44E7FDDEC2}"/>
              </a:ext>
            </a:extLst>
          </p:cNvPr>
          <p:cNvPicPr>
            <a:picLocks noChangeAspect="1"/>
          </p:cNvPicPr>
          <p:nvPr/>
        </p:nvPicPr>
        <p:blipFill>
          <a:blip r:embed="rId2"/>
          <a:stretch>
            <a:fillRect/>
          </a:stretch>
        </p:blipFill>
        <p:spPr>
          <a:xfrm>
            <a:off x="5823883" y="1524000"/>
            <a:ext cx="5747550" cy="3581400"/>
          </a:xfrm>
          <a:prstGeom prst="rect">
            <a:avLst/>
          </a:prstGeom>
        </p:spPr>
      </p:pic>
      <p:sp>
        <p:nvSpPr>
          <p:cNvPr id="4" name="Slide Number Placeholder 3">
            <a:extLst>
              <a:ext uri="{FF2B5EF4-FFF2-40B4-BE49-F238E27FC236}">
                <a16:creationId xmlns:a16="http://schemas.microsoft.com/office/drawing/2014/main" id="{D1D4D331-9336-120D-E968-5FBEB7B005A0}"/>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70</a:t>
            </a:fld>
            <a:endParaRPr lang="en-US"/>
          </a:p>
        </p:txBody>
      </p:sp>
      <p:grpSp>
        <p:nvGrpSpPr>
          <p:cNvPr id="35" name="Group 34">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3" y="6737718"/>
            <a:ext cx="12204020" cy="123363"/>
            <a:chOff x="-5025" y="6737718"/>
            <a:chExt cx="12207200" cy="123363"/>
          </a:xfrm>
        </p:grpSpPr>
        <p:sp>
          <p:nvSpPr>
            <p:cNvPr id="36" name="Rectangle 35">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891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1" y="-1"/>
            <a:ext cx="5211908" cy="6883030"/>
            <a:chOff x="-19217" y="-1"/>
            <a:chExt cx="5213267" cy="6883030"/>
          </a:xfrm>
        </p:grpSpPr>
        <p:sp>
          <p:nvSpPr>
            <p:cNvPr id="31" name="Rectangle 3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3" name="Rectangle 3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600DDC3-37CB-54C6-B674-F8139AFA1728}"/>
              </a:ext>
            </a:extLst>
          </p:cNvPr>
          <p:cNvSpPr>
            <a:spLocks noGrp="1"/>
          </p:cNvSpPr>
          <p:nvPr>
            <p:ph type="title"/>
          </p:nvPr>
        </p:nvSpPr>
        <p:spPr>
          <a:xfrm>
            <a:off x="755287" y="739835"/>
            <a:ext cx="3701616" cy="1616203"/>
          </a:xfrm>
        </p:spPr>
        <p:txBody>
          <a:bodyPr anchor="b">
            <a:normAutofit/>
          </a:bodyPr>
          <a:lstStyle/>
          <a:p>
            <a:r>
              <a:rPr lang="en-GB" sz="2700" i="0">
                <a:solidFill>
                  <a:srgbClr val="FFFFFF"/>
                </a:solidFill>
                <a:effectLst/>
                <a:latin typeface="Raleway" pitchFamily="2" charset="77"/>
              </a:rPr>
              <a:t>Servlet Lifecycle - </a:t>
            </a:r>
            <a:r>
              <a:rPr lang="en-GB" sz="2700" b="1">
                <a:solidFill>
                  <a:srgbClr val="FFFFFF"/>
                </a:solidFill>
              </a:rPr>
              <a:t>I</a:t>
            </a:r>
            <a:r>
              <a:rPr lang="en-BG" sz="2700" b="1">
                <a:solidFill>
                  <a:srgbClr val="FFFFFF"/>
                </a:solidFill>
              </a:rPr>
              <a:t>nit </a:t>
            </a:r>
            <a:br>
              <a:rPr lang="en-GB" sz="2700" b="1" i="0">
                <a:solidFill>
                  <a:srgbClr val="FFFFFF"/>
                </a:solidFill>
                <a:effectLst/>
                <a:latin typeface="Raleway" pitchFamily="2" charset="77"/>
              </a:rPr>
            </a:br>
            <a:br>
              <a:rPr lang="en-GB" sz="2700">
                <a:solidFill>
                  <a:srgbClr val="FFFFFF"/>
                </a:solidFill>
              </a:rPr>
            </a:br>
            <a:endParaRPr lang="en-BG" sz="2700">
              <a:solidFill>
                <a:srgbClr val="FFFFFF"/>
              </a:solidFill>
            </a:endParaRPr>
          </a:p>
        </p:txBody>
      </p:sp>
      <p:sp>
        <p:nvSpPr>
          <p:cNvPr id="4" name="Slide Number Placeholder 3">
            <a:extLst>
              <a:ext uri="{FF2B5EF4-FFF2-40B4-BE49-F238E27FC236}">
                <a16:creationId xmlns:a16="http://schemas.microsoft.com/office/drawing/2014/main" id="{D6B9D588-6393-464F-FE40-B174E82315F0}"/>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a:solidFill>
                  <a:schemeClr val="tx1">
                    <a:lumMod val="50000"/>
                    <a:lumOff val="50000"/>
                  </a:schemeClr>
                </a:solidFill>
              </a:rPr>
              <a:pPr>
                <a:spcAft>
                  <a:spcPts val="600"/>
                </a:spcAft>
              </a:pPr>
              <a:t>71</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81EE9BCE-A61B-4A05-DB81-31C64578E9AA}"/>
              </a:ext>
            </a:extLst>
          </p:cNvPr>
          <p:cNvGraphicFramePr>
            <a:graphicFrameLocks noGrp="1"/>
          </p:cNvGraphicFramePr>
          <p:nvPr>
            <p:ph idx="1"/>
            <p:extLst>
              <p:ext uri="{D42A27DB-BD31-4B8C-83A1-F6EECF244321}">
                <p14:modId xmlns:p14="http://schemas.microsoft.com/office/powerpoint/2010/main" val="2599642161"/>
              </p:ext>
            </p:extLst>
          </p:nvPr>
        </p:nvGraphicFramePr>
        <p:xfrm>
          <a:off x="989012" y="1828801"/>
          <a:ext cx="10591800" cy="4289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E0DA3F6-FE5E-1352-6B32-7C17A34FED20}"/>
              </a:ext>
            </a:extLst>
          </p:cNvPr>
          <p:cNvSpPr txBox="1"/>
          <p:nvPr/>
        </p:nvSpPr>
        <p:spPr>
          <a:xfrm>
            <a:off x="5200990" y="990600"/>
            <a:ext cx="6232548" cy="646331"/>
          </a:xfrm>
          <a:prstGeom prst="rect">
            <a:avLst/>
          </a:prstGeom>
          <a:noFill/>
        </p:spPr>
        <p:txBody>
          <a:bodyPr wrap="square">
            <a:spAutoFit/>
          </a:bodyPr>
          <a:lstStyle/>
          <a:p>
            <a:pPr lvl="0"/>
            <a:r>
              <a:rPr lang="en-GB" b="0" i="0" dirty="0"/>
              <a:t>called only once.  If an instance of the servlet does not exist, the web container:</a:t>
            </a:r>
            <a:endParaRPr lang="en-US" dirty="0"/>
          </a:p>
        </p:txBody>
      </p:sp>
    </p:spTree>
    <p:extLst>
      <p:ext uri="{BB962C8B-B14F-4D97-AF65-F5344CB8AC3E}">
        <p14:creationId xmlns:p14="http://schemas.microsoft.com/office/powerpoint/2010/main" val="2396803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2BA5A-4521-B26B-8B2C-04FB727F40CA}"/>
              </a:ext>
            </a:extLst>
          </p:cNvPr>
          <p:cNvSpPr>
            <a:spLocks noGrp="1"/>
          </p:cNvSpPr>
          <p:nvPr>
            <p:ph type="title"/>
          </p:nvPr>
        </p:nvSpPr>
        <p:spPr/>
        <p:txBody>
          <a:bodyPr/>
          <a:lstStyle/>
          <a:p>
            <a:r>
              <a:rPr lang="en-BG" dirty="0"/>
              <a:t>Servlet </a:t>
            </a:r>
            <a:r>
              <a:rPr lang="en-GB" dirty="0"/>
              <a:t>Lifecycle</a:t>
            </a:r>
            <a:r>
              <a:rPr lang="en-BG" dirty="0"/>
              <a:t> -</a:t>
            </a:r>
            <a:r>
              <a:rPr lang="en-GB" b="1" i="1" dirty="0">
                <a:solidFill>
                  <a:srgbClr val="000000"/>
                </a:solidFill>
                <a:effectLst/>
                <a:latin typeface="Raleway" pitchFamily="2" charset="77"/>
              </a:rPr>
              <a:t>service()</a:t>
            </a:r>
            <a:r>
              <a:rPr lang="en-GB" b="1" i="0" dirty="0">
                <a:solidFill>
                  <a:srgbClr val="000000"/>
                </a:solidFill>
                <a:effectLst/>
                <a:latin typeface="Raleway" pitchFamily="2" charset="77"/>
              </a:rPr>
              <a:t> </a:t>
            </a:r>
            <a:br>
              <a:rPr lang="en-GB" b="1" i="0" dirty="0">
                <a:solidFill>
                  <a:srgbClr val="000000"/>
                </a:solidFill>
                <a:effectLst/>
                <a:latin typeface="Raleway" pitchFamily="2" charset="77"/>
              </a:rPr>
            </a:br>
            <a:endParaRPr lang="en-BG" dirty="0"/>
          </a:p>
        </p:txBody>
      </p:sp>
      <p:sp>
        <p:nvSpPr>
          <p:cNvPr id="3" name="Content Placeholder 2">
            <a:extLst>
              <a:ext uri="{FF2B5EF4-FFF2-40B4-BE49-F238E27FC236}">
                <a16:creationId xmlns:a16="http://schemas.microsoft.com/office/drawing/2014/main" id="{96618021-0CB8-55DB-5C0E-4824D323DCFB}"/>
              </a:ext>
            </a:extLst>
          </p:cNvPr>
          <p:cNvSpPr>
            <a:spLocks noGrp="1"/>
          </p:cNvSpPr>
          <p:nvPr>
            <p:ph idx="1"/>
          </p:nvPr>
        </p:nvSpPr>
        <p:spPr>
          <a:xfrm>
            <a:off x="455612" y="1447800"/>
            <a:ext cx="10895232" cy="4729163"/>
          </a:xfrm>
        </p:spPr>
        <p:txBody>
          <a:bodyPr/>
          <a:lstStyle/>
          <a:p>
            <a:r>
              <a:rPr lang="en-GB" b="0" i="0" dirty="0">
                <a:solidFill>
                  <a:srgbClr val="000000"/>
                </a:solidFill>
                <a:effectLst/>
              </a:rPr>
              <a:t>The Container calls the </a:t>
            </a:r>
            <a:r>
              <a:rPr lang="en-GB" b="0" i="1" dirty="0">
                <a:solidFill>
                  <a:srgbClr val="000000"/>
                </a:solidFill>
                <a:effectLst/>
              </a:rPr>
              <a:t>service()</a:t>
            </a:r>
            <a:r>
              <a:rPr lang="en-GB" b="0" i="0" dirty="0">
                <a:solidFill>
                  <a:srgbClr val="000000"/>
                </a:solidFill>
                <a:effectLst/>
              </a:rPr>
              <a:t> method to handle requests coming from the client, interprets the HTTP request type (</a:t>
            </a:r>
            <a:r>
              <a:rPr lang="en-GB" b="0" i="1" dirty="0">
                <a:solidFill>
                  <a:srgbClr val="000000"/>
                </a:solidFill>
                <a:effectLst/>
              </a:rPr>
              <a:t>GET</a:t>
            </a:r>
            <a:r>
              <a:rPr lang="en-GB" b="0" i="0" dirty="0">
                <a:solidFill>
                  <a:srgbClr val="000000"/>
                </a:solidFill>
                <a:effectLst/>
              </a:rPr>
              <a:t>, </a:t>
            </a:r>
            <a:r>
              <a:rPr lang="en-GB" b="0" i="1" dirty="0">
                <a:solidFill>
                  <a:srgbClr val="000000"/>
                </a:solidFill>
                <a:effectLst/>
              </a:rPr>
              <a:t>POST</a:t>
            </a:r>
            <a:r>
              <a:rPr lang="en-GB" b="0" i="0" dirty="0">
                <a:solidFill>
                  <a:srgbClr val="000000"/>
                </a:solidFill>
                <a:effectLst/>
              </a:rPr>
              <a:t>, </a:t>
            </a:r>
            <a:r>
              <a:rPr lang="en-GB" b="0" i="1" dirty="0">
                <a:solidFill>
                  <a:srgbClr val="000000"/>
                </a:solidFill>
                <a:effectLst/>
              </a:rPr>
              <a:t>PUT</a:t>
            </a:r>
            <a:r>
              <a:rPr lang="en-GB" b="0" i="0" dirty="0">
                <a:solidFill>
                  <a:srgbClr val="000000"/>
                </a:solidFill>
                <a:effectLst/>
              </a:rPr>
              <a:t>, </a:t>
            </a:r>
            <a:r>
              <a:rPr lang="en-GB" b="0" i="1" dirty="0">
                <a:solidFill>
                  <a:srgbClr val="000000"/>
                </a:solidFill>
                <a:effectLst/>
              </a:rPr>
              <a:t>DELETE</a:t>
            </a:r>
            <a:r>
              <a:rPr lang="en-GB" b="0" i="0" dirty="0">
                <a:solidFill>
                  <a:srgbClr val="000000"/>
                </a:solidFill>
                <a:effectLst/>
              </a:rPr>
              <a:t>, PATCH) and calls </a:t>
            </a:r>
            <a:r>
              <a:rPr lang="en-GB" b="0" i="1" dirty="0" err="1">
                <a:solidFill>
                  <a:srgbClr val="000000"/>
                </a:solidFill>
                <a:effectLst/>
              </a:rPr>
              <a:t>doGet</a:t>
            </a:r>
            <a:r>
              <a:rPr lang="en-GB" b="0" i="1" dirty="0">
                <a:solidFill>
                  <a:srgbClr val="000000"/>
                </a:solidFill>
                <a:effectLst/>
              </a:rPr>
              <a:t>()</a:t>
            </a:r>
            <a:r>
              <a:rPr lang="en-GB" b="0" i="0" dirty="0">
                <a:solidFill>
                  <a:srgbClr val="000000"/>
                </a:solidFill>
                <a:effectLst/>
              </a:rPr>
              <a:t>, </a:t>
            </a:r>
            <a:r>
              <a:rPr lang="en-GB" b="0" i="1" dirty="0" err="1">
                <a:solidFill>
                  <a:srgbClr val="000000"/>
                </a:solidFill>
                <a:effectLst/>
              </a:rPr>
              <a:t>doPost</a:t>
            </a:r>
            <a:r>
              <a:rPr lang="en-GB" b="0" i="1" dirty="0">
                <a:solidFill>
                  <a:srgbClr val="000000"/>
                </a:solidFill>
                <a:effectLst/>
              </a:rPr>
              <a:t>()</a:t>
            </a:r>
            <a:r>
              <a:rPr lang="en-GB" b="0" i="0" dirty="0">
                <a:solidFill>
                  <a:srgbClr val="000000"/>
                </a:solidFill>
                <a:effectLst/>
              </a:rPr>
              <a:t>, </a:t>
            </a:r>
            <a:r>
              <a:rPr lang="en-GB" b="0" i="1" dirty="0" err="1">
                <a:solidFill>
                  <a:srgbClr val="000000"/>
                </a:solidFill>
                <a:effectLst/>
              </a:rPr>
              <a:t>doPut</a:t>
            </a:r>
            <a:r>
              <a:rPr lang="en-GB" b="0" i="1" dirty="0">
                <a:solidFill>
                  <a:srgbClr val="000000"/>
                </a:solidFill>
                <a:effectLst/>
              </a:rPr>
              <a:t>()</a:t>
            </a:r>
            <a:r>
              <a:rPr lang="en-GB" b="0" i="0" dirty="0">
                <a:solidFill>
                  <a:srgbClr val="000000"/>
                </a:solidFill>
                <a:effectLst/>
              </a:rPr>
              <a:t>, </a:t>
            </a:r>
            <a:r>
              <a:rPr lang="en-GB" b="0" i="1" dirty="0" err="1">
                <a:solidFill>
                  <a:srgbClr val="000000"/>
                </a:solidFill>
                <a:effectLst/>
              </a:rPr>
              <a:t>doDelete</a:t>
            </a:r>
            <a:r>
              <a:rPr lang="en-GB" b="0" i="1" dirty="0">
                <a:solidFill>
                  <a:srgbClr val="000000"/>
                </a:solidFill>
                <a:effectLst/>
              </a:rPr>
              <a:t>()</a:t>
            </a:r>
            <a:r>
              <a:rPr lang="en-GB" b="0" i="0" dirty="0">
                <a:solidFill>
                  <a:srgbClr val="000000"/>
                </a:solidFill>
                <a:effectLst/>
              </a:rPr>
              <a:t>,</a:t>
            </a:r>
            <a:r>
              <a:rPr lang="en-GB" b="0" i="0" dirty="0" err="1">
                <a:solidFill>
                  <a:srgbClr val="000000"/>
                </a:solidFill>
                <a:effectLst/>
              </a:rPr>
              <a:t>doPatch</a:t>
            </a:r>
            <a:r>
              <a:rPr lang="en-GB" b="0" i="0" dirty="0">
                <a:solidFill>
                  <a:srgbClr val="000000"/>
                </a:solidFill>
                <a:effectLst/>
              </a:rPr>
              <a:t>() etc. methods as appropriate.</a:t>
            </a:r>
          </a:p>
          <a:p>
            <a:endParaRPr lang="en-GB" b="0" i="0" dirty="0">
              <a:solidFill>
                <a:srgbClr val="000000"/>
              </a:solidFill>
              <a:effectLst/>
            </a:endParaRPr>
          </a:p>
          <a:p>
            <a:endParaRPr lang="en-GB" b="1" i="0" dirty="0">
              <a:solidFill>
                <a:srgbClr val="000000"/>
              </a:solidFill>
              <a:effectLst/>
              <a:latin typeface="Raleway" pitchFamily="2" charset="77"/>
            </a:endParaRPr>
          </a:p>
          <a:p>
            <a:endParaRPr lang="en-BG" dirty="0"/>
          </a:p>
        </p:txBody>
      </p:sp>
      <p:sp>
        <p:nvSpPr>
          <p:cNvPr id="4" name="Slide Number Placeholder 3">
            <a:extLst>
              <a:ext uri="{FF2B5EF4-FFF2-40B4-BE49-F238E27FC236}">
                <a16:creationId xmlns:a16="http://schemas.microsoft.com/office/drawing/2014/main" id="{A76D8291-9D86-ECC3-F25C-A9929A095022}"/>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72</a:t>
            </a:fld>
            <a:endParaRPr lang="en-US" dirty="0">
              <a:solidFill>
                <a:prstClr val="white">
                  <a:tint val="75000"/>
                </a:prstClr>
              </a:solidFill>
            </a:endParaRPr>
          </a:p>
        </p:txBody>
      </p:sp>
      <p:pic>
        <p:nvPicPr>
          <p:cNvPr id="5" name="Picture 4">
            <a:extLst>
              <a:ext uri="{FF2B5EF4-FFF2-40B4-BE49-F238E27FC236}">
                <a16:creationId xmlns:a16="http://schemas.microsoft.com/office/drawing/2014/main" id="{9D5F3217-7E4C-98DE-BD70-BE4FD339DECD}"/>
              </a:ext>
            </a:extLst>
          </p:cNvPr>
          <p:cNvPicPr>
            <a:picLocks noChangeAspect="1"/>
          </p:cNvPicPr>
          <p:nvPr/>
        </p:nvPicPr>
        <p:blipFill>
          <a:blip r:embed="rId2"/>
          <a:stretch>
            <a:fillRect/>
          </a:stretch>
        </p:blipFill>
        <p:spPr>
          <a:xfrm>
            <a:off x="989012" y="3810001"/>
            <a:ext cx="10608728" cy="1600200"/>
          </a:xfrm>
          <a:prstGeom prst="rect">
            <a:avLst/>
          </a:prstGeom>
        </p:spPr>
      </p:pic>
    </p:spTree>
    <p:extLst>
      <p:ext uri="{BB962C8B-B14F-4D97-AF65-F5344CB8AC3E}">
        <p14:creationId xmlns:p14="http://schemas.microsoft.com/office/powerpoint/2010/main" val="7964982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920A728-6627-3118-0927-2B90A108AD96}"/>
              </a:ext>
            </a:extLst>
          </p:cNvPr>
          <p:cNvSpPr>
            <a:spLocks noGrp="1"/>
          </p:cNvSpPr>
          <p:nvPr>
            <p:ph type="title"/>
          </p:nvPr>
        </p:nvSpPr>
        <p:spPr>
          <a:xfrm>
            <a:off x="837981" y="365125"/>
            <a:ext cx="5391957" cy="1325563"/>
          </a:xfrm>
        </p:spPr>
        <p:txBody>
          <a:bodyPr>
            <a:normAutofit/>
          </a:bodyPr>
          <a:lstStyle/>
          <a:p>
            <a:r>
              <a:rPr lang="en-BG" sz="3400"/>
              <a:t>Servlet lifecicle - </a:t>
            </a:r>
            <a:r>
              <a:rPr lang="en-GB" sz="3400" b="1" i="1">
                <a:effectLst/>
                <a:latin typeface="Raleway" pitchFamily="2" charset="77"/>
              </a:rPr>
              <a:t>destroy()</a:t>
            </a:r>
            <a:r>
              <a:rPr lang="en-GB" sz="3400" b="1" i="0">
                <a:effectLst/>
                <a:latin typeface="Raleway" pitchFamily="2" charset="77"/>
              </a:rPr>
              <a:t> </a:t>
            </a:r>
            <a:br>
              <a:rPr lang="en-GB" sz="3400" b="1" i="0">
                <a:effectLst/>
                <a:latin typeface="Raleway" pitchFamily="2" charset="77"/>
              </a:rPr>
            </a:br>
            <a:endParaRPr lang="en-BG" sz="3400"/>
          </a:p>
        </p:txBody>
      </p:sp>
      <p:sp>
        <p:nvSpPr>
          <p:cNvPr id="33" name="Freeform: Shape 25">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6001" y="1"/>
            <a:ext cx="1154841"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7CCBA7E-B936-A6F9-AD7F-B621CC9678F8}"/>
              </a:ext>
            </a:extLst>
          </p:cNvPr>
          <p:cNvSpPr>
            <a:spLocks noGrp="1"/>
          </p:cNvSpPr>
          <p:nvPr>
            <p:ph idx="1"/>
          </p:nvPr>
        </p:nvSpPr>
        <p:spPr>
          <a:xfrm>
            <a:off x="684213" y="1825625"/>
            <a:ext cx="5867400" cy="4270376"/>
          </a:xfrm>
        </p:spPr>
        <p:txBody>
          <a:bodyPr>
            <a:normAutofit/>
          </a:bodyPr>
          <a:lstStyle/>
          <a:p>
            <a:r>
              <a:rPr lang="en-GB" b="0" i="0" dirty="0">
                <a:effectLst/>
              </a:rPr>
              <a:t>Called by the Servlet Container to take the Servlet out of service.</a:t>
            </a:r>
          </a:p>
          <a:p>
            <a:r>
              <a:rPr lang="en-GB" b="0" i="0" dirty="0">
                <a:effectLst/>
              </a:rPr>
              <a:t>This method is only called once all threads within the servlet’s </a:t>
            </a:r>
            <a:r>
              <a:rPr lang="en-GB" b="0" i="1" dirty="0">
                <a:effectLst/>
              </a:rPr>
              <a:t>service</a:t>
            </a:r>
            <a:r>
              <a:rPr lang="en-GB" b="0" i="0" dirty="0">
                <a:effectLst/>
              </a:rPr>
              <a:t> method have exited or after a timeout period has passed. After the container calls this method, it will not call the </a:t>
            </a:r>
            <a:r>
              <a:rPr lang="en-GB" b="0" i="1" dirty="0">
                <a:effectLst/>
              </a:rPr>
              <a:t>service</a:t>
            </a:r>
            <a:r>
              <a:rPr lang="en-GB" b="0" i="0" dirty="0">
                <a:effectLst/>
              </a:rPr>
              <a:t> method again on the Servlet.</a:t>
            </a:r>
          </a:p>
          <a:p>
            <a:endParaRPr lang="en-BG" dirty="0"/>
          </a:p>
        </p:txBody>
      </p:sp>
      <p:sp>
        <p:nvSpPr>
          <p:cNvPr id="35" name="Oval 34">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6412" y="3423959"/>
            <a:ext cx="540681"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Box">
            <a:extLst>
              <a:ext uri="{FF2B5EF4-FFF2-40B4-BE49-F238E27FC236}">
                <a16:creationId xmlns:a16="http://schemas.microsoft.com/office/drawing/2014/main" id="{73D80EEF-B37B-169B-7C0A-03D347A021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5130" y="1216978"/>
            <a:ext cx="3780066" cy="3780066"/>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0" name="Freeform: Shape 2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7844" y="1"/>
            <a:ext cx="2066410"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2" name="Straight Connector 31">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5583"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4638" y="5166682"/>
            <a:ext cx="1835247"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7753" y="6033795"/>
            <a:ext cx="1990546"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912A93A0-6F79-B78C-32C3-575BA1E73A9E}"/>
              </a:ext>
            </a:extLst>
          </p:cNvPr>
          <p:cNvSpPr>
            <a:spLocks noGrp="1"/>
          </p:cNvSpPr>
          <p:nvPr>
            <p:ph type="sldNum" sz="quarter" idx="12"/>
          </p:nvPr>
        </p:nvSpPr>
        <p:spPr>
          <a:xfrm>
            <a:off x="10027631" y="6356350"/>
            <a:ext cx="1323211" cy="365125"/>
          </a:xfrm>
        </p:spPr>
        <p:txBody>
          <a:bodyPr>
            <a:normAutofit/>
          </a:bodyPr>
          <a:lstStyle/>
          <a:p>
            <a:pPr>
              <a:spcAft>
                <a:spcPts val="600"/>
              </a:spcAft>
            </a:pPr>
            <a:fld id="{C014DD1E-5D91-48A3-AD6D-45FBA980D106}" type="slidenum">
              <a:rPr lang="en-US" smtClean="0"/>
              <a:pPr>
                <a:spcAft>
                  <a:spcPts val="600"/>
                </a:spcAft>
              </a:pPr>
              <a:t>73</a:t>
            </a:fld>
            <a:endParaRPr lang="en-US"/>
          </a:p>
        </p:txBody>
      </p:sp>
      <p:sp>
        <p:nvSpPr>
          <p:cNvPr id="38" name="Freeform: Shape 3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48870" y="5519196"/>
            <a:ext cx="133995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112782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Rectangle 7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271" y="365125"/>
            <a:ext cx="11164539"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1EC5D3-3C77-CE47-63C7-B687FD1209B4}"/>
              </a:ext>
            </a:extLst>
          </p:cNvPr>
          <p:cNvSpPr>
            <a:spLocks noGrp="1"/>
          </p:cNvSpPr>
          <p:nvPr>
            <p:ph type="title"/>
          </p:nvPr>
        </p:nvSpPr>
        <p:spPr>
          <a:xfrm>
            <a:off x="1046473" y="586822"/>
            <a:ext cx="3559325" cy="1645920"/>
          </a:xfrm>
        </p:spPr>
        <p:txBody>
          <a:bodyPr>
            <a:normAutofit/>
          </a:bodyPr>
          <a:lstStyle/>
          <a:p>
            <a:r>
              <a:rPr lang="en-BG" sz="3200"/>
              <a:t>Dispatcher Servlet in spring - gateway</a:t>
            </a:r>
          </a:p>
        </p:txBody>
      </p:sp>
      <p:sp>
        <p:nvSpPr>
          <p:cNvPr id="73" name="Rectangle 7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280" y="1057739"/>
            <a:ext cx="12798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87" name="Rectangle 8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2245" y="1400640"/>
            <a:ext cx="1463040" cy="18283"/>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E293E6A2-53DA-8A6A-BB82-5688D59A5FE4}"/>
              </a:ext>
            </a:extLst>
          </p:cNvPr>
          <p:cNvSpPr>
            <a:spLocks noGrp="1"/>
          </p:cNvSpPr>
          <p:nvPr>
            <p:ph idx="1"/>
          </p:nvPr>
        </p:nvSpPr>
        <p:spPr>
          <a:xfrm>
            <a:off x="5098000" y="306772"/>
            <a:ext cx="6252844" cy="2147670"/>
          </a:xfrm>
        </p:spPr>
        <p:txBody>
          <a:bodyPr anchor="ctr">
            <a:normAutofit fontScale="85000" lnSpcReduction="20000"/>
          </a:bodyPr>
          <a:lstStyle/>
          <a:p>
            <a:endParaRPr lang="en-GB" sz="1300" b="1" dirty="0"/>
          </a:p>
          <a:p>
            <a:r>
              <a:rPr lang="en-GB" sz="1300" b="1" dirty="0"/>
              <a:t>Dispatcher Servlet</a:t>
            </a:r>
            <a:r>
              <a:rPr lang="en-GB" sz="1300" dirty="0"/>
              <a:t>: The central part of Spring’s web module, the Dispatcher Servlet receives an HTTP request. It coordinates with various components to handle the request and generate a response.</a:t>
            </a:r>
          </a:p>
          <a:p>
            <a:r>
              <a:rPr lang="en-GB" sz="1300" b="1" dirty="0"/>
              <a:t>Handler Mapping</a:t>
            </a:r>
            <a:r>
              <a:rPr lang="en-GB" sz="1300" dirty="0"/>
              <a:t>: After receiving the request, the Dispatcher Servlet consults the Handler Mapping to determine the appropriate handler (e.g., a specific controller) for the incoming request based on the URL and HTTP method.</a:t>
            </a:r>
          </a:p>
          <a:p>
            <a:r>
              <a:rPr lang="en-GB" sz="1300" b="1" dirty="0"/>
              <a:t>Handler Adapter</a:t>
            </a:r>
            <a:r>
              <a:rPr lang="en-GB" sz="1300" dirty="0"/>
              <a:t>: Once the handler is identified, the Dispatcher Servlet uses a Handler Adapter to invoke the actual handler method. This adapter provides flexibility, allowing various types of handlers (like annotated controllers, simple URL handlers, etc.) to be used.</a:t>
            </a:r>
          </a:p>
          <a:p>
            <a:r>
              <a:rPr lang="en-GB" sz="1300" b="1" dirty="0" err="1"/>
              <a:t>RestController</a:t>
            </a:r>
            <a:r>
              <a:rPr lang="en-GB" sz="1300" dirty="0"/>
              <a:t>: The selected handler is often a </a:t>
            </a:r>
            <a:r>
              <a:rPr lang="en-GB" sz="1300" dirty="0" err="1"/>
              <a:t>RestController</a:t>
            </a:r>
            <a:r>
              <a:rPr lang="en-GB" sz="1300" dirty="0"/>
              <a:t> in a Spring REST API application. The controller contains methods that handle requests and are annotated with @</a:t>
            </a:r>
            <a:r>
              <a:rPr lang="en-GB" sz="1300" dirty="0" err="1"/>
              <a:t>RequestMapping</a:t>
            </a:r>
            <a:r>
              <a:rPr lang="en-GB" sz="1300" dirty="0"/>
              <a:t> or other HTTP-specific annotations.</a:t>
            </a:r>
          </a:p>
          <a:p>
            <a:endParaRPr lang="en-US" sz="900" dirty="0"/>
          </a:p>
        </p:txBody>
      </p:sp>
      <p:pic>
        <p:nvPicPr>
          <p:cNvPr id="5" name="Content Placeholder 4" descr="A diagram of a system&#10;&#10;Description automatically generated">
            <a:extLst>
              <a:ext uri="{FF2B5EF4-FFF2-40B4-BE49-F238E27FC236}">
                <a16:creationId xmlns:a16="http://schemas.microsoft.com/office/drawing/2014/main" id="{B0BC6BB4-84BB-C17B-623A-AC23EE021E58}"/>
              </a:ext>
            </a:extLst>
          </p:cNvPr>
          <p:cNvPicPr>
            <a:picLocks noChangeAspect="1"/>
          </p:cNvPicPr>
          <p:nvPr/>
        </p:nvPicPr>
        <p:blipFill>
          <a:blip r:embed="rId2"/>
          <a:stretch>
            <a:fillRect/>
          </a:stretch>
        </p:blipFill>
        <p:spPr>
          <a:xfrm>
            <a:off x="1751012" y="2481387"/>
            <a:ext cx="8305800" cy="4069841"/>
          </a:xfrm>
          <a:prstGeom prst="rect">
            <a:avLst/>
          </a:prstGeom>
        </p:spPr>
      </p:pic>
      <p:sp>
        <p:nvSpPr>
          <p:cNvPr id="4" name="Slide Number Placeholder 3">
            <a:extLst>
              <a:ext uri="{FF2B5EF4-FFF2-40B4-BE49-F238E27FC236}">
                <a16:creationId xmlns:a16="http://schemas.microsoft.com/office/drawing/2014/main" id="{B668A4CB-12F1-F926-10C3-87F9A45D2192}"/>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a:solidFill>
                  <a:schemeClr val="tx1">
                    <a:lumMod val="50000"/>
                    <a:lumOff val="50000"/>
                  </a:schemeClr>
                </a:solidFill>
              </a:rPr>
              <a:pPr>
                <a:spcAft>
                  <a:spcPts val="600"/>
                </a:spcAft>
              </a:pPr>
              <a:t>74</a:t>
            </a:fld>
            <a:endParaRPr lang="en-US">
              <a:solidFill>
                <a:schemeClr val="tx1">
                  <a:lumMod val="50000"/>
                  <a:lumOff val="50000"/>
                </a:schemeClr>
              </a:solidFill>
            </a:endParaRPr>
          </a:p>
        </p:txBody>
      </p:sp>
    </p:spTree>
    <p:extLst>
      <p:ext uri="{BB962C8B-B14F-4D97-AF65-F5344CB8AC3E}">
        <p14:creationId xmlns:p14="http://schemas.microsoft.com/office/powerpoint/2010/main" val="3589407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 y="0"/>
            <a:ext cx="1218852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90113F-4858-C7CE-EB01-9BF9C0A36F42}"/>
              </a:ext>
            </a:extLst>
          </p:cNvPr>
          <p:cNvSpPr>
            <a:spLocks noGrp="1"/>
          </p:cNvSpPr>
          <p:nvPr>
            <p:ph type="title"/>
          </p:nvPr>
        </p:nvSpPr>
        <p:spPr>
          <a:xfrm>
            <a:off x="804462" y="304801"/>
            <a:ext cx="4976680" cy="1142999"/>
          </a:xfrm>
        </p:spPr>
        <p:txBody>
          <a:bodyPr>
            <a:normAutofit/>
          </a:bodyPr>
          <a:lstStyle/>
          <a:p>
            <a:r>
              <a:rPr lang="en-GB" sz="3600" dirty="0">
                <a:solidFill>
                  <a:schemeClr val="tx2"/>
                </a:solidFill>
              </a:rPr>
              <a:t>Filters</a:t>
            </a:r>
            <a:endParaRPr lang="en-BG" sz="3600" dirty="0">
              <a:solidFill>
                <a:schemeClr val="tx2"/>
              </a:solidFill>
            </a:endParaRPr>
          </a:p>
        </p:txBody>
      </p:sp>
      <p:sp>
        <p:nvSpPr>
          <p:cNvPr id="3" name="Content Placeholder 2">
            <a:extLst>
              <a:ext uri="{FF2B5EF4-FFF2-40B4-BE49-F238E27FC236}">
                <a16:creationId xmlns:a16="http://schemas.microsoft.com/office/drawing/2014/main" id="{4CBBF053-EF3E-D03A-3402-67E5DA8B21F7}"/>
              </a:ext>
            </a:extLst>
          </p:cNvPr>
          <p:cNvSpPr>
            <a:spLocks noGrp="1"/>
          </p:cNvSpPr>
          <p:nvPr>
            <p:ph idx="1"/>
          </p:nvPr>
        </p:nvSpPr>
        <p:spPr>
          <a:xfrm>
            <a:off x="303212" y="1219200"/>
            <a:ext cx="6553199" cy="5137150"/>
          </a:xfrm>
        </p:spPr>
        <p:txBody>
          <a:bodyPr anchor="ctr">
            <a:noAutofit/>
          </a:bodyPr>
          <a:lstStyle/>
          <a:p>
            <a:r>
              <a:rPr lang="en-GB" sz="2400" b="1" dirty="0">
                <a:solidFill>
                  <a:schemeClr val="tx2"/>
                </a:solidFill>
              </a:rPr>
              <a:t>What is a Filter?</a:t>
            </a:r>
            <a:r>
              <a:rPr lang="en-GB" sz="2400" dirty="0">
                <a:solidFill>
                  <a:schemeClr val="tx2"/>
                </a:solidFill>
              </a:rPr>
              <a:t>: A reusable Java component that intercepts HTTP requests and responses to apply some logic before the request reaches the servlet or after the servlet sends a response.</a:t>
            </a:r>
          </a:p>
          <a:p>
            <a:r>
              <a:rPr lang="en-GB" sz="2400" b="1" dirty="0">
                <a:solidFill>
                  <a:schemeClr val="tx2"/>
                </a:solidFill>
              </a:rPr>
              <a:t>Common Use Cases</a:t>
            </a:r>
            <a:r>
              <a:rPr lang="en-GB" sz="2400" dirty="0">
                <a:solidFill>
                  <a:schemeClr val="tx2"/>
                </a:solidFill>
              </a:rPr>
              <a:t>: Authentication, logging, request/response modification, compression.</a:t>
            </a:r>
          </a:p>
          <a:p>
            <a:r>
              <a:rPr lang="en-GB" sz="2400" b="1" dirty="0">
                <a:solidFill>
                  <a:schemeClr val="tx2"/>
                </a:solidFill>
              </a:rPr>
              <a:t>Lifecycle of a Filter</a:t>
            </a:r>
            <a:r>
              <a:rPr lang="en-GB" sz="2400" dirty="0">
                <a:solidFill>
                  <a:schemeClr val="tx2"/>
                </a:solidFill>
              </a:rPr>
              <a:t>: </a:t>
            </a:r>
            <a:r>
              <a:rPr lang="en-GB" sz="2400" dirty="0" err="1">
                <a:solidFill>
                  <a:schemeClr val="tx2"/>
                </a:solidFill>
              </a:rPr>
              <a:t>init</a:t>
            </a:r>
            <a:r>
              <a:rPr lang="en-GB" sz="2400" dirty="0">
                <a:solidFill>
                  <a:schemeClr val="tx2"/>
                </a:solidFill>
              </a:rPr>
              <a:t>(), </a:t>
            </a:r>
            <a:r>
              <a:rPr lang="en-GB" sz="2400" dirty="0" err="1">
                <a:solidFill>
                  <a:schemeClr val="tx2"/>
                </a:solidFill>
              </a:rPr>
              <a:t>doFilter</a:t>
            </a:r>
            <a:r>
              <a:rPr lang="en-GB" sz="2400" dirty="0">
                <a:solidFill>
                  <a:schemeClr val="tx2"/>
                </a:solidFill>
              </a:rPr>
              <a:t>(), destroy().</a:t>
            </a:r>
          </a:p>
          <a:p>
            <a:r>
              <a:rPr lang="en-GB" sz="2400" b="1" dirty="0">
                <a:solidFill>
                  <a:schemeClr val="tx2"/>
                </a:solidFill>
              </a:rPr>
              <a:t>How Filters Work</a:t>
            </a:r>
            <a:r>
              <a:rPr lang="en-GB" sz="2400" dirty="0">
                <a:solidFill>
                  <a:schemeClr val="tx2"/>
                </a:solidFill>
              </a:rPr>
              <a:t>: filters are configured in a web application (e.g., in </a:t>
            </a:r>
            <a:r>
              <a:rPr lang="en-GB" sz="2400" dirty="0" err="1">
                <a:solidFill>
                  <a:schemeClr val="tx2"/>
                </a:solidFill>
              </a:rPr>
              <a:t>web.xml</a:t>
            </a:r>
            <a:r>
              <a:rPr lang="en-GB" sz="2400" dirty="0">
                <a:solidFill>
                  <a:schemeClr val="tx2"/>
                </a:solidFill>
              </a:rPr>
              <a:t> or using annotations in Spring).</a:t>
            </a:r>
          </a:p>
          <a:p>
            <a:r>
              <a:rPr lang="en-GB" sz="2400" b="1" dirty="0">
                <a:solidFill>
                  <a:schemeClr val="tx2"/>
                </a:solidFill>
              </a:rPr>
              <a:t>Example</a:t>
            </a:r>
            <a:r>
              <a:rPr lang="en-GB" sz="2400" dirty="0">
                <a:solidFill>
                  <a:schemeClr val="tx2"/>
                </a:solidFill>
              </a:rPr>
              <a:t>: Create a simple filter to log requests or check authentication headers.</a:t>
            </a:r>
            <a:endParaRPr lang="en-BG" sz="2400" dirty="0">
              <a:solidFill>
                <a:schemeClr val="tx2"/>
              </a:solidFill>
            </a:endParaRP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8238" y="0"/>
            <a:ext cx="5820587"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Filter">
            <a:extLst>
              <a:ext uri="{FF2B5EF4-FFF2-40B4-BE49-F238E27FC236}">
                <a16:creationId xmlns:a16="http://schemas.microsoft.com/office/drawing/2014/main" id="{21DF3634-3BD4-D5AA-AB99-9AF8AC3087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139" y="1629089"/>
            <a:ext cx="3620021" cy="3620021"/>
          </a:xfrm>
          <a:prstGeom prst="rect">
            <a:avLst/>
          </a:prstGeom>
        </p:spPr>
      </p:pic>
      <p:sp>
        <p:nvSpPr>
          <p:cNvPr id="4" name="Slide Number Placeholder 3">
            <a:extLst>
              <a:ext uri="{FF2B5EF4-FFF2-40B4-BE49-F238E27FC236}">
                <a16:creationId xmlns:a16="http://schemas.microsoft.com/office/drawing/2014/main" id="{DA74FF3F-ABD3-87F5-2779-4C52FB6A1105}"/>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75</a:t>
            </a:fld>
            <a:endParaRPr lang="en-US"/>
          </a:p>
        </p:txBody>
      </p:sp>
    </p:spTree>
    <p:extLst>
      <p:ext uri="{BB962C8B-B14F-4D97-AF65-F5344CB8AC3E}">
        <p14:creationId xmlns:p14="http://schemas.microsoft.com/office/powerpoint/2010/main" val="2400895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 y="0"/>
            <a:ext cx="1218852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7D136-C2D7-E88B-86C7-C1F632490E61}"/>
              </a:ext>
            </a:extLst>
          </p:cNvPr>
          <p:cNvSpPr>
            <a:spLocks noGrp="1"/>
          </p:cNvSpPr>
          <p:nvPr>
            <p:ph type="title"/>
          </p:nvPr>
        </p:nvSpPr>
        <p:spPr>
          <a:xfrm>
            <a:off x="912812" y="802955"/>
            <a:ext cx="4868330" cy="263845"/>
          </a:xfrm>
        </p:spPr>
        <p:txBody>
          <a:bodyPr>
            <a:normAutofit fontScale="90000"/>
          </a:bodyPr>
          <a:lstStyle/>
          <a:p>
            <a:r>
              <a:rPr lang="en-GB" sz="3600" dirty="0">
                <a:solidFill>
                  <a:schemeClr val="tx2"/>
                </a:solidFill>
              </a:rPr>
              <a:t>How Filters Work</a:t>
            </a:r>
            <a:endParaRPr lang="en-BG" sz="3600" dirty="0">
              <a:solidFill>
                <a:schemeClr val="tx2"/>
              </a:solidFill>
            </a:endParaRPr>
          </a:p>
        </p:txBody>
      </p:sp>
      <p:sp>
        <p:nvSpPr>
          <p:cNvPr id="3" name="Content Placeholder 2">
            <a:extLst>
              <a:ext uri="{FF2B5EF4-FFF2-40B4-BE49-F238E27FC236}">
                <a16:creationId xmlns:a16="http://schemas.microsoft.com/office/drawing/2014/main" id="{AA2827A0-1D7D-A829-6EC4-AA69141CCEC7}"/>
              </a:ext>
            </a:extLst>
          </p:cNvPr>
          <p:cNvSpPr>
            <a:spLocks noGrp="1"/>
          </p:cNvSpPr>
          <p:nvPr>
            <p:ph idx="1"/>
          </p:nvPr>
        </p:nvSpPr>
        <p:spPr>
          <a:xfrm>
            <a:off x="608013" y="1295400"/>
            <a:ext cx="5964058" cy="4765571"/>
          </a:xfrm>
        </p:spPr>
        <p:txBody>
          <a:bodyPr anchor="ctr">
            <a:normAutofit/>
          </a:bodyPr>
          <a:lstStyle/>
          <a:p>
            <a:r>
              <a:rPr lang="en-GB" sz="2800" dirty="0">
                <a:solidFill>
                  <a:schemeClr val="tx2"/>
                </a:solidFill>
              </a:rPr>
              <a:t>Intercepts requests before they reach the servlet.</a:t>
            </a:r>
          </a:p>
          <a:p>
            <a:r>
              <a:rPr lang="en-GB" sz="2800" dirty="0">
                <a:solidFill>
                  <a:schemeClr val="tx2"/>
                </a:solidFill>
              </a:rPr>
              <a:t>Processes the request or response.</a:t>
            </a:r>
          </a:p>
          <a:p>
            <a:r>
              <a:rPr lang="en-GB" sz="2800" dirty="0">
                <a:solidFill>
                  <a:schemeClr val="tx2"/>
                </a:solidFill>
              </a:rPr>
              <a:t>Can alter, modify, or inspect the request and response objects.</a:t>
            </a:r>
          </a:p>
          <a:p>
            <a:r>
              <a:rPr lang="en-GB" sz="2800" dirty="0">
                <a:solidFill>
                  <a:schemeClr val="tx2"/>
                </a:solidFill>
              </a:rPr>
              <a:t>When a filter is applied, the request passes through the filter chain. Filters can pass the request to the next filter in the chain or directly to the servlet, depending on configuration and logic.</a:t>
            </a:r>
          </a:p>
          <a:p>
            <a:endParaRPr lang="en-BG" sz="1800" dirty="0">
              <a:solidFill>
                <a:schemeClr val="tx2"/>
              </a:solidFill>
            </a:endParaRP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8238" y="0"/>
            <a:ext cx="5820587"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Laptop Secure">
            <a:extLst>
              <a:ext uri="{FF2B5EF4-FFF2-40B4-BE49-F238E27FC236}">
                <a16:creationId xmlns:a16="http://schemas.microsoft.com/office/drawing/2014/main" id="{32C88EDE-EC4C-2034-CD83-9C4E63A344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139" y="1629089"/>
            <a:ext cx="3620021" cy="3620021"/>
          </a:xfrm>
          <a:prstGeom prst="rect">
            <a:avLst/>
          </a:prstGeom>
        </p:spPr>
      </p:pic>
      <p:sp>
        <p:nvSpPr>
          <p:cNvPr id="4" name="Slide Number Placeholder 3">
            <a:extLst>
              <a:ext uri="{FF2B5EF4-FFF2-40B4-BE49-F238E27FC236}">
                <a16:creationId xmlns:a16="http://schemas.microsoft.com/office/drawing/2014/main" id="{2DBA4595-D2B1-D331-80C7-E02A00BBA06F}"/>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76</a:t>
            </a:fld>
            <a:endParaRPr lang="en-US"/>
          </a:p>
        </p:txBody>
      </p:sp>
    </p:spTree>
    <p:extLst>
      <p:ext uri="{BB962C8B-B14F-4D97-AF65-F5344CB8AC3E}">
        <p14:creationId xmlns:p14="http://schemas.microsoft.com/office/powerpoint/2010/main" val="508555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964F9-F1E2-6DF9-3432-91EB22B20F73}"/>
              </a:ext>
            </a:extLst>
          </p:cNvPr>
          <p:cNvSpPr>
            <a:spLocks noGrp="1"/>
          </p:cNvSpPr>
          <p:nvPr>
            <p:ph type="title"/>
          </p:nvPr>
        </p:nvSpPr>
        <p:spPr>
          <a:xfrm>
            <a:off x="589406" y="856180"/>
            <a:ext cx="4559396" cy="1128068"/>
          </a:xfrm>
        </p:spPr>
        <p:txBody>
          <a:bodyPr anchor="ctr">
            <a:normAutofit/>
          </a:bodyPr>
          <a:lstStyle/>
          <a:p>
            <a:r>
              <a:rPr lang="en-GB" sz="3700"/>
              <a:t>Filter Chain and Order of Execution</a:t>
            </a:r>
            <a:endParaRPr lang="en-BG" sz="370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02"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11" y="2090569"/>
            <a:ext cx="4296561"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3341BE-4BFC-E2A1-705E-E3C19A24305A}"/>
              </a:ext>
            </a:extLst>
          </p:cNvPr>
          <p:cNvSpPr>
            <a:spLocks noGrp="1"/>
          </p:cNvSpPr>
          <p:nvPr>
            <p:ph idx="1"/>
          </p:nvPr>
        </p:nvSpPr>
        <p:spPr>
          <a:xfrm>
            <a:off x="590565" y="2118001"/>
            <a:ext cx="4741847" cy="4192089"/>
          </a:xfrm>
        </p:spPr>
        <p:txBody>
          <a:bodyPr anchor="ctr">
            <a:noAutofit/>
          </a:bodyPr>
          <a:lstStyle/>
          <a:p>
            <a:r>
              <a:rPr lang="en-GB" sz="2400" dirty="0"/>
              <a:t>Multiple filters can be configured in a sequence.</a:t>
            </a:r>
          </a:p>
          <a:p>
            <a:r>
              <a:rPr lang="en-GB" sz="2400" dirty="0"/>
              <a:t>The order in </a:t>
            </a:r>
            <a:r>
              <a:rPr lang="en-GB" sz="2400" dirty="0" err="1"/>
              <a:t>web.xml</a:t>
            </a:r>
            <a:r>
              <a:rPr lang="en-GB" sz="2400" dirty="0"/>
              <a:t> (or based on annotation scan order) determines the sequence.</a:t>
            </a:r>
          </a:p>
          <a:p>
            <a:r>
              <a:rPr lang="en-GB" sz="2400" dirty="0"/>
              <a:t>Each filter can call </a:t>
            </a:r>
            <a:r>
              <a:rPr lang="en-GB" sz="2400" dirty="0" err="1"/>
              <a:t>chain.doFilter</a:t>
            </a:r>
            <a:r>
              <a:rPr lang="en-GB" sz="2400" dirty="0"/>
              <a:t>(request, response) to pass control to the next filter in the chain or the target servlet.</a:t>
            </a:r>
            <a:endParaRPr lang="en-BG" sz="2400" dirty="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4884" y="0"/>
            <a:ext cx="149394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4329" y="513853"/>
            <a:ext cx="6007801"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183D4AC-D205-F888-FDD2-74B290687D64}"/>
              </a:ext>
            </a:extLst>
          </p:cNvPr>
          <p:cNvPicPr>
            <a:picLocks noChangeAspect="1"/>
          </p:cNvPicPr>
          <p:nvPr/>
        </p:nvPicPr>
        <p:blipFill>
          <a:blip r:embed="rId3"/>
          <a:srcRect r="36833" b="2"/>
          <a:stretch/>
        </p:blipFill>
        <p:spPr>
          <a:xfrm>
            <a:off x="5976231" y="799352"/>
            <a:ext cx="5423997" cy="5259296"/>
          </a:xfrm>
          <a:prstGeom prst="rect">
            <a:avLst/>
          </a:prstGeom>
        </p:spPr>
      </p:pic>
      <p:sp>
        <p:nvSpPr>
          <p:cNvPr id="4" name="Slide Number Placeholder 3">
            <a:extLst>
              <a:ext uri="{FF2B5EF4-FFF2-40B4-BE49-F238E27FC236}">
                <a16:creationId xmlns:a16="http://schemas.microsoft.com/office/drawing/2014/main" id="{9D1544A0-546A-2368-DF19-DCFFAE5D8192}"/>
              </a:ext>
            </a:extLst>
          </p:cNvPr>
          <p:cNvSpPr>
            <a:spLocks noGrp="1"/>
          </p:cNvSpPr>
          <p:nvPr>
            <p:ph type="sldNum" sz="quarter" idx="12"/>
          </p:nvPr>
        </p:nvSpPr>
        <p:spPr>
          <a:xfrm>
            <a:off x="9382625" y="6492240"/>
            <a:ext cx="1055442" cy="365125"/>
          </a:xfrm>
        </p:spPr>
        <p:txBody>
          <a:bodyPr>
            <a:normAutofit/>
          </a:bodyPr>
          <a:lstStyle/>
          <a:p>
            <a:pPr>
              <a:spcAft>
                <a:spcPts val="600"/>
              </a:spcAft>
            </a:pPr>
            <a:fld id="{C014DD1E-5D91-48A3-AD6D-45FBA980D106}" type="slidenum">
              <a:rPr lang="en-US" smtClean="0"/>
              <a:pPr>
                <a:spcAft>
                  <a:spcPts val="600"/>
                </a:spcAft>
              </a:pPr>
              <a:t>77</a:t>
            </a:fld>
            <a:endParaRPr lang="en-US"/>
          </a:p>
        </p:txBody>
      </p:sp>
    </p:spTree>
    <p:extLst>
      <p:ext uri="{BB962C8B-B14F-4D97-AF65-F5344CB8AC3E}">
        <p14:creationId xmlns:p14="http://schemas.microsoft.com/office/powerpoint/2010/main" val="2832100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99458" y="1491799"/>
            <a:ext cx="3333749" cy="3498192"/>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A61A27-4E61-A36C-0226-F2CFA5AEEF83}"/>
              </a:ext>
            </a:extLst>
          </p:cNvPr>
          <p:cNvSpPr>
            <a:spLocks noGrp="1"/>
          </p:cNvSpPr>
          <p:nvPr>
            <p:ph type="title"/>
          </p:nvPr>
        </p:nvSpPr>
        <p:spPr>
          <a:xfrm>
            <a:off x="1028432" y="1967266"/>
            <a:ext cx="2628215" cy="2547257"/>
          </a:xfrm>
          <a:noFill/>
        </p:spPr>
        <p:txBody>
          <a:bodyPr vert="horz" lIns="91440" tIns="45720" rIns="91440" bIns="45720" rtlCol="0" anchor="ctr">
            <a:normAutofit/>
          </a:bodyPr>
          <a:lstStyle/>
          <a:p>
            <a:pPr algn="ctr" defTabSz="914400"/>
            <a:r>
              <a:rPr lang="en-US" sz="3300" kern="1200" dirty="0">
                <a:solidFill>
                  <a:srgbClr val="FFFFFF"/>
                </a:solidFill>
                <a:latin typeface="+mj-lt"/>
                <a:ea typeface="+mj-ea"/>
                <a:cs typeface="+mj-cs"/>
              </a:rPr>
              <a:t>Annotation-same can be done with annotation:</a:t>
            </a:r>
            <a:br>
              <a:rPr lang="en-US" sz="3300" kern="1200" dirty="0">
                <a:solidFill>
                  <a:srgbClr val="FFFFFF"/>
                </a:solidFill>
                <a:latin typeface="+mj-lt"/>
                <a:ea typeface="+mj-ea"/>
                <a:cs typeface="+mj-cs"/>
              </a:rPr>
            </a:br>
            <a:endParaRPr lang="en-US" sz="33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E345CB7A-FE3F-5137-A949-4F4D05251FBE}"/>
              </a:ext>
            </a:extLst>
          </p:cNvPr>
          <p:cNvSpPr>
            <a:spLocks noGrp="1"/>
          </p:cNvSpPr>
          <p:nvPr>
            <p:ph type="sldNum" sz="quarter" idx="12"/>
          </p:nvPr>
        </p:nvSpPr>
        <p:spPr>
          <a:xfrm>
            <a:off x="11031310" y="6356350"/>
            <a:ext cx="514215" cy="365125"/>
          </a:xfrm>
        </p:spPr>
        <p:txBody>
          <a:bodyPr vert="horz" lIns="91440" tIns="45720" rIns="91440" bIns="45720" rtlCol="0" anchor="ctr">
            <a:normAutofit/>
          </a:bodyPr>
          <a:lstStyle/>
          <a:p>
            <a:pPr defTabSz="914400">
              <a:spcAft>
                <a:spcPts val="600"/>
              </a:spcAft>
            </a:pPr>
            <a:fld id="{C014DD1E-5D91-48A3-AD6D-45FBA980D106}" type="slidenum">
              <a:rPr lang="en-US">
                <a:solidFill>
                  <a:schemeClr val="tx1">
                    <a:alpha val="80000"/>
                  </a:schemeClr>
                </a:solidFill>
              </a:rPr>
              <a:pPr defTabSz="914400">
                <a:spcAft>
                  <a:spcPts val="600"/>
                </a:spcAft>
              </a:pPr>
              <a:t>78</a:t>
            </a:fld>
            <a:endParaRPr lang="en-US">
              <a:solidFill>
                <a:schemeClr val="tx1">
                  <a:alpha val="80000"/>
                </a:schemeClr>
              </a:solidFill>
            </a:endParaRPr>
          </a:p>
        </p:txBody>
      </p:sp>
      <p:sp>
        <p:nvSpPr>
          <p:cNvPr id="6" name="Content Placeholder 5">
            <a:extLst>
              <a:ext uri="{FF2B5EF4-FFF2-40B4-BE49-F238E27FC236}">
                <a16:creationId xmlns:a16="http://schemas.microsoft.com/office/drawing/2014/main" id="{8F6AFB58-D801-B746-CD5C-761B02D4A3C3}"/>
              </a:ext>
            </a:extLst>
          </p:cNvPr>
          <p:cNvSpPr>
            <a:spLocks noGrp="1"/>
          </p:cNvSpPr>
          <p:nvPr>
            <p:ph idx="1"/>
          </p:nvPr>
        </p:nvSpPr>
        <p:spPr/>
        <p:txBody>
          <a:bodyPr/>
          <a:lstStyle/>
          <a:p>
            <a:endParaRPr lang="en-BG"/>
          </a:p>
        </p:txBody>
      </p:sp>
      <p:pic>
        <p:nvPicPr>
          <p:cNvPr id="7" name="Picture 6">
            <a:extLst>
              <a:ext uri="{FF2B5EF4-FFF2-40B4-BE49-F238E27FC236}">
                <a16:creationId xmlns:a16="http://schemas.microsoft.com/office/drawing/2014/main" id="{CC4BF44D-C850-A30F-C6E0-6364FBBE4301}"/>
              </a:ext>
            </a:extLst>
          </p:cNvPr>
          <p:cNvPicPr>
            <a:picLocks noChangeAspect="1"/>
          </p:cNvPicPr>
          <p:nvPr/>
        </p:nvPicPr>
        <p:blipFill>
          <a:blip r:embed="rId2"/>
          <a:stretch>
            <a:fillRect/>
          </a:stretch>
        </p:blipFill>
        <p:spPr>
          <a:xfrm>
            <a:off x="4453951" y="1151744"/>
            <a:ext cx="7466936" cy="4639456"/>
          </a:xfrm>
          <a:prstGeom prst="rect">
            <a:avLst/>
          </a:prstGeom>
        </p:spPr>
      </p:pic>
    </p:spTree>
    <p:extLst>
      <p:ext uri="{BB962C8B-B14F-4D97-AF65-F5344CB8AC3E}">
        <p14:creationId xmlns:p14="http://schemas.microsoft.com/office/powerpoint/2010/main" val="19684101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6B074-3E86-AD3C-2517-314F3F556A7C}"/>
              </a:ext>
            </a:extLst>
          </p:cNvPr>
          <p:cNvSpPr>
            <a:spLocks noGrp="1"/>
          </p:cNvSpPr>
          <p:nvPr>
            <p:ph type="title"/>
          </p:nvPr>
        </p:nvSpPr>
        <p:spPr>
          <a:xfrm>
            <a:off x="837982" y="365127"/>
            <a:ext cx="10512862" cy="777874"/>
          </a:xfrm>
        </p:spPr>
        <p:txBody>
          <a:bodyPr/>
          <a:lstStyle/>
          <a:p>
            <a:r>
              <a:rPr lang="en-GB" dirty="0"/>
              <a:t>Common Use Cases for Filters</a:t>
            </a:r>
            <a:endParaRPr lang="en-BG" dirty="0"/>
          </a:p>
        </p:txBody>
      </p:sp>
      <p:sp>
        <p:nvSpPr>
          <p:cNvPr id="3" name="Content Placeholder 2">
            <a:extLst>
              <a:ext uri="{FF2B5EF4-FFF2-40B4-BE49-F238E27FC236}">
                <a16:creationId xmlns:a16="http://schemas.microsoft.com/office/drawing/2014/main" id="{29ABC9FC-0240-7F6E-2C94-45BDB31DC900}"/>
              </a:ext>
            </a:extLst>
          </p:cNvPr>
          <p:cNvSpPr>
            <a:spLocks noGrp="1"/>
          </p:cNvSpPr>
          <p:nvPr>
            <p:ph idx="1"/>
          </p:nvPr>
        </p:nvSpPr>
        <p:spPr>
          <a:xfrm>
            <a:off x="760412" y="1447800"/>
            <a:ext cx="10590432" cy="4729163"/>
          </a:xfrm>
        </p:spPr>
        <p:txBody>
          <a:bodyPr/>
          <a:lstStyle/>
          <a:p>
            <a:r>
              <a:rPr lang="en-GB" b="1" dirty="0"/>
              <a:t>Authentication and Authorization</a:t>
            </a:r>
            <a:r>
              <a:rPr lang="en-GB" dirty="0"/>
              <a:t>: Checking if a user is logged in or has the right permissions before accessing a resource.</a:t>
            </a:r>
          </a:p>
          <a:p>
            <a:r>
              <a:rPr lang="en-GB" b="1" dirty="0"/>
              <a:t>Logging and Auditing</a:t>
            </a:r>
            <a:r>
              <a:rPr lang="en-GB" dirty="0"/>
              <a:t>: Logging request details like IP address, request time, etc.</a:t>
            </a:r>
          </a:p>
          <a:p>
            <a:r>
              <a:rPr lang="en-GB" b="1" dirty="0"/>
              <a:t>Compression</a:t>
            </a:r>
            <a:r>
              <a:rPr lang="en-GB" dirty="0"/>
              <a:t>: Compressing the response to reduce bandwidth usage.</a:t>
            </a:r>
          </a:p>
          <a:p>
            <a:r>
              <a:rPr lang="en-GB" b="1" dirty="0"/>
              <a:t>Character Encoding</a:t>
            </a:r>
            <a:r>
              <a:rPr lang="en-GB" dirty="0"/>
              <a:t>: Setting character encoding to ensure consistent request/response data </a:t>
            </a:r>
            <a:r>
              <a:rPr lang="en-GB" err="1"/>
              <a:t>processing</a:t>
            </a:r>
            <a:r>
              <a:rPr lang="en-GB"/>
              <a:t>.</a:t>
            </a:r>
          </a:p>
          <a:p>
            <a:r>
              <a:rPr lang="en-GB" b="1"/>
              <a:t>Input </a:t>
            </a:r>
            <a:r>
              <a:rPr lang="en-GB" b="1" dirty="0"/>
              <a:t>Validation and Security</a:t>
            </a:r>
            <a:r>
              <a:rPr lang="en-GB" dirty="0"/>
              <a:t>: Sanitizing input, checking headers, and preventing SQL injection or XSS attacks.</a:t>
            </a:r>
            <a:endParaRPr lang="en-BG" dirty="0"/>
          </a:p>
        </p:txBody>
      </p:sp>
      <p:sp>
        <p:nvSpPr>
          <p:cNvPr id="4" name="Slide Number Placeholder 3">
            <a:extLst>
              <a:ext uri="{FF2B5EF4-FFF2-40B4-BE49-F238E27FC236}">
                <a16:creationId xmlns:a16="http://schemas.microsoft.com/office/drawing/2014/main" id="{E9936F69-CF0C-9CCE-B4FB-A10FD9781BD3}"/>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79</a:t>
            </a:fld>
            <a:endParaRPr lang="en-US" dirty="0">
              <a:solidFill>
                <a:prstClr val="white">
                  <a:tint val="75000"/>
                </a:prstClr>
              </a:solidFill>
            </a:endParaRPr>
          </a:p>
        </p:txBody>
      </p:sp>
    </p:spTree>
    <p:extLst>
      <p:ext uri="{BB962C8B-B14F-4D97-AF65-F5344CB8AC3E}">
        <p14:creationId xmlns:p14="http://schemas.microsoft.com/office/powerpoint/2010/main" val="902426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6D30-1561-5F08-B098-601870FEAB99}"/>
              </a:ext>
            </a:extLst>
          </p:cNvPr>
          <p:cNvSpPr>
            <a:spLocks noGrp="1"/>
          </p:cNvSpPr>
          <p:nvPr>
            <p:ph type="title"/>
          </p:nvPr>
        </p:nvSpPr>
        <p:spPr/>
        <p:txBody>
          <a:bodyPr/>
          <a:lstStyle/>
          <a:p>
            <a:r>
              <a:rPr lang="en-GB" dirty="0"/>
              <a:t>HTTP</a:t>
            </a:r>
            <a:r>
              <a:rPr lang="en-GB" spc="-95" dirty="0"/>
              <a:t> </a:t>
            </a:r>
            <a:r>
              <a:rPr lang="en-GB" spc="-10" dirty="0"/>
              <a:t>Request</a:t>
            </a:r>
            <a:r>
              <a:rPr lang="en-GB" spc="-85" dirty="0"/>
              <a:t> </a:t>
            </a:r>
            <a:r>
              <a:rPr lang="en-GB" spc="-10" dirty="0"/>
              <a:t>Methods</a:t>
            </a:r>
            <a:endParaRPr lang="en-BG" dirty="0"/>
          </a:p>
        </p:txBody>
      </p:sp>
      <p:sp>
        <p:nvSpPr>
          <p:cNvPr id="4" name="Slide Number Placeholder 3">
            <a:extLst>
              <a:ext uri="{FF2B5EF4-FFF2-40B4-BE49-F238E27FC236}">
                <a16:creationId xmlns:a16="http://schemas.microsoft.com/office/drawing/2014/main" id="{49FD44C5-8A0A-DD50-2EC6-9DC3D8A86DAA}"/>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8</a:t>
            </a:fld>
            <a:endParaRPr lang="en-US" dirty="0">
              <a:solidFill>
                <a:prstClr val="white">
                  <a:tint val="75000"/>
                </a:prstClr>
              </a:solidFill>
            </a:endParaRPr>
          </a:p>
        </p:txBody>
      </p:sp>
      <p:sp>
        <p:nvSpPr>
          <p:cNvPr id="6" name="Content Placeholder 5">
            <a:extLst>
              <a:ext uri="{FF2B5EF4-FFF2-40B4-BE49-F238E27FC236}">
                <a16:creationId xmlns:a16="http://schemas.microsoft.com/office/drawing/2014/main" id="{96580855-D7C7-7163-74CC-16FC188994B7}"/>
              </a:ext>
            </a:extLst>
          </p:cNvPr>
          <p:cNvSpPr>
            <a:spLocks noGrp="1"/>
          </p:cNvSpPr>
          <p:nvPr>
            <p:ph idx="1"/>
          </p:nvPr>
        </p:nvSpPr>
        <p:spPr/>
        <p:txBody>
          <a:bodyPr/>
          <a:lstStyle/>
          <a:p>
            <a:r>
              <a:rPr lang="en-GB" sz="2800" b="1" dirty="0">
                <a:solidFill>
                  <a:srgbClr val="FF9F00"/>
                </a:solidFill>
                <a:latin typeface="Calibri"/>
                <a:cs typeface="Calibri"/>
              </a:rPr>
              <a:t>HTTP</a:t>
            </a:r>
            <a:r>
              <a:rPr lang="en-GB" sz="2800" b="1" spc="-70" dirty="0">
                <a:solidFill>
                  <a:srgbClr val="FF9F00"/>
                </a:solidFill>
                <a:latin typeface="Calibri"/>
                <a:cs typeface="Calibri"/>
              </a:rPr>
              <a:t> </a:t>
            </a:r>
            <a:r>
              <a:rPr lang="en-GB" sz="2800" dirty="0">
                <a:solidFill>
                  <a:srgbClr val="224464"/>
                </a:solidFill>
                <a:latin typeface="Calibri"/>
                <a:cs typeface="Calibri"/>
              </a:rPr>
              <a:t>defines</a:t>
            </a:r>
            <a:r>
              <a:rPr lang="en-GB" sz="2800" spc="-95" dirty="0">
                <a:solidFill>
                  <a:srgbClr val="224464"/>
                </a:solidFill>
                <a:latin typeface="Calibri"/>
                <a:cs typeface="Calibri"/>
              </a:rPr>
              <a:t> </a:t>
            </a:r>
            <a:r>
              <a:rPr lang="en-GB" sz="2800" b="1" dirty="0">
                <a:solidFill>
                  <a:srgbClr val="FF9F00"/>
                </a:solidFill>
                <a:latin typeface="Calibri"/>
                <a:cs typeface="Calibri"/>
              </a:rPr>
              <a:t>methods</a:t>
            </a:r>
            <a:r>
              <a:rPr lang="en-GB" sz="2800" b="1" spc="-75" dirty="0">
                <a:solidFill>
                  <a:srgbClr val="FF9F00"/>
                </a:solidFill>
                <a:latin typeface="Calibri"/>
                <a:cs typeface="Calibri"/>
              </a:rPr>
              <a:t> </a:t>
            </a:r>
            <a:r>
              <a:rPr lang="en-GB" sz="2800" dirty="0">
                <a:solidFill>
                  <a:srgbClr val="224464"/>
                </a:solidFill>
                <a:latin typeface="Calibri"/>
                <a:cs typeface="Calibri"/>
              </a:rPr>
              <a:t>to</a:t>
            </a:r>
            <a:r>
              <a:rPr lang="en-GB" sz="2800" spc="-75" dirty="0">
                <a:solidFill>
                  <a:srgbClr val="224464"/>
                </a:solidFill>
                <a:latin typeface="Calibri"/>
                <a:cs typeface="Calibri"/>
              </a:rPr>
              <a:t> </a:t>
            </a:r>
            <a:r>
              <a:rPr lang="en-GB" sz="2800" dirty="0">
                <a:solidFill>
                  <a:srgbClr val="224464"/>
                </a:solidFill>
                <a:latin typeface="Calibri"/>
                <a:cs typeface="Calibri"/>
              </a:rPr>
              <a:t>indicate</a:t>
            </a:r>
            <a:r>
              <a:rPr lang="en-GB" sz="2800" spc="-100" dirty="0">
                <a:solidFill>
                  <a:srgbClr val="224464"/>
                </a:solidFill>
                <a:latin typeface="Calibri"/>
                <a:cs typeface="Calibri"/>
              </a:rPr>
              <a:t> </a:t>
            </a:r>
            <a:r>
              <a:rPr lang="en-GB" sz="2800" dirty="0">
                <a:solidFill>
                  <a:srgbClr val="224464"/>
                </a:solidFill>
                <a:latin typeface="Calibri"/>
                <a:cs typeface="Calibri"/>
              </a:rPr>
              <a:t>the</a:t>
            </a:r>
            <a:r>
              <a:rPr lang="en-GB" sz="2800" spc="-80" dirty="0">
                <a:solidFill>
                  <a:srgbClr val="224464"/>
                </a:solidFill>
                <a:latin typeface="Calibri"/>
                <a:cs typeface="Calibri"/>
              </a:rPr>
              <a:t> </a:t>
            </a:r>
            <a:r>
              <a:rPr lang="en-GB" sz="2800" dirty="0">
                <a:solidFill>
                  <a:srgbClr val="224464"/>
                </a:solidFill>
                <a:latin typeface="Calibri"/>
                <a:cs typeface="Calibri"/>
              </a:rPr>
              <a:t>desired</a:t>
            </a:r>
            <a:r>
              <a:rPr lang="en-GB" sz="2800" spc="-90" dirty="0">
                <a:solidFill>
                  <a:srgbClr val="224464"/>
                </a:solidFill>
                <a:latin typeface="Calibri"/>
                <a:cs typeface="Calibri"/>
              </a:rPr>
              <a:t> </a:t>
            </a:r>
            <a:r>
              <a:rPr lang="en-GB" sz="2800" dirty="0">
                <a:solidFill>
                  <a:srgbClr val="224464"/>
                </a:solidFill>
                <a:latin typeface="Calibri"/>
                <a:cs typeface="Calibri"/>
              </a:rPr>
              <a:t>action</a:t>
            </a:r>
            <a:r>
              <a:rPr lang="en-GB" sz="2800" spc="-95" dirty="0">
                <a:solidFill>
                  <a:srgbClr val="224464"/>
                </a:solidFill>
                <a:latin typeface="Calibri"/>
                <a:cs typeface="Calibri"/>
              </a:rPr>
              <a:t> </a:t>
            </a:r>
            <a:r>
              <a:rPr lang="en-GB" sz="2800" dirty="0">
                <a:solidFill>
                  <a:srgbClr val="224464"/>
                </a:solidFill>
                <a:latin typeface="Calibri"/>
                <a:cs typeface="Calibri"/>
              </a:rPr>
              <a:t>to</a:t>
            </a:r>
            <a:r>
              <a:rPr lang="en-GB" sz="2800" spc="-70" dirty="0">
                <a:solidFill>
                  <a:srgbClr val="224464"/>
                </a:solidFill>
                <a:latin typeface="Calibri"/>
                <a:cs typeface="Calibri"/>
              </a:rPr>
              <a:t> </a:t>
            </a:r>
            <a:r>
              <a:rPr lang="en-GB" sz="2800" spc="-25" dirty="0">
                <a:solidFill>
                  <a:srgbClr val="224464"/>
                </a:solidFill>
                <a:latin typeface="Calibri"/>
                <a:cs typeface="Calibri"/>
              </a:rPr>
              <a:t>be </a:t>
            </a:r>
            <a:r>
              <a:rPr lang="en-GB" sz="2800" spc="-10" dirty="0">
                <a:solidFill>
                  <a:srgbClr val="224464"/>
                </a:solidFill>
                <a:latin typeface="Calibri"/>
                <a:cs typeface="Calibri"/>
              </a:rPr>
              <a:t>performed</a:t>
            </a:r>
            <a:r>
              <a:rPr lang="en-GB" sz="2800" spc="-75" dirty="0">
                <a:solidFill>
                  <a:srgbClr val="224464"/>
                </a:solidFill>
                <a:latin typeface="Calibri"/>
                <a:cs typeface="Calibri"/>
              </a:rPr>
              <a:t> </a:t>
            </a:r>
            <a:r>
              <a:rPr lang="en-GB" sz="2800" dirty="0">
                <a:solidFill>
                  <a:srgbClr val="224464"/>
                </a:solidFill>
                <a:latin typeface="Calibri"/>
                <a:cs typeface="Calibri"/>
              </a:rPr>
              <a:t>on</a:t>
            </a:r>
            <a:r>
              <a:rPr lang="en-GB" sz="2800" spc="-70" dirty="0">
                <a:solidFill>
                  <a:srgbClr val="224464"/>
                </a:solidFill>
                <a:latin typeface="Calibri"/>
                <a:cs typeface="Calibri"/>
              </a:rPr>
              <a:t> </a:t>
            </a:r>
            <a:r>
              <a:rPr lang="en-GB" sz="2800" dirty="0">
                <a:solidFill>
                  <a:srgbClr val="224464"/>
                </a:solidFill>
                <a:latin typeface="Calibri"/>
                <a:cs typeface="Calibri"/>
              </a:rPr>
              <a:t>the</a:t>
            </a:r>
            <a:r>
              <a:rPr lang="en-GB" sz="2800" spc="-75" dirty="0">
                <a:solidFill>
                  <a:srgbClr val="224464"/>
                </a:solidFill>
                <a:latin typeface="Calibri"/>
                <a:cs typeface="Calibri"/>
              </a:rPr>
              <a:t> </a:t>
            </a:r>
            <a:r>
              <a:rPr lang="en-GB" sz="2800" dirty="0">
                <a:solidFill>
                  <a:srgbClr val="224464"/>
                </a:solidFill>
                <a:latin typeface="Calibri"/>
                <a:cs typeface="Calibri"/>
              </a:rPr>
              <a:t>identified</a:t>
            </a:r>
            <a:r>
              <a:rPr lang="en-GB" sz="2800" spc="-85" dirty="0">
                <a:solidFill>
                  <a:srgbClr val="224464"/>
                </a:solidFill>
                <a:latin typeface="Calibri"/>
                <a:cs typeface="Calibri"/>
              </a:rPr>
              <a:t> </a:t>
            </a:r>
            <a:r>
              <a:rPr lang="en-GB" sz="2800" spc="-10" dirty="0">
                <a:solidFill>
                  <a:srgbClr val="224464"/>
                </a:solidFill>
                <a:latin typeface="Calibri"/>
                <a:cs typeface="Calibri"/>
              </a:rPr>
              <a:t>resource</a:t>
            </a:r>
            <a:endParaRPr lang="en-GB" sz="2800" dirty="0">
              <a:latin typeface="Calibri"/>
              <a:cs typeface="Calibri"/>
            </a:endParaRPr>
          </a:p>
          <a:p>
            <a:endParaRPr lang="en-BG" dirty="0"/>
          </a:p>
        </p:txBody>
      </p:sp>
      <p:graphicFrame>
        <p:nvGraphicFramePr>
          <p:cNvPr id="18" name="Table 17">
            <a:extLst>
              <a:ext uri="{FF2B5EF4-FFF2-40B4-BE49-F238E27FC236}">
                <a16:creationId xmlns:a16="http://schemas.microsoft.com/office/drawing/2014/main" id="{2519AB02-77BD-5CF5-F4C7-FCA668ADA3A9}"/>
              </a:ext>
            </a:extLst>
          </p:cNvPr>
          <p:cNvGraphicFramePr>
            <a:graphicFrameLocks noGrp="1"/>
          </p:cNvGraphicFramePr>
          <p:nvPr>
            <p:extLst>
              <p:ext uri="{D42A27DB-BD31-4B8C-83A1-F6EECF244321}">
                <p14:modId xmlns:p14="http://schemas.microsoft.com/office/powerpoint/2010/main" val="2386680384"/>
              </p:ext>
            </p:extLst>
          </p:nvPr>
        </p:nvGraphicFramePr>
        <p:xfrm>
          <a:off x="1777516" y="2707805"/>
          <a:ext cx="8202084" cy="3785069"/>
        </p:xfrm>
        <a:graphic>
          <a:graphicData uri="http://schemas.openxmlformats.org/drawingml/2006/table">
            <a:tbl>
              <a:tblPr firstRow="1" bandRow="1">
                <a:tableStyleId>{5C22544A-7EE6-4342-B048-85BDC9FD1C3A}</a:tableStyleId>
              </a:tblPr>
              <a:tblGrid>
                <a:gridCol w="4101042">
                  <a:extLst>
                    <a:ext uri="{9D8B030D-6E8A-4147-A177-3AD203B41FA5}">
                      <a16:colId xmlns:a16="http://schemas.microsoft.com/office/drawing/2014/main" val="3867083075"/>
                    </a:ext>
                  </a:extLst>
                </a:gridCol>
                <a:gridCol w="4101042">
                  <a:extLst>
                    <a:ext uri="{9D8B030D-6E8A-4147-A177-3AD203B41FA5}">
                      <a16:colId xmlns:a16="http://schemas.microsoft.com/office/drawing/2014/main" val="2086113895"/>
                    </a:ext>
                  </a:extLst>
                </a:gridCol>
              </a:tblGrid>
              <a:tr h="412672">
                <a:tc>
                  <a:txBody>
                    <a:bodyPr/>
                    <a:lstStyle/>
                    <a:p>
                      <a:r>
                        <a:rPr lang="en-BG" dirty="0"/>
                        <a:t>Method</a:t>
                      </a:r>
                    </a:p>
                  </a:txBody>
                  <a:tcPr/>
                </a:tc>
                <a:tc>
                  <a:txBody>
                    <a:bodyPr/>
                    <a:lstStyle/>
                    <a:p>
                      <a:r>
                        <a:rPr lang="en-GB" dirty="0"/>
                        <a:t>Description</a:t>
                      </a:r>
                    </a:p>
                  </a:txBody>
                  <a:tcPr/>
                </a:tc>
                <a:extLst>
                  <a:ext uri="{0D108BD9-81ED-4DB2-BD59-A6C34878D82A}">
                    <a16:rowId xmlns:a16="http://schemas.microsoft.com/office/drawing/2014/main" val="1378363367"/>
                  </a:ext>
                </a:extLst>
              </a:tr>
              <a:tr h="418549">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800" spc="-25" dirty="0">
                          <a:solidFill>
                            <a:srgbClr val="224464"/>
                          </a:solidFill>
                          <a:latin typeface="+mn-lt"/>
                          <a:cs typeface="Calibri"/>
                        </a:rPr>
                        <a:t>GET</a:t>
                      </a:r>
                      <a:endParaRPr lang="en-GB" sz="1800" dirty="0">
                        <a:latin typeface="+mn-lt"/>
                        <a:cs typeface="Calibri"/>
                      </a:endParaRP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800" spc="-10" dirty="0">
                          <a:solidFill>
                            <a:srgbClr val="224464"/>
                          </a:solidFill>
                          <a:latin typeface="+mn-lt"/>
                          <a:cs typeface="Calibri"/>
                        </a:rPr>
                        <a:t>Retrieve</a:t>
                      </a:r>
                      <a:r>
                        <a:rPr lang="en-GB" sz="1800" spc="-50" dirty="0">
                          <a:solidFill>
                            <a:srgbClr val="224464"/>
                          </a:solidFill>
                          <a:latin typeface="+mn-lt"/>
                          <a:cs typeface="Calibri"/>
                        </a:rPr>
                        <a:t> </a:t>
                      </a:r>
                      <a:r>
                        <a:rPr lang="en-GB" sz="1800" dirty="0">
                          <a:solidFill>
                            <a:srgbClr val="224464"/>
                          </a:solidFill>
                          <a:latin typeface="+mn-lt"/>
                          <a:cs typeface="Calibri"/>
                        </a:rPr>
                        <a:t>/</a:t>
                      </a:r>
                      <a:r>
                        <a:rPr lang="en-GB" sz="1800" spc="-15" dirty="0">
                          <a:solidFill>
                            <a:srgbClr val="224464"/>
                          </a:solidFill>
                          <a:latin typeface="+mn-lt"/>
                          <a:cs typeface="Calibri"/>
                        </a:rPr>
                        <a:t> </a:t>
                      </a:r>
                      <a:r>
                        <a:rPr lang="en-GB" sz="1800" dirty="0">
                          <a:solidFill>
                            <a:srgbClr val="224464"/>
                          </a:solidFill>
                          <a:latin typeface="+mn-lt"/>
                          <a:cs typeface="Calibri"/>
                        </a:rPr>
                        <a:t>load</a:t>
                      </a:r>
                      <a:r>
                        <a:rPr lang="en-GB" sz="1800" spc="-30" dirty="0">
                          <a:solidFill>
                            <a:srgbClr val="224464"/>
                          </a:solidFill>
                          <a:latin typeface="+mn-lt"/>
                          <a:cs typeface="Calibri"/>
                        </a:rPr>
                        <a:t> </a:t>
                      </a:r>
                      <a:r>
                        <a:rPr lang="en-GB" sz="1800" dirty="0">
                          <a:solidFill>
                            <a:srgbClr val="224464"/>
                          </a:solidFill>
                          <a:latin typeface="+mn-lt"/>
                          <a:cs typeface="Calibri"/>
                        </a:rPr>
                        <a:t>a</a:t>
                      </a:r>
                      <a:r>
                        <a:rPr lang="en-GB" sz="1800" spc="-20" dirty="0">
                          <a:solidFill>
                            <a:srgbClr val="224464"/>
                          </a:solidFill>
                          <a:latin typeface="+mn-lt"/>
                          <a:cs typeface="Calibri"/>
                        </a:rPr>
                        <a:t> </a:t>
                      </a:r>
                      <a:r>
                        <a:rPr lang="en-GB" sz="1800" spc="-10" dirty="0">
                          <a:solidFill>
                            <a:srgbClr val="224464"/>
                          </a:solidFill>
                          <a:latin typeface="+mn-lt"/>
                          <a:cs typeface="Calibri"/>
                        </a:rPr>
                        <a:t>resource</a:t>
                      </a:r>
                      <a:endParaRPr lang="en-GB" sz="1800" dirty="0">
                        <a:latin typeface="+mn-lt"/>
                        <a:cs typeface="Calibri"/>
                      </a:endParaRPr>
                    </a:p>
                  </a:txBody>
                  <a:tcPr/>
                </a:tc>
                <a:extLst>
                  <a:ext uri="{0D108BD9-81ED-4DB2-BD59-A6C34878D82A}">
                    <a16:rowId xmlns:a16="http://schemas.microsoft.com/office/drawing/2014/main" val="393103222"/>
                  </a:ext>
                </a:extLst>
              </a:tr>
              <a:tr h="418549">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800" spc="-20" dirty="0">
                          <a:solidFill>
                            <a:srgbClr val="224464"/>
                          </a:solidFill>
                          <a:latin typeface="+mn-lt"/>
                          <a:cs typeface="Calibri"/>
                        </a:rPr>
                        <a:t>POST</a:t>
                      </a:r>
                      <a:endParaRPr lang="en-GB" sz="1800" dirty="0">
                        <a:latin typeface="+mn-lt"/>
                        <a:cs typeface="Calibri"/>
                      </a:endParaRP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800" dirty="0">
                          <a:solidFill>
                            <a:srgbClr val="224464"/>
                          </a:solidFill>
                          <a:latin typeface="+mn-lt"/>
                          <a:cs typeface="Calibri"/>
                        </a:rPr>
                        <a:t>Create</a:t>
                      </a:r>
                      <a:r>
                        <a:rPr lang="en-GB" sz="1800" spc="-90" dirty="0">
                          <a:solidFill>
                            <a:srgbClr val="224464"/>
                          </a:solidFill>
                          <a:latin typeface="+mn-lt"/>
                          <a:cs typeface="Calibri"/>
                        </a:rPr>
                        <a:t> </a:t>
                      </a:r>
                      <a:r>
                        <a:rPr lang="en-GB" sz="1800" dirty="0">
                          <a:solidFill>
                            <a:srgbClr val="224464"/>
                          </a:solidFill>
                          <a:latin typeface="+mn-lt"/>
                          <a:cs typeface="Calibri"/>
                        </a:rPr>
                        <a:t>/</a:t>
                      </a:r>
                      <a:r>
                        <a:rPr lang="en-GB" sz="1800" spc="-50" dirty="0">
                          <a:solidFill>
                            <a:srgbClr val="224464"/>
                          </a:solidFill>
                          <a:latin typeface="+mn-lt"/>
                          <a:cs typeface="Calibri"/>
                        </a:rPr>
                        <a:t> </a:t>
                      </a:r>
                      <a:r>
                        <a:rPr lang="en-GB" sz="1800" dirty="0">
                          <a:solidFill>
                            <a:srgbClr val="224464"/>
                          </a:solidFill>
                          <a:latin typeface="+mn-lt"/>
                          <a:cs typeface="Calibri"/>
                        </a:rPr>
                        <a:t>store</a:t>
                      </a:r>
                      <a:r>
                        <a:rPr lang="en-GB" sz="1800" spc="-55" dirty="0">
                          <a:solidFill>
                            <a:srgbClr val="224464"/>
                          </a:solidFill>
                          <a:latin typeface="+mn-lt"/>
                          <a:cs typeface="Calibri"/>
                        </a:rPr>
                        <a:t> </a:t>
                      </a:r>
                      <a:r>
                        <a:rPr lang="en-GB" sz="1800" dirty="0">
                          <a:solidFill>
                            <a:srgbClr val="224464"/>
                          </a:solidFill>
                          <a:latin typeface="+mn-lt"/>
                          <a:cs typeface="Calibri"/>
                        </a:rPr>
                        <a:t>a</a:t>
                      </a:r>
                      <a:r>
                        <a:rPr lang="en-GB" sz="1800" spc="-70" dirty="0">
                          <a:solidFill>
                            <a:srgbClr val="224464"/>
                          </a:solidFill>
                          <a:latin typeface="+mn-lt"/>
                          <a:cs typeface="Calibri"/>
                        </a:rPr>
                        <a:t> </a:t>
                      </a:r>
                      <a:r>
                        <a:rPr lang="en-GB" sz="1800" spc="-10" dirty="0">
                          <a:solidFill>
                            <a:srgbClr val="224464"/>
                          </a:solidFill>
                          <a:latin typeface="+mn-lt"/>
                          <a:cs typeface="Calibri"/>
                        </a:rPr>
                        <a:t>resource</a:t>
                      </a:r>
                      <a:endParaRPr lang="en-GB" sz="1800" dirty="0">
                        <a:latin typeface="+mn-lt"/>
                        <a:cs typeface="Calibri"/>
                      </a:endParaRPr>
                    </a:p>
                  </a:txBody>
                  <a:tcPr/>
                </a:tc>
                <a:extLst>
                  <a:ext uri="{0D108BD9-81ED-4DB2-BD59-A6C34878D82A}">
                    <a16:rowId xmlns:a16="http://schemas.microsoft.com/office/drawing/2014/main" val="399955660"/>
                  </a:ext>
                </a:extLst>
              </a:tr>
              <a:tr h="418549">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800" spc="-25" dirty="0">
                          <a:solidFill>
                            <a:srgbClr val="224464"/>
                          </a:solidFill>
                          <a:latin typeface="+mn-lt"/>
                          <a:cs typeface="Calibri"/>
                        </a:rPr>
                        <a:t>PUT</a:t>
                      </a:r>
                      <a:endParaRPr lang="en-GB" sz="1800" dirty="0">
                        <a:latin typeface="+mn-lt"/>
                        <a:cs typeface="Calibri"/>
                      </a:endParaRP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800" dirty="0">
                          <a:solidFill>
                            <a:srgbClr val="224464"/>
                          </a:solidFill>
                          <a:latin typeface="+mn-lt"/>
                          <a:cs typeface="Calibri"/>
                        </a:rPr>
                        <a:t>Update</a:t>
                      </a:r>
                      <a:r>
                        <a:rPr lang="en-GB" sz="1800" spc="-55" dirty="0">
                          <a:solidFill>
                            <a:srgbClr val="224464"/>
                          </a:solidFill>
                          <a:latin typeface="+mn-lt"/>
                          <a:cs typeface="Calibri"/>
                        </a:rPr>
                        <a:t> </a:t>
                      </a:r>
                      <a:r>
                        <a:rPr lang="en-GB" sz="1800" dirty="0">
                          <a:solidFill>
                            <a:srgbClr val="224464"/>
                          </a:solidFill>
                          <a:latin typeface="+mn-lt"/>
                          <a:cs typeface="Calibri"/>
                        </a:rPr>
                        <a:t>a</a:t>
                      </a:r>
                      <a:r>
                        <a:rPr lang="en-GB" sz="1800" spc="-50" dirty="0">
                          <a:solidFill>
                            <a:srgbClr val="224464"/>
                          </a:solidFill>
                          <a:latin typeface="+mn-lt"/>
                          <a:cs typeface="Calibri"/>
                        </a:rPr>
                        <a:t> </a:t>
                      </a:r>
                      <a:r>
                        <a:rPr lang="en-GB" sz="1800" spc="-10" dirty="0">
                          <a:solidFill>
                            <a:srgbClr val="224464"/>
                          </a:solidFill>
                          <a:latin typeface="+mn-lt"/>
                          <a:cs typeface="Calibri"/>
                        </a:rPr>
                        <a:t>resource</a:t>
                      </a:r>
                      <a:endParaRPr lang="en-GB" sz="1800" dirty="0">
                        <a:latin typeface="+mn-lt"/>
                        <a:cs typeface="Calibri"/>
                      </a:endParaRPr>
                    </a:p>
                  </a:txBody>
                  <a:tcPr/>
                </a:tc>
                <a:extLst>
                  <a:ext uri="{0D108BD9-81ED-4DB2-BD59-A6C34878D82A}">
                    <a16:rowId xmlns:a16="http://schemas.microsoft.com/office/drawing/2014/main" val="124672987"/>
                  </a:ext>
                </a:extLst>
              </a:tr>
              <a:tr h="418549">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800" spc="-10" dirty="0">
                          <a:solidFill>
                            <a:srgbClr val="224464"/>
                          </a:solidFill>
                          <a:latin typeface="+mn-lt"/>
                          <a:cs typeface="Calibri"/>
                        </a:rPr>
                        <a:t>DELETE</a:t>
                      </a:r>
                      <a:endParaRPr lang="en-GB" sz="1800" dirty="0">
                        <a:latin typeface="+mn-lt"/>
                        <a:cs typeface="Calibri"/>
                      </a:endParaRP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800" spc="-10" dirty="0">
                          <a:solidFill>
                            <a:srgbClr val="224464"/>
                          </a:solidFill>
                          <a:latin typeface="+mn-lt"/>
                          <a:cs typeface="Calibri"/>
                        </a:rPr>
                        <a:t>Remove</a:t>
                      </a:r>
                      <a:r>
                        <a:rPr lang="en-GB" sz="1800" spc="-55" dirty="0">
                          <a:solidFill>
                            <a:srgbClr val="224464"/>
                          </a:solidFill>
                          <a:latin typeface="+mn-lt"/>
                          <a:cs typeface="Calibri"/>
                        </a:rPr>
                        <a:t> </a:t>
                      </a:r>
                      <a:r>
                        <a:rPr lang="en-GB" sz="1800" dirty="0">
                          <a:solidFill>
                            <a:srgbClr val="224464"/>
                          </a:solidFill>
                          <a:latin typeface="+mn-lt"/>
                          <a:cs typeface="Calibri"/>
                        </a:rPr>
                        <a:t>a</a:t>
                      </a:r>
                      <a:r>
                        <a:rPr lang="en-GB" sz="1800" spc="-55" dirty="0">
                          <a:solidFill>
                            <a:srgbClr val="224464"/>
                          </a:solidFill>
                          <a:latin typeface="+mn-lt"/>
                          <a:cs typeface="Calibri"/>
                        </a:rPr>
                        <a:t> </a:t>
                      </a:r>
                      <a:r>
                        <a:rPr lang="en-GB" sz="1800" spc="-10" dirty="0">
                          <a:solidFill>
                            <a:srgbClr val="224464"/>
                          </a:solidFill>
                          <a:latin typeface="+mn-lt"/>
                          <a:cs typeface="Calibri"/>
                        </a:rPr>
                        <a:t>resource</a:t>
                      </a:r>
                      <a:endParaRPr lang="en-GB" sz="1800" dirty="0">
                        <a:latin typeface="+mn-lt"/>
                        <a:cs typeface="Calibri"/>
                      </a:endParaRPr>
                    </a:p>
                  </a:txBody>
                  <a:tcPr/>
                </a:tc>
                <a:extLst>
                  <a:ext uri="{0D108BD9-81ED-4DB2-BD59-A6C34878D82A}">
                    <a16:rowId xmlns:a16="http://schemas.microsoft.com/office/drawing/2014/main" val="87131895"/>
                  </a:ext>
                </a:extLst>
              </a:tr>
              <a:tr h="418549">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800" spc="-10" dirty="0">
                          <a:solidFill>
                            <a:srgbClr val="224464"/>
                          </a:solidFill>
                          <a:latin typeface="+mn-lt"/>
                          <a:cs typeface="Calibri"/>
                        </a:rPr>
                        <a:t>PATCH</a:t>
                      </a:r>
                      <a:endParaRPr lang="en-GB" sz="1800" dirty="0">
                        <a:latin typeface="+mn-lt"/>
                        <a:cs typeface="Calibri"/>
                      </a:endParaRPr>
                    </a:p>
                  </a:txBody>
                  <a:tcPr/>
                </a:tc>
                <a:tc>
                  <a:txBody>
                    <a:bodyPr/>
                    <a:lstStyle/>
                    <a:p>
                      <a:pPr marL="0" marR="0" indent="0" algn="l" defTabSz="914126" rtl="0" eaLnBrk="1" fontAlgn="auto" latinLnBrk="0" hangingPunct="1">
                        <a:lnSpc>
                          <a:spcPct val="100000"/>
                        </a:lnSpc>
                        <a:spcBef>
                          <a:spcPts val="0"/>
                        </a:spcBef>
                        <a:spcAft>
                          <a:spcPts val="0"/>
                        </a:spcAft>
                        <a:buClrTx/>
                        <a:buSzTx/>
                        <a:buFontTx/>
                        <a:buNone/>
                        <a:tabLst/>
                        <a:defRPr/>
                      </a:pPr>
                      <a:r>
                        <a:rPr lang="en-GB" dirty="0"/>
                        <a:t>Partially updates a resource</a:t>
                      </a:r>
                      <a:endParaRPr lang="en-BG" dirty="0"/>
                    </a:p>
                  </a:txBody>
                  <a:tcPr/>
                </a:tc>
                <a:extLst>
                  <a:ext uri="{0D108BD9-81ED-4DB2-BD59-A6C34878D82A}">
                    <a16:rowId xmlns:a16="http://schemas.microsoft.com/office/drawing/2014/main" val="369555717"/>
                  </a:ext>
                </a:extLst>
              </a:tr>
              <a:tr h="418549">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800" spc="-10" dirty="0">
                          <a:solidFill>
                            <a:srgbClr val="224464"/>
                          </a:solidFill>
                          <a:latin typeface="+mn-lt"/>
                          <a:cs typeface="Calibri"/>
                        </a:rPr>
                        <a:t>OPTIONS</a:t>
                      </a:r>
                      <a:endParaRPr lang="en-GB" sz="1800" dirty="0">
                        <a:latin typeface="+mn-lt"/>
                        <a:cs typeface="Calibri"/>
                      </a:endParaRPr>
                    </a:p>
                  </a:txBody>
                  <a:tcPr/>
                </a:tc>
                <a:tc>
                  <a:txBody>
                    <a:bodyPr/>
                    <a:lstStyle/>
                    <a:p>
                      <a:r>
                        <a:rPr lang="en-GB" dirty="0"/>
                        <a:t>Describes the communication options for the resource.</a:t>
                      </a:r>
                      <a:endParaRPr lang="en-BG" dirty="0"/>
                    </a:p>
                  </a:txBody>
                  <a:tcPr/>
                </a:tc>
                <a:extLst>
                  <a:ext uri="{0D108BD9-81ED-4DB2-BD59-A6C34878D82A}">
                    <a16:rowId xmlns:a16="http://schemas.microsoft.com/office/drawing/2014/main" val="3267330469"/>
                  </a:ext>
                </a:extLst>
              </a:tr>
              <a:tr h="418549">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GB" sz="1800" spc="-10" dirty="0">
                          <a:solidFill>
                            <a:srgbClr val="224464"/>
                          </a:solidFill>
                          <a:latin typeface="+mn-lt"/>
                          <a:cs typeface="Calibri"/>
                        </a:rPr>
                        <a:t>HEAD</a:t>
                      </a:r>
                      <a:endParaRPr lang="en-GB" sz="1800" dirty="0">
                        <a:latin typeface="+mn-lt"/>
                        <a:cs typeface="Calibri"/>
                      </a:endParaRPr>
                    </a:p>
                  </a:txBody>
                  <a:tcPr/>
                </a:tc>
                <a:tc>
                  <a:txBody>
                    <a:bodyPr/>
                    <a:lstStyle/>
                    <a:p>
                      <a:pPr marL="0" marR="0" indent="0" algn="l" defTabSz="914126" rtl="0" eaLnBrk="1" fontAlgn="auto" latinLnBrk="0" hangingPunct="1">
                        <a:lnSpc>
                          <a:spcPct val="100000"/>
                        </a:lnSpc>
                        <a:spcBef>
                          <a:spcPts val="0"/>
                        </a:spcBef>
                        <a:spcAft>
                          <a:spcPts val="0"/>
                        </a:spcAft>
                        <a:buClrTx/>
                        <a:buSzTx/>
                        <a:buFontTx/>
                        <a:buNone/>
                        <a:tabLst/>
                        <a:defRPr/>
                      </a:pPr>
                      <a:r>
                        <a:rPr lang="en-GB" dirty="0"/>
                        <a:t>Similar to GET, but retrieves only headers (no body).</a:t>
                      </a:r>
                      <a:endParaRPr lang="en-BG" dirty="0"/>
                    </a:p>
                  </a:txBody>
                  <a:tcPr/>
                </a:tc>
                <a:extLst>
                  <a:ext uri="{0D108BD9-81ED-4DB2-BD59-A6C34878D82A}">
                    <a16:rowId xmlns:a16="http://schemas.microsoft.com/office/drawing/2014/main" val="2746067636"/>
                  </a:ext>
                </a:extLst>
              </a:tr>
            </a:tbl>
          </a:graphicData>
        </a:graphic>
      </p:graphicFrame>
    </p:spTree>
    <p:extLst>
      <p:ext uri="{BB962C8B-B14F-4D97-AF65-F5344CB8AC3E}">
        <p14:creationId xmlns:p14="http://schemas.microsoft.com/office/powerpoint/2010/main" val="37774045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C9FB-C7C0-FB56-747A-01333FCF7971}"/>
              </a:ext>
            </a:extLst>
          </p:cNvPr>
          <p:cNvSpPr>
            <a:spLocks noGrp="1"/>
          </p:cNvSpPr>
          <p:nvPr>
            <p:ph type="title"/>
          </p:nvPr>
        </p:nvSpPr>
        <p:spPr>
          <a:xfrm>
            <a:off x="531812" y="365127"/>
            <a:ext cx="10819032" cy="930274"/>
          </a:xfrm>
        </p:spPr>
        <p:txBody>
          <a:bodyPr/>
          <a:lstStyle/>
          <a:p>
            <a:r>
              <a:rPr lang="en-GB" dirty="0"/>
              <a:t>Cookies</a:t>
            </a:r>
            <a:endParaRPr lang="en-BG" dirty="0"/>
          </a:p>
        </p:txBody>
      </p:sp>
      <p:graphicFrame>
        <p:nvGraphicFramePr>
          <p:cNvPr id="14" name="Content Placeholder 2">
            <a:extLst>
              <a:ext uri="{FF2B5EF4-FFF2-40B4-BE49-F238E27FC236}">
                <a16:creationId xmlns:a16="http://schemas.microsoft.com/office/drawing/2014/main" id="{1FD5A896-442E-A1A9-B2FC-C18AB52239DD}"/>
              </a:ext>
            </a:extLst>
          </p:cNvPr>
          <p:cNvGraphicFramePr>
            <a:graphicFrameLocks noGrp="1"/>
          </p:cNvGraphicFramePr>
          <p:nvPr>
            <p:ph idx="1"/>
            <p:extLst>
              <p:ext uri="{D42A27DB-BD31-4B8C-83A1-F6EECF244321}">
                <p14:modId xmlns:p14="http://schemas.microsoft.com/office/powerpoint/2010/main" val="2696973910"/>
              </p:ext>
            </p:extLst>
          </p:nvPr>
        </p:nvGraphicFramePr>
        <p:xfrm>
          <a:off x="531812" y="1371600"/>
          <a:ext cx="10819032" cy="4805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79180183-77DB-0456-4B1C-98A803674274}"/>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80</a:t>
            </a:fld>
            <a:endParaRPr lang="en-US" dirty="0">
              <a:solidFill>
                <a:prstClr val="white">
                  <a:tint val="75000"/>
                </a:prstClr>
              </a:solidFill>
            </a:endParaRPr>
          </a:p>
        </p:txBody>
      </p:sp>
    </p:spTree>
    <p:extLst>
      <p:ext uri="{BB962C8B-B14F-4D97-AF65-F5344CB8AC3E}">
        <p14:creationId xmlns:p14="http://schemas.microsoft.com/office/powerpoint/2010/main" val="40225105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972-4BE7-00C2-3920-CCE006306996}"/>
              </a:ext>
            </a:extLst>
          </p:cNvPr>
          <p:cNvSpPr>
            <a:spLocks noGrp="1"/>
          </p:cNvSpPr>
          <p:nvPr>
            <p:ph type="title"/>
          </p:nvPr>
        </p:nvSpPr>
        <p:spPr/>
        <p:txBody>
          <a:bodyPr/>
          <a:lstStyle/>
          <a:p>
            <a:r>
              <a:rPr lang="en-GB" b="1" dirty="0"/>
              <a:t>How Cookies Work</a:t>
            </a:r>
            <a:endParaRPr lang="en-BG" dirty="0"/>
          </a:p>
        </p:txBody>
      </p:sp>
      <p:sp>
        <p:nvSpPr>
          <p:cNvPr id="3" name="Content Placeholder 2">
            <a:extLst>
              <a:ext uri="{FF2B5EF4-FFF2-40B4-BE49-F238E27FC236}">
                <a16:creationId xmlns:a16="http://schemas.microsoft.com/office/drawing/2014/main" id="{D5ECA16A-9F36-808A-19FB-77A83631448F}"/>
              </a:ext>
            </a:extLst>
          </p:cNvPr>
          <p:cNvSpPr>
            <a:spLocks noGrp="1"/>
          </p:cNvSpPr>
          <p:nvPr>
            <p:ph idx="1"/>
          </p:nvPr>
        </p:nvSpPr>
        <p:spPr/>
        <p:txBody>
          <a:bodyPr/>
          <a:lstStyle/>
          <a:p>
            <a:pPr marL="0" indent="0">
              <a:buNone/>
            </a:pPr>
            <a:r>
              <a:rPr lang="en-GB" dirty="0"/>
              <a:t>Step-by-step:</a:t>
            </a:r>
          </a:p>
          <a:p>
            <a:pPr>
              <a:buFont typeface="Arial" panose="020B0604020202020204" pitchFamily="34" charset="0"/>
              <a:buChar char="•"/>
            </a:pPr>
            <a:r>
              <a:rPr lang="en-GB" dirty="0"/>
              <a:t>Client sends a request to the server.</a:t>
            </a:r>
          </a:p>
          <a:p>
            <a:pPr>
              <a:buFont typeface="Arial" panose="020B0604020202020204" pitchFamily="34" charset="0"/>
              <a:buChar char="•"/>
            </a:pPr>
            <a:r>
              <a:rPr lang="en-GB" dirty="0"/>
              <a:t>Server responds with a Set-Cookie header.</a:t>
            </a:r>
          </a:p>
          <a:p>
            <a:pPr>
              <a:buFont typeface="Arial" panose="020B0604020202020204" pitchFamily="34" charset="0"/>
              <a:buChar char="•"/>
            </a:pPr>
            <a:r>
              <a:rPr lang="en-GB" dirty="0"/>
              <a:t>Browser stores the cookie and sends it with each subsequent request to the server.</a:t>
            </a:r>
          </a:p>
          <a:p>
            <a:r>
              <a:rPr lang="en-GB" dirty="0"/>
              <a:t>Key Points: Cookies are domain-specific and can have attributes like expiration, path, and secure.</a:t>
            </a:r>
            <a:endParaRPr lang="en-BG" dirty="0"/>
          </a:p>
        </p:txBody>
      </p:sp>
      <p:sp>
        <p:nvSpPr>
          <p:cNvPr id="4" name="Slide Number Placeholder 3">
            <a:extLst>
              <a:ext uri="{FF2B5EF4-FFF2-40B4-BE49-F238E27FC236}">
                <a16:creationId xmlns:a16="http://schemas.microsoft.com/office/drawing/2014/main" id="{48773800-2D92-9714-9C57-F2125FB85997}"/>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81</a:t>
            </a:fld>
            <a:endParaRPr lang="en-US" dirty="0">
              <a:solidFill>
                <a:prstClr val="white">
                  <a:tint val="75000"/>
                </a:prstClr>
              </a:solidFill>
            </a:endParaRPr>
          </a:p>
        </p:txBody>
      </p:sp>
    </p:spTree>
    <p:extLst>
      <p:ext uri="{BB962C8B-B14F-4D97-AF65-F5344CB8AC3E}">
        <p14:creationId xmlns:p14="http://schemas.microsoft.com/office/powerpoint/2010/main" val="15785392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53">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Freeform: Shape 1055">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0507"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69221C4C-8E75-A5C1-14E7-A302DDE70D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03018" y="8473"/>
            <a:ext cx="6143993" cy="6942365"/>
          </a:xfrm>
          <a:prstGeom prst="rect">
            <a:avLst/>
          </a:prstGeom>
          <a:noFill/>
          <a:extLst>
            <a:ext uri="{909E8E84-426E-40DD-AFC4-6F175D3DCCD1}">
              <a14:hiddenFill xmlns:a14="http://schemas.microsoft.com/office/drawing/2010/main">
                <a:solidFill>
                  <a:srgbClr val="FFFFFF"/>
                </a:solidFill>
              </a14:hiddenFill>
            </a:ext>
          </a:extLst>
        </p:spPr>
      </p:pic>
      <p:grpSp>
        <p:nvGrpSpPr>
          <p:cNvPr id="1058" name="Group 1057">
            <a:extLst>
              <a:ext uri="{FF2B5EF4-FFF2-40B4-BE49-F238E27FC236}">
                <a16:creationId xmlns:a16="http://schemas.microsoft.com/office/drawing/2014/main" id="{D3706AFB-4AF0-430C-8FBE-C38C0F8396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58169" y="1075188"/>
            <a:ext cx="1561859" cy="1172973"/>
            <a:chOff x="9160561" y="1000124"/>
            <a:chExt cx="1562267" cy="1172973"/>
          </a:xfrm>
        </p:grpSpPr>
        <p:sp>
          <p:nvSpPr>
            <p:cNvPr id="1059" name="Freeform 5">
              <a:extLst>
                <a:ext uri="{FF2B5EF4-FFF2-40B4-BE49-F238E27FC236}">
                  <a16:creationId xmlns:a16="http://schemas.microsoft.com/office/drawing/2014/main" id="{8AC53B5C-1F4B-4D51-ADA0-F74EBA6A5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060" name="Freeform 5">
              <a:extLst>
                <a:ext uri="{FF2B5EF4-FFF2-40B4-BE49-F238E27FC236}">
                  <a16:creationId xmlns:a16="http://schemas.microsoft.com/office/drawing/2014/main" id="{E3BBF50A-9667-4DFA-9066-13B535B573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E761CB91-99C6-FFE9-65BB-A122B5F3B92E}"/>
              </a:ext>
            </a:extLst>
          </p:cNvPr>
          <p:cNvSpPr>
            <a:spLocks noGrp="1"/>
          </p:cNvSpPr>
          <p:nvPr>
            <p:ph type="sldNum" sz="quarter" idx="12"/>
          </p:nvPr>
        </p:nvSpPr>
        <p:spPr>
          <a:xfrm>
            <a:off x="11143633" y="6035040"/>
            <a:ext cx="548497" cy="548640"/>
          </a:xfrm>
          <a:prstGeom prst="ellipse">
            <a:avLst/>
          </a:prstGeom>
          <a:solidFill>
            <a:schemeClr val="tx1">
              <a:alpha val="80000"/>
            </a:schemeClr>
          </a:solidFill>
        </p:spPr>
        <p:txBody>
          <a:bodyPr vert="horz" lIns="91440" tIns="45720" rIns="91440" bIns="45720" rtlCol="0" anchor="ctr">
            <a:normAutofit/>
          </a:bodyPr>
          <a:lstStyle/>
          <a:p>
            <a:pPr algn="ctr" defTabSz="914400">
              <a:spcAft>
                <a:spcPts val="600"/>
              </a:spcAft>
            </a:pPr>
            <a:fld id="{C014DD1E-5D91-48A3-AD6D-45FBA980D106}" type="slidenum">
              <a:rPr lang="en-US">
                <a:solidFill>
                  <a:schemeClr val="bg1"/>
                </a:solidFill>
              </a:rPr>
              <a:pPr algn="ctr" defTabSz="914400">
                <a:spcAft>
                  <a:spcPts val="600"/>
                </a:spcAft>
              </a:pPr>
              <a:t>82</a:t>
            </a:fld>
            <a:endParaRPr lang="en-US">
              <a:solidFill>
                <a:schemeClr val="bg1"/>
              </a:solidFill>
            </a:endParaRPr>
          </a:p>
        </p:txBody>
      </p:sp>
    </p:spTree>
    <p:extLst>
      <p:ext uri="{BB962C8B-B14F-4D97-AF65-F5344CB8AC3E}">
        <p14:creationId xmlns:p14="http://schemas.microsoft.com/office/powerpoint/2010/main" val="58688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0"/>
            <a:ext cx="1218577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6036" y="1"/>
            <a:ext cx="1134770"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C09FF5-A19C-ED27-0E81-3B93B3CCA56D}"/>
              </a:ext>
            </a:extLst>
          </p:cNvPr>
          <p:cNvSpPr>
            <a:spLocks noGrp="1"/>
          </p:cNvSpPr>
          <p:nvPr>
            <p:ph type="title"/>
          </p:nvPr>
        </p:nvSpPr>
        <p:spPr>
          <a:xfrm>
            <a:off x="837981" y="365125"/>
            <a:ext cx="10512862" cy="1325563"/>
          </a:xfrm>
        </p:spPr>
        <p:txBody>
          <a:bodyPr>
            <a:normAutofit/>
          </a:bodyPr>
          <a:lstStyle/>
          <a:p>
            <a:r>
              <a:rPr lang="en-BG"/>
              <a:t>Cookie</a:t>
            </a:r>
          </a:p>
        </p:txBody>
      </p:sp>
      <p:sp>
        <p:nvSpPr>
          <p:cNvPr id="27" name="Arc 2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034" y="2183755"/>
            <a:ext cx="4083433" cy="408237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95F78AC-61EF-0038-7C54-DFC86FE02966}"/>
              </a:ext>
            </a:extLst>
          </p:cNvPr>
          <p:cNvSpPr>
            <a:spLocks noGrp="1"/>
          </p:cNvSpPr>
          <p:nvPr>
            <p:ph idx="1"/>
          </p:nvPr>
        </p:nvSpPr>
        <p:spPr>
          <a:xfrm>
            <a:off x="837981" y="1371600"/>
            <a:ext cx="10512862" cy="4805363"/>
          </a:xfrm>
        </p:spPr>
        <p:txBody>
          <a:bodyPr>
            <a:normAutofit/>
          </a:bodyPr>
          <a:lstStyle/>
          <a:p>
            <a:r>
              <a:rPr lang="en-GB" b="0" i="0" dirty="0">
                <a:effectLst/>
              </a:rPr>
              <a:t>A cookie has a name, a single value, and optional attributes such as a comment, path and domain qualifiers, a maximum age, and a version number.</a:t>
            </a:r>
          </a:p>
          <a:p>
            <a:endParaRPr lang="en-GB" dirty="0"/>
          </a:p>
          <a:p>
            <a:r>
              <a:rPr lang="en-GB" dirty="0"/>
              <a:t>Class </a:t>
            </a:r>
            <a:r>
              <a:rPr lang="en-GB" b="1" dirty="0"/>
              <a:t>Cookie</a:t>
            </a:r>
            <a:r>
              <a:rPr lang="bg-BG" b="1" dirty="0"/>
              <a:t> –</a:t>
            </a:r>
            <a:r>
              <a:rPr lang="en-US" b="1" dirty="0"/>
              <a:t> </a:t>
            </a:r>
            <a:r>
              <a:rPr lang="en-US" dirty="0"/>
              <a:t>add and get cookies in java</a:t>
            </a:r>
            <a:endParaRPr lang="en-GB" dirty="0"/>
          </a:p>
          <a:p>
            <a:pPr marL="0" indent="0">
              <a:buNone/>
            </a:pPr>
            <a:r>
              <a:rPr lang="en-GB" dirty="0"/>
              <a:t>           </a:t>
            </a:r>
            <a:r>
              <a:rPr lang="en-GB" dirty="0" err="1"/>
              <a:t>response.addCookie</a:t>
            </a:r>
            <a:r>
              <a:rPr lang="en-GB" dirty="0"/>
              <a:t>(</a:t>
            </a:r>
            <a:r>
              <a:rPr lang="en-GB" dirty="0" err="1"/>
              <a:t>userCookie</a:t>
            </a:r>
            <a:r>
              <a:rPr lang="en-GB" dirty="0"/>
              <a:t>);</a:t>
            </a:r>
          </a:p>
          <a:p>
            <a:pPr marL="0" indent="0">
              <a:buNone/>
            </a:pPr>
            <a:r>
              <a:rPr lang="en-GB" dirty="0"/>
              <a:t>           </a:t>
            </a:r>
            <a:r>
              <a:rPr lang="en-GB" dirty="0" err="1"/>
              <a:t>userCookie.setMaxAge</a:t>
            </a:r>
            <a:r>
              <a:rPr lang="en-GB" dirty="0"/>
              <a:t>(60 * 60 * 24); // Cookie lasts 1 day</a:t>
            </a:r>
          </a:p>
          <a:p>
            <a:pPr marL="0" indent="0">
              <a:buNone/>
            </a:pPr>
            <a:endParaRPr lang="en-GB" dirty="0"/>
          </a:p>
          <a:p>
            <a:pPr marL="0" indent="0">
              <a:buNone/>
            </a:pPr>
            <a:r>
              <a:rPr lang="en-GB" dirty="0"/>
              <a:t>      Cookie[] cookies = </a:t>
            </a:r>
            <a:r>
              <a:rPr lang="en-GB" dirty="0" err="1"/>
              <a:t>request.getCookies</a:t>
            </a:r>
            <a:r>
              <a:rPr lang="en-GB" dirty="0"/>
              <a:t>();</a:t>
            </a:r>
            <a:endParaRPr lang="en-BG" dirty="0"/>
          </a:p>
        </p:txBody>
      </p:sp>
      <p:sp>
        <p:nvSpPr>
          <p:cNvPr id="4" name="Slide Number Placeholder 3">
            <a:extLst>
              <a:ext uri="{FF2B5EF4-FFF2-40B4-BE49-F238E27FC236}">
                <a16:creationId xmlns:a16="http://schemas.microsoft.com/office/drawing/2014/main" id="{0E756A3A-EA6D-C76A-FF5F-DBA5E87209DE}"/>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smtClean="0"/>
              <a:pPr>
                <a:spcAft>
                  <a:spcPts val="600"/>
                </a:spcAft>
              </a:pPr>
              <a:t>83</a:t>
            </a:fld>
            <a:endParaRPr lang="en-US"/>
          </a:p>
        </p:txBody>
      </p:sp>
    </p:spTree>
    <p:extLst>
      <p:ext uri="{BB962C8B-B14F-4D97-AF65-F5344CB8AC3E}">
        <p14:creationId xmlns:p14="http://schemas.microsoft.com/office/powerpoint/2010/main" val="30954920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C9F12-AF32-DCF9-3B94-50C4DEA03C94}"/>
              </a:ext>
            </a:extLst>
          </p:cNvPr>
          <p:cNvSpPr>
            <a:spLocks noGrp="1"/>
          </p:cNvSpPr>
          <p:nvPr>
            <p:ph type="title"/>
          </p:nvPr>
        </p:nvSpPr>
        <p:spPr>
          <a:xfrm>
            <a:off x="517754" y="4883544"/>
            <a:ext cx="3875076" cy="1556907"/>
          </a:xfrm>
        </p:spPr>
        <p:txBody>
          <a:bodyPr vert="horz" lIns="91440" tIns="45720" rIns="91440" bIns="45720" rtlCol="0" anchor="ctr">
            <a:normAutofit/>
          </a:bodyPr>
          <a:lstStyle/>
          <a:p>
            <a:pPr defTabSz="914400"/>
            <a:r>
              <a:rPr lang="en-US" sz="3200" dirty="0"/>
              <a:t>Response</a:t>
            </a:r>
          </a:p>
        </p:txBody>
      </p:sp>
      <p:sp>
        <p:nvSpPr>
          <p:cNvPr id="24" name="Rectangle 2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754" y="0"/>
            <a:ext cx="11228820"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4C9BD77-B0F1-0854-F903-CA1B3998916F}"/>
              </a:ext>
            </a:extLst>
          </p:cNvPr>
          <p:cNvPicPr>
            <a:picLocks noGrp="1" noChangeAspect="1"/>
          </p:cNvPicPr>
          <p:nvPr>
            <p:ph idx="1"/>
          </p:nvPr>
        </p:nvPicPr>
        <p:blipFill>
          <a:blip r:embed="rId2"/>
          <a:srcRect r="13563" b="-1"/>
          <a:stretch/>
        </p:blipFill>
        <p:spPr>
          <a:xfrm>
            <a:off x="958955" y="364142"/>
            <a:ext cx="10366944" cy="3867993"/>
          </a:xfrm>
          <a:prstGeom prst="rect">
            <a:avLst/>
          </a:prstGeom>
        </p:spPr>
      </p:pic>
      <p:sp>
        <p:nvSpPr>
          <p:cNvPr id="28" name="Rectangle 2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99875" y="5661138"/>
            <a:ext cx="1463040" cy="45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D1ABE67-65C9-C18C-F80A-706CBC053F2D}"/>
              </a:ext>
            </a:extLst>
          </p:cNvPr>
          <p:cNvSpPr txBox="1"/>
          <p:nvPr/>
        </p:nvSpPr>
        <p:spPr>
          <a:xfrm>
            <a:off x="4875211" y="4596278"/>
            <a:ext cx="6871363" cy="2033122"/>
          </a:xfrm>
          <a:prstGeom prst="rect">
            <a:avLst/>
          </a:prstGeom>
        </p:spPr>
        <p:txBody>
          <a:bodyPr vert="horz" lIns="91440" tIns="45720" rIns="91440" bIns="45720" rtlCol="0" anchor="ctr">
            <a:noAutofit/>
          </a:bodyPr>
          <a:lstStyle/>
          <a:p>
            <a:pPr defTabSz="914400">
              <a:lnSpc>
                <a:spcPct val="90000"/>
              </a:lnSpc>
              <a:spcAft>
                <a:spcPts val="600"/>
              </a:spcAft>
            </a:pPr>
            <a:r>
              <a:rPr lang="en-US" sz="2400" b="0" i="0" dirty="0">
                <a:effectLst/>
              </a:rPr>
              <a:t> In subsequent HTTP requests, the client sends all of the cookies back to the server using the </a:t>
            </a:r>
            <a:r>
              <a:rPr lang="en-US" sz="2400" b="0" i="0" u="none" strike="noStrike" dirty="0">
                <a:effectLst/>
                <a:hlinkClick r:id="rId3" tooltip="Cookie"/>
              </a:rPr>
              <a:t>Cookie</a:t>
            </a:r>
            <a:r>
              <a:rPr lang="en-US" sz="2400" b="0" i="0" dirty="0">
                <a:effectLst/>
              </a:rPr>
              <a:t> request header field. The two exceptions are </a:t>
            </a:r>
            <a:r>
              <a:rPr lang="en-US" sz="2400" b="0" i="1" dirty="0" err="1">
                <a:effectLst/>
              </a:rPr>
              <a:t>screenmode</a:t>
            </a:r>
            <a:r>
              <a:rPr lang="en-US" sz="2400" b="0" i="0" dirty="0">
                <a:effectLst/>
              </a:rPr>
              <a:t>, which will not be sent after January 1st, 2023, and </a:t>
            </a:r>
            <a:r>
              <a:rPr lang="en-US" sz="2400" b="0" i="1" dirty="0">
                <a:effectLst/>
              </a:rPr>
              <a:t>job</a:t>
            </a:r>
            <a:r>
              <a:rPr lang="en-US" sz="2400" b="0" i="0" dirty="0">
                <a:effectLst/>
              </a:rPr>
              <a:t>, which will only be sent for the next hour.</a:t>
            </a:r>
          </a:p>
        </p:txBody>
      </p:sp>
      <p:sp>
        <p:nvSpPr>
          <p:cNvPr id="4" name="Slide Number Placeholder 3">
            <a:extLst>
              <a:ext uri="{FF2B5EF4-FFF2-40B4-BE49-F238E27FC236}">
                <a16:creationId xmlns:a16="http://schemas.microsoft.com/office/drawing/2014/main" id="{ADF06747-BE08-68F5-8A20-AB89E2AE5135}"/>
              </a:ext>
            </a:extLst>
          </p:cNvPr>
          <p:cNvSpPr>
            <a:spLocks noGrp="1"/>
          </p:cNvSpPr>
          <p:nvPr>
            <p:ph type="sldNum" sz="quarter" idx="12"/>
          </p:nvPr>
        </p:nvSpPr>
        <p:spPr>
          <a:xfrm>
            <a:off x="8608357" y="6492240"/>
            <a:ext cx="2742486" cy="365125"/>
          </a:xfrm>
        </p:spPr>
        <p:txBody>
          <a:bodyPr vert="horz" lIns="91440" tIns="45720" rIns="91440" bIns="45720" rtlCol="0" anchor="ctr">
            <a:normAutofit/>
          </a:bodyPr>
          <a:lstStyle/>
          <a:p>
            <a:pPr defTabSz="914400">
              <a:spcAft>
                <a:spcPts val="600"/>
              </a:spcAft>
              <a:defRPr/>
            </a:pPr>
            <a:fld id="{C014DD1E-5D91-48A3-AD6D-45FBA980D106}" type="slidenum">
              <a:rPr lang="en-US" smtClean="0">
                <a:solidFill>
                  <a:prstClr val="black">
                    <a:tint val="75000"/>
                  </a:prstClr>
                </a:solidFill>
                <a:latin typeface="Calibri" panose="020F0502020204030204"/>
              </a:rPr>
              <a:pPr defTabSz="914400">
                <a:spcAft>
                  <a:spcPts val="600"/>
                </a:spcAft>
                <a:defRPr/>
              </a:pPr>
              <a:t>84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032089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A599F-57B8-2F16-3ECD-7D3369C9EDEB}"/>
              </a:ext>
            </a:extLst>
          </p:cNvPr>
          <p:cNvSpPr>
            <a:spLocks noGrp="1"/>
          </p:cNvSpPr>
          <p:nvPr>
            <p:ph type="title"/>
          </p:nvPr>
        </p:nvSpPr>
        <p:spPr>
          <a:xfrm>
            <a:off x="638714" y="417576"/>
            <a:ext cx="10906799" cy="1249394"/>
          </a:xfrm>
        </p:spPr>
        <p:txBody>
          <a:bodyPr vert="horz" lIns="91440" tIns="45720" rIns="91440" bIns="45720" rtlCol="0" anchor="ctr">
            <a:normAutofit/>
          </a:bodyPr>
          <a:lstStyle/>
          <a:p>
            <a:pPr algn="ctr" defTabSz="914400"/>
            <a:r>
              <a:rPr lang="en-US" sz="6500" kern="1200" dirty="0">
                <a:solidFill>
                  <a:schemeClr val="tx1"/>
                </a:solidFill>
                <a:latin typeface="+mj-lt"/>
                <a:ea typeface="+mj-ea"/>
                <a:cs typeface="+mj-cs"/>
              </a:rPr>
              <a:t>Cookie in request</a:t>
            </a:r>
          </a:p>
        </p:txBody>
      </p:sp>
      <p:sp>
        <p:nvSpPr>
          <p:cNvPr id="9" name="TextBox 8">
            <a:extLst>
              <a:ext uri="{FF2B5EF4-FFF2-40B4-BE49-F238E27FC236}">
                <a16:creationId xmlns:a16="http://schemas.microsoft.com/office/drawing/2014/main" id="{9E8BA549-F165-516F-35E0-05DABA98FD05}"/>
              </a:ext>
            </a:extLst>
          </p:cNvPr>
          <p:cNvSpPr txBox="1"/>
          <p:nvPr/>
        </p:nvSpPr>
        <p:spPr>
          <a:xfrm>
            <a:off x="638714" y="1809541"/>
            <a:ext cx="10906802" cy="687406"/>
          </a:xfrm>
          <a:prstGeom prst="rect">
            <a:avLst/>
          </a:prstGeom>
        </p:spPr>
        <p:txBody>
          <a:bodyPr vert="horz" lIns="91440" tIns="45720" rIns="91440" bIns="45720" rtlCol="0" anchor="ctr">
            <a:normAutofit/>
          </a:bodyPr>
          <a:lstStyle/>
          <a:p>
            <a:pPr algn="ctr" defTabSz="914400">
              <a:lnSpc>
                <a:spcPct val="90000"/>
              </a:lnSpc>
              <a:spcBef>
                <a:spcPts val="1000"/>
              </a:spcBef>
            </a:pPr>
            <a:r>
              <a:rPr lang="en-US" sz="2400" b="0" i="0" kern="1200" dirty="0">
                <a:solidFill>
                  <a:schemeClr val="tx1"/>
                </a:solidFill>
                <a:effectLst/>
                <a:latin typeface="+mn-lt"/>
                <a:ea typeface="+mn-ea"/>
                <a:cs typeface="+mn-cs"/>
              </a:rPr>
              <a:t>The data is sent back in request header to </a:t>
            </a:r>
            <a:r>
              <a:rPr lang="en-US" sz="2400" kern="1200" dirty="0">
                <a:solidFill>
                  <a:schemeClr val="tx1"/>
                </a:solidFill>
                <a:latin typeface="+mn-lt"/>
                <a:ea typeface="+mn-ea"/>
                <a:cs typeface="+mn-cs"/>
              </a:rPr>
              <a:t>can be read from server</a:t>
            </a:r>
          </a:p>
        </p:txBody>
      </p:sp>
      <p:sp>
        <p:nvSpPr>
          <p:cNvPr id="1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6710" y="1733454"/>
            <a:ext cx="4570809" cy="18288"/>
          </a:xfrm>
          <a:custGeom>
            <a:avLst/>
            <a:gdLst>
              <a:gd name="connsiteX0" fmla="*/ 0 w 4570809"/>
              <a:gd name="connsiteY0" fmla="*/ 0 h 18288"/>
              <a:gd name="connsiteX1" fmla="*/ 515848 w 4570809"/>
              <a:gd name="connsiteY1" fmla="*/ 0 h 18288"/>
              <a:gd name="connsiteX2" fmla="*/ 1031697 w 4570809"/>
              <a:gd name="connsiteY2" fmla="*/ 0 h 18288"/>
              <a:gd name="connsiteX3" fmla="*/ 1638962 w 4570809"/>
              <a:gd name="connsiteY3" fmla="*/ 0 h 18288"/>
              <a:gd name="connsiteX4" fmla="*/ 2383350 w 4570809"/>
              <a:gd name="connsiteY4" fmla="*/ 0 h 18288"/>
              <a:gd name="connsiteX5" fmla="*/ 2944907 w 4570809"/>
              <a:gd name="connsiteY5" fmla="*/ 0 h 18288"/>
              <a:gd name="connsiteX6" fmla="*/ 3506463 w 4570809"/>
              <a:gd name="connsiteY6" fmla="*/ 0 h 18288"/>
              <a:gd name="connsiteX7" fmla="*/ 4570809 w 4570809"/>
              <a:gd name="connsiteY7" fmla="*/ 0 h 18288"/>
              <a:gd name="connsiteX8" fmla="*/ 4570809 w 4570809"/>
              <a:gd name="connsiteY8" fmla="*/ 18288 h 18288"/>
              <a:gd name="connsiteX9" fmla="*/ 3872128 w 4570809"/>
              <a:gd name="connsiteY9" fmla="*/ 18288 h 18288"/>
              <a:gd name="connsiteX10" fmla="*/ 3310572 w 4570809"/>
              <a:gd name="connsiteY10" fmla="*/ 18288 h 18288"/>
              <a:gd name="connsiteX11" fmla="*/ 2749015 w 4570809"/>
              <a:gd name="connsiteY11" fmla="*/ 18288 h 18288"/>
              <a:gd name="connsiteX12" fmla="*/ 2050334 w 4570809"/>
              <a:gd name="connsiteY12" fmla="*/ 18288 h 18288"/>
              <a:gd name="connsiteX13" fmla="*/ 1305945 w 4570809"/>
              <a:gd name="connsiteY13" fmla="*/ 18288 h 18288"/>
              <a:gd name="connsiteX14" fmla="*/ 790097 w 4570809"/>
              <a:gd name="connsiteY14" fmla="*/ 18288 h 18288"/>
              <a:gd name="connsiteX15" fmla="*/ 0 w 4570809"/>
              <a:gd name="connsiteY15" fmla="*/ 18288 h 18288"/>
              <a:gd name="connsiteX16" fmla="*/ 0 w 457080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0809" h="18288" fill="none" extrusionOk="0">
                <a:moveTo>
                  <a:pt x="0" y="0"/>
                </a:moveTo>
                <a:cubicBezTo>
                  <a:pt x="130589" y="11804"/>
                  <a:pt x="357796" y="18988"/>
                  <a:pt x="515848" y="0"/>
                </a:cubicBezTo>
                <a:cubicBezTo>
                  <a:pt x="673900" y="-18988"/>
                  <a:pt x="898050" y="-13988"/>
                  <a:pt x="1031697" y="0"/>
                </a:cubicBezTo>
                <a:cubicBezTo>
                  <a:pt x="1165344" y="13988"/>
                  <a:pt x="1434010" y="-13084"/>
                  <a:pt x="1638962" y="0"/>
                </a:cubicBezTo>
                <a:cubicBezTo>
                  <a:pt x="1843914" y="13084"/>
                  <a:pt x="2124864" y="16367"/>
                  <a:pt x="2383350" y="0"/>
                </a:cubicBezTo>
                <a:cubicBezTo>
                  <a:pt x="2641836" y="-16367"/>
                  <a:pt x="2676823" y="5102"/>
                  <a:pt x="2944907" y="0"/>
                </a:cubicBezTo>
                <a:cubicBezTo>
                  <a:pt x="3212991" y="-5102"/>
                  <a:pt x="3275382" y="-18192"/>
                  <a:pt x="3506463" y="0"/>
                </a:cubicBezTo>
                <a:cubicBezTo>
                  <a:pt x="3737544" y="18192"/>
                  <a:pt x="4144455" y="-14394"/>
                  <a:pt x="4570809" y="0"/>
                </a:cubicBezTo>
                <a:cubicBezTo>
                  <a:pt x="4571704" y="8974"/>
                  <a:pt x="4570263" y="9359"/>
                  <a:pt x="4570809" y="18288"/>
                </a:cubicBezTo>
                <a:cubicBezTo>
                  <a:pt x="4364577" y="38638"/>
                  <a:pt x="4201392" y="-7009"/>
                  <a:pt x="3872128" y="18288"/>
                </a:cubicBezTo>
                <a:cubicBezTo>
                  <a:pt x="3542864" y="43585"/>
                  <a:pt x="3583378" y="28341"/>
                  <a:pt x="3310572" y="18288"/>
                </a:cubicBezTo>
                <a:cubicBezTo>
                  <a:pt x="3037766" y="8235"/>
                  <a:pt x="2991030" y="9559"/>
                  <a:pt x="2749015" y="18288"/>
                </a:cubicBezTo>
                <a:cubicBezTo>
                  <a:pt x="2507000" y="27017"/>
                  <a:pt x="2304636" y="41089"/>
                  <a:pt x="2050334" y="18288"/>
                </a:cubicBezTo>
                <a:cubicBezTo>
                  <a:pt x="1796032" y="-4513"/>
                  <a:pt x="1668822" y="25068"/>
                  <a:pt x="1305945" y="18288"/>
                </a:cubicBezTo>
                <a:cubicBezTo>
                  <a:pt x="943068" y="11508"/>
                  <a:pt x="993706" y="30281"/>
                  <a:pt x="790097" y="18288"/>
                </a:cubicBezTo>
                <a:cubicBezTo>
                  <a:pt x="586488" y="6295"/>
                  <a:pt x="306699" y="-17432"/>
                  <a:pt x="0" y="18288"/>
                </a:cubicBezTo>
                <a:cubicBezTo>
                  <a:pt x="-229" y="14222"/>
                  <a:pt x="509" y="5816"/>
                  <a:pt x="0" y="0"/>
                </a:cubicBezTo>
                <a:close/>
              </a:path>
              <a:path w="4570809" h="18288" stroke="0" extrusionOk="0">
                <a:moveTo>
                  <a:pt x="0" y="0"/>
                </a:moveTo>
                <a:cubicBezTo>
                  <a:pt x="152532" y="-2364"/>
                  <a:pt x="357923" y="1427"/>
                  <a:pt x="561557" y="0"/>
                </a:cubicBezTo>
                <a:cubicBezTo>
                  <a:pt x="765191" y="-1427"/>
                  <a:pt x="918920" y="-15661"/>
                  <a:pt x="1077405" y="0"/>
                </a:cubicBezTo>
                <a:cubicBezTo>
                  <a:pt x="1235890" y="15661"/>
                  <a:pt x="1460747" y="11963"/>
                  <a:pt x="1638962" y="0"/>
                </a:cubicBezTo>
                <a:cubicBezTo>
                  <a:pt x="1817177" y="-11963"/>
                  <a:pt x="2125574" y="8824"/>
                  <a:pt x="2291934" y="0"/>
                </a:cubicBezTo>
                <a:cubicBezTo>
                  <a:pt x="2458294" y="-8824"/>
                  <a:pt x="2784153" y="-12947"/>
                  <a:pt x="2990615" y="0"/>
                </a:cubicBezTo>
                <a:cubicBezTo>
                  <a:pt x="3197077" y="12947"/>
                  <a:pt x="3428629" y="-16296"/>
                  <a:pt x="3735004" y="0"/>
                </a:cubicBezTo>
                <a:cubicBezTo>
                  <a:pt x="4041379" y="16296"/>
                  <a:pt x="4318160" y="-6098"/>
                  <a:pt x="4570809" y="0"/>
                </a:cubicBezTo>
                <a:cubicBezTo>
                  <a:pt x="4570354" y="6162"/>
                  <a:pt x="4570712" y="11775"/>
                  <a:pt x="4570809" y="18288"/>
                </a:cubicBezTo>
                <a:cubicBezTo>
                  <a:pt x="4396028" y="40170"/>
                  <a:pt x="4132994" y="11222"/>
                  <a:pt x="3872128" y="18288"/>
                </a:cubicBezTo>
                <a:cubicBezTo>
                  <a:pt x="3611262" y="25354"/>
                  <a:pt x="3374891" y="17697"/>
                  <a:pt x="3127739" y="18288"/>
                </a:cubicBezTo>
                <a:cubicBezTo>
                  <a:pt x="2880587" y="18879"/>
                  <a:pt x="2664411" y="34935"/>
                  <a:pt x="2383350" y="18288"/>
                </a:cubicBezTo>
                <a:cubicBezTo>
                  <a:pt x="2102289" y="1641"/>
                  <a:pt x="2103614" y="8588"/>
                  <a:pt x="1867502" y="18288"/>
                </a:cubicBezTo>
                <a:cubicBezTo>
                  <a:pt x="1631390" y="27988"/>
                  <a:pt x="1460355" y="24402"/>
                  <a:pt x="1168821" y="18288"/>
                </a:cubicBezTo>
                <a:cubicBezTo>
                  <a:pt x="877287" y="12174"/>
                  <a:pt x="832023" y="-2656"/>
                  <a:pt x="561557" y="18288"/>
                </a:cubicBezTo>
                <a:cubicBezTo>
                  <a:pt x="291091" y="39232"/>
                  <a:pt x="243289" y="1407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12DE16C0-2C3F-3D5A-59BC-61BAE663EE8E}"/>
              </a:ext>
            </a:extLst>
          </p:cNvPr>
          <p:cNvPicPr>
            <a:picLocks noGrp="1" noChangeAspect="1"/>
          </p:cNvPicPr>
          <p:nvPr>
            <p:ph idx="1"/>
          </p:nvPr>
        </p:nvPicPr>
        <p:blipFill>
          <a:blip r:embed="rId2"/>
          <a:stretch>
            <a:fillRect/>
          </a:stretch>
        </p:blipFill>
        <p:spPr>
          <a:xfrm>
            <a:off x="912812" y="3352800"/>
            <a:ext cx="9852529" cy="1773453"/>
          </a:xfrm>
          <a:prstGeom prst="rect">
            <a:avLst/>
          </a:prstGeom>
        </p:spPr>
      </p:pic>
      <p:sp>
        <p:nvSpPr>
          <p:cNvPr id="4" name="Slide Number Placeholder 3">
            <a:extLst>
              <a:ext uri="{FF2B5EF4-FFF2-40B4-BE49-F238E27FC236}">
                <a16:creationId xmlns:a16="http://schemas.microsoft.com/office/drawing/2014/main" id="{E11F6F03-A3D6-AF67-A61F-8BC897CFE2DC}"/>
              </a:ext>
            </a:extLst>
          </p:cNvPr>
          <p:cNvSpPr>
            <a:spLocks noGrp="1"/>
          </p:cNvSpPr>
          <p:nvPr>
            <p:ph type="sldNum" sz="quarter" idx="12"/>
          </p:nvPr>
        </p:nvSpPr>
        <p:spPr>
          <a:xfrm>
            <a:off x="8608357" y="6356350"/>
            <a:ext cx="2742486" cy="365125"/>
          </a:xfrm>
        </p:spPr>
        <p:txBody>
          <a:bodyPr vert="horz" lIns="91440" tIns="45720" rIns="91440" bIns="45720" rtlCol="0" anchor="ctr">
            <a:normAutofit/>
          </a:bodyPr>
          <a:lstStyle/>
          <a:p>
            <a:pPr defTabSz="914400">
              <a:spcAft>
                <a:spcPts val="600"/>
              </a:spcAft>
            </a:pPr>
            <a:fld id="{C014DD1E-5D91-48A3-AD6D-45FBA980D106}" type="slidenum">
              <a:rPr lang="en-US" smtClean="0"/>
              <a:pPr defTabSz="914400">
                <a:spcAft>
                  <a:spcPts val="600"/>
                </a:spcAft>
              </a:pPr>
              <a:t>85</a:t>
            </a:fld>
            <a:endParaRPr lang="en-US"/>
          </a:p>
        </p:txBody>
      </p:sp>
    </p:spTree>
    <p:extLst>
      <p:ext uri="{BB962C8B-B14F-4D97-AF65-F5344CB8AC3E}">
        <p14:creationId xmlns:p14="http://schemas.microsoft.com/office/powerpoint/2010/main" val="12881636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12188822"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8113191"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3185" y="-1"/>
            <a:ext cx="4075637"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230" y="-1"/>
            <a:ext cx="11729591"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8E349-BB7D-187E-3336-10F9C05AA90C}"/>
              </a:ext>
            </a:extLst>
          </p:cNvPr>
          <p:cNvSpPr>
            <a:spLocks noGrp="1"/>
          </p:cNvSpPr>
          <p:nvPr>
            <p:ph type="title"/>
          </p:nvPr>
        </p:nvSpPr>
        <p:spPr>
          <a:xfrm>
            <a:off x="1371241" y="294538"/>
            <a:ext cx="9893374" cy="1033669"/>
          </a:xfrm>
        </p:spPr>
        <p:txBody>
          <a:bodyPr>
            <a:normAutofit/>
          </a:bodyPr>
          <a:lstStyle/>
          <a:p>
            <a:r>
              <a:rPr lang="en-BG" sz="4000" dirty="0">
                <a:solidFill>
                  <a:srgbClr val="FFFFFF"/>
                </a:solidFill>
              </a:rPr>
              <a:t>Cookie security</a:t>
            </a:r>
          </a:p>
        </p:txBody>
      </p:sp>
      <p:sp>
        <p:nvSpPr>
          <p:cNvPr id="3" name="Content Placeholder 2">
            <a:extLst>
              <a:ext uri="{FF2B5EF4-FFF2-40B4-BE49-F238E27FC236}">
                <a16:creationId xmlns:a16="http://schemas.microsoft.com/office/drawing/2014/main" id="{8C696124-7F26-036F-11D4-221F4C716509}"/>
              </a:ext>
            </a:extLst>
          </p:cNvPr>
          <p:cNvSpPr>
            <a:spLocks noGrp="1"/>
          </p:cNvSpPr>
          <p:nvPr>
            <p:ph idx="1"/>
          </p:nvPr>
        </p:nvSpPr>
        <p:spPr>
          <a:xfrm>
            <a:off x="379413" y="1590741"/>
            <a:ext cx="10713328" cy="4410814"/>
          </a:xfrm>
        </p:spPr>
        <p:txBody>
          <a:bodyPr anchor="ctr">
            <a:normAutofit fontScale="85000" lnSpcReduction="10000"/>
          </a:bodyPr>
          <a:lstStyle/>
          <a:p>
            <a:pPr fontAlgn="base"/>
            <a:endParaRPr lang="en-GB" sz="2800" b="0" i="0" dirty="0">
              <a:effectLst/>
            </a:endParaRPr>
          </a:p>
          <a:p>
            <a:pPr fontAlgn="base"/>
            <a:r>
              <a:rPr lang="en-GB" sz="2800" b="0" i="0" dirty="0">
                <a:effectLst/>
              </a:rPr>
              <a:t>With cookies having the ability to maintain </a:t>
            </a:r>
            <a:r>
              <a:rPr lang="en-GB" sz="2800" b="0" i="0" u="none" strike="noStrike" dirty="0">
                <a:effectLst/>
                <a:hlinkClick r:id="rId2" tooltip="Authentication"/>
              </a:rPr>
              <a:t>Authentication</a:t>
            </a:r>
            <a:r>
              <a:rPr lang="en-GB" sz="2800" b="0" i="0" dirty="0">
                <a:effectLst/>
              </a:rPr>
              <a:t> information, it is sometimes necessary to safeguard against them being accessed by third parties. </a:t>
            </a:r>
          </a:p>
          <a:p>
            <a:pPr fontAlgn="base"/>
            <a:r>
              <a:rPr lang="en-GB" sz="2800" b="0" i="0" dirty="0">
                <a:effectLst/>
              </a:rPr>
              <a:t>There are two attributes, </a:t>
            </a:r>
            <a:r>
              <a:rPr lang="en-GB" sz="2800" b="1" i="0" dirty="0">
                <a:effectLst/>
              </a:rPr>
              <a:t>Secure</a:t>
            </a:r>
            <a:r>
              <a:rPr lang="en-GB" sz="2800" b="0" i="0" dirty="0">
                <a:effectLst/>
              </a:rPr>
              <a:t> and </a:t>
            </a:r>
            <a:r>
              <a:rPr lang="en-GB" sz="2800" b="1" i="0" dirty="0" err="1">
                <a:effectLst/>
              </a:rPr>
              <a:t>HttpOnly</a:t>
            </a:r>
            <a:r>
              <a:rPr lang="en-GB" sz="2800" b="1" i="0" dirty="0">
                <a:effectLst/>
              </a:rPr>
              <a:t>(p</a:t>
            </a:r>
            <a:r>
              <a:rPr lang="en-GB" dirty="0"/>
              <a:t>revents JavaScript on the client side from accessing the cookie, offering protection against cross-site scripting (XSS) attacks)</a:t>
            </a:r>
            <a:r>
              <a:rPr lang="en-GB" sz="2800" b="0" i="0" dirty="0">
                <a:effectLst/>
              </a:rPr>
              <a:t>,. Secure: </a:t>
            </a:r>
            <a:r>
              <a:rPr lang="en-GB" dirty="0"/>
              <a:t>will only be sent over HTTPS</a:t>
            </a:r>
            <a:endParaRPr lang="en-GB" sz="2800" b="0" i="0" dirty="0">
              <a:effectLst/>
            </a:endParaRPr>
          </a:p>
          <a:p>
            <a:pPr marL="0" indent="0" fontAlgn="base">
              <a:buNone/>
            </a:pPr>
            <a:r>
              <a:rPr lang="en-GB" dirty="0"/>
              <a:t>                 </a:t>
            </a:r>
            <a:r>
              <a:rPr lang="en-GB" i="1" dirty="0" err="1"/>
              <a:t>secureCookie.setSecure</a:t>
            </a:r>
            <a:r>
              <a:rPr lang="en-GB" i="1" dirty="0"/>
              <a:t>(true);</a:t>
            </a:r>
          </a:p>
          <a:p>
            <a:pPr marL="0" indent="0" fontAlgn="base">
              <a:buNone/>
            </a:pPr>
            <a:r>
              <a:rPr lang="en-GB" i="1" dirty="0"/>
              <a:t>                 </a:t>
            </a:r>
            <a:r>
              <a:rPr lang="en-GB" i="1" dirty="0" err="1"/>
              <a:t>response.addCookie</a:t>
            </a:r>
            <a:r>
              <a:rPr lang="en-GB" i="1" dirty="0"/>
              <a:t>(</a:t>
            </a:r>
            <a:r>
              <a:rPr lang="en-GB" i="1" dirty="0" err="1"/>
              <a:t>secureCookie</a:t>
            </a:r>
            <a:r>
              <a:rPr lang="en-GB" i="1" dirty="0"/>
              <a:t>);</a:t>
            </a:r>
            <a:endParaRPr lang="en-GB" sz="2800" b="0" i="1" dirty="0">
              <a:effectLst/>
            </a:endParaRPr>
          </a:p>
          <a:p>
            <a:pPr fontAlgn="base"/>
            <a:endParaRPr lang="en-GB" sz="2800" b="0" i="0" dirty="0">
              <a:effectLst/>
            </a:endParaRPr>
          </a:p>
          <a:p>
            <a:pPr fontAlgn="base"/>
            <a:r>
              <a:rPr lang="en-GB" sz="2800" b="0" i="0" dirty="0">
                <a:effectLst/>
              </a:rPr>
              <a:t>A cookie with these attributes can be specified in this way:</a:t>
            </a:r>
          </a:p>
          <a:p>
            <a:pPr marL="0" indent="0" fontAlgn="base">
              <a:buNone/>
            </a:pPr>
            <a:r>
              <a:rPr lang="en-GB" sz="2800" dirty="0"/>
              <a:t>     Set-Cookie: </a:t>
            </a:r>
            <a:r>
              <a:rPr lang="en-GB" sz="2800" dirty="0" err="1"/>
              <a:t>jobid</a:t>
            </a:r>
            <a:r>
              <a:rPr lang="en-GB" sz="2800" dirty="0"/>
              <a:t>=111; Expires=Sun, 1 Jan 2023 12:00:00 GMT; </a:t>
            </a:r>
            <a:r>
              <a:rPr lang="en-GB" sz="2800" b="1" dirty="0"/>
              <a:t>Secure; </a:t>
            </a:r>
            <a:r>
              <a:rPr lang="en-GB" sz="2800" b="1" dirty="0" err="1"/>
              <a:t>HttpOnly</a:t>
            </a:r>
            <a:endParaRPr lang="en-BG" sz="2800" b="1" dirty="0"/>
          </a:p>
          <a:p>
            <a:pPr fontAlgn="base"/>
            <a:endParaRPr lang="en-GB" sz="2000" b="0" i="0" dirty="0">
              <a:effectLst/>
              <a:latin typeface="Arial" panose="020B0604020202020204" pitchFamily="34" charset="0"/>
            </a:endParaRPr>
          </a:p>
          <a:p>
            <a:pPr fontAlgn="base"/>
            <a:endParaRPr lang="en-GB" sz="20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515E1852-9626-C56F-2258-8288596D2E10}"/>
              </a:ext>
            </a:extLst>
          </p:cNvPr>
          <p:cNvSpPr>
            <a:spLocks noGrp="1"/>
          </p:cNvSpPr>
          <p:nvPr>
            <p:ph type="sldNum" sz="quarter" idx="12"/>
          </p:nvPr>
        </p:nvSpPr>
        <p:spPr>
          <a:xfrm>
            <a:off x="11701272" y="6455431"/>
            <a:ext cx="445796" cy="365125"/>
          </a:xfrm>
        </p:spPr>
        <p:txBody>
          <a:bodyPr>
            <a:normAutofit/>
          </a:bodyPr>
          <a:lstStyle/>
          <a:p>
            <a:pPr>
              <a:spcAft>
                <a:spcPts val="600"/>
              </a:spcAft>
            </a:pPr>
            <a:fld id="{C014DD1E-5D91-48A3-AD6D-45FBA980D106}" type="slidenum">
              <a:rPr lang="en-US" sz="1100">
                <a:solidFill>
                  <a:schemeClr val="tx1">
                    <a:lumMod val="50000"/>
                    <a:lumOff val="50000"/>
                  </a:schemeClr>
                </a:solidFill>
              </a:rPr>
              <a:pPr>
                <a:spcAft>
                  <a:spcPts val="600"/>
                </a:spcAft>
              </a:pPr>
              <a:t>86</a:t>
            </a:fld>
            <a:endParaRPr lang="en-US" sz="1100">
              <a:solidFill>
                <a:schemeClr val="tx1">
                  <a:lumMod val="50000"/>
                  <a:lumOff val="50000"/>
                </a:schemeClr>
              </a:solidFill>
            </a:endParaRPr>
          </a:p>
        </p:txBody>
      </p:sp>
    </p:spTree>
    <p:extLst>
      <p:ext uri="{BB962C8B-B14F-4D97-AF65-F5344CB8AC3E}">
        <p14:creationId xmlns:p14="http://schemas.microsoft.com/office/powerpoint/2010/main" val="8509309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12188822"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8113191"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3185" y="-1"/>
            <a:ext cx="4075637"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230" y="-1"/>
            <a:ext cx="11729591"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B7356-75B2-800E-46D5-0C9328E4F97B}"/>
              </a:ext>
            </a:extLst>
          </p:cNvPr>
          <p:cNvSpPr>
            <a:spLocks noGrp="1"/>
          </p:cNvSpPr>
          <p:nvPr>
            <p:ph type="title"/>
          </p:nvPr>
        </p:nvSpPr>
        <p:spPr>
          <a:xfrm>
            <a:off x="1371241" y="294538"/>
            <a:ext cx="9893374" cy="1033669"/>
          </a:xfrm>
        </p:spPr>
        <p:txBody>
          <a:bodyPr>
            <a:normAutofit/>
          </a:bodyPr>
          <a:lstStyle/>
          <a:p>
            <a:r>
              <a:rPr lang="en-GB" sz="4000">
                <a:solidFill>
                  <a:srgbClr val="FFFFFF"/>
                </a:solidFill>
              </a:rPr>
              <a:t>What is a session</a:t>
            </a:r>
            <a:endParaRPr lang="en-BG" sz="4000">
              <a:solidFill>
                <a:srgbClr val="FFFFFF"/>
              </a:solidFill>
            </a:endParaRPr>
          </a:p>
        </p:txBody>
      </p:sp>
      <p:sp>
        <p:nvSpPr>
          <p:cNvPr id="3" name="Content Placeholder 2">
            <a:extLst>
              <a:ext uri="{FF2B5EF4-FFF2-40B4-BE49-F238E27FC236}">
                <a16:creationId xmlns:a16="http://schemas.microsoft.com/office/drawing/2014/main" id="{7E131DE9-430E-0FC4-3C6F-C443379222FB}"/>
              </a:ext>
            </a:extLst>
          </p:cNvPr>
          <p:cNvSpPr>
            <a:spLocks noGrp="1"/>
          </p:cNvSpPr>
          <p:nvPr>
            <p:ph idx="1"/>
          </p:nvPr>
        </p:nvSpPr>
        <p:spPr>
          <a:xfrm>
            <a:off x="608013" y="1752600"/>
            <a:ext cx="10484728" cy="4248955"/>
          </a:xfrm>
        </p:spPr>
        <p:txBody>
          <a:bodyPr anchor="ctr">
            <a:noAutofit/>
          </a:bodyPr>
          <a:lstStyle/>
          <a:p>
            <a:r>
              <a:rPr lang="en-GB" sz="2400" dirty="0"/>
              <a:t>A </a:t>
            </a:r>
            <a:r>
              <a:rPr lang="en-GB" sz="2400" b="1" dirty="0"/>
              <a:t>session</a:t>
            </a:r>
            <a:r>
              <a:rPr lang="en-GB" sz="2400" dirty="0"/>
              <a:t> is a way to store information on the server about a user's interaction with a web application across multiple requests. The session persists user-specific data (e.g., login information, preferences) for the duration of their interaction, allowing the application to remember stateful data across multiple HTTP requests.</a:t>
            </a:r>
          </a:p>
          <a:p>
            <a:r>
              <a:rPr lang="en-GB" sz="2400" dirty="0"/>
              <a:t>When a user visits a website, the server can create a session for that user. Thus server keep track of information such as the user’s login status, preferences, and any data entered into forms.</a:t>
            </a:r>
          </a:p>
          <a:p>
            <a:r>
              <a:rPr lang="en-GB" sz="2400" dirty="0"/>
              <a:t>Sessions allow the server to store information about a specific user between different HTTP requests. This information is stored on the server, while the session ID is passed to the client via cookies or in the URL. </a:t>
            </a:r>
            <a:endParaRPr lang="en-BG" sz="2400" dirty="0"/>
          </a:p>
        </p:txBody>
      </p:sp>
      <p:sp>
        <p:nvSpPr>
          <p:cNvPr id="4" name="Slide Number Placeholder 3">
            <a:extLst>
              <a:ext uri="{FF2B5EF4-FFF2-40B4-BE49-F238E27FC236}">
                <a16:creationId xmlns:a16="http://schemas.microsoft.com/office/drawing/2014/main" id="{129DCD44-6DEE-C863-6ECD-81588EF7EB0D}"/>
              </a:ext>
            </a:extLst>
          </p:cNvPr>
          <p:cNvSpPr>
            <a:spLocks noGrp="1"/>
          </p:cNvSpPr>
          <p:nvPr>
            <p:ph type="sldNum" sz="quarter" idx="12"/>
          </p:nvPr>
        </p:nvSpPr>
        <p:spPr>
          <a:xfrm>
            <a:off x="11701272" y="6455431"/>
            <a:ext cx="445796" cy="365125"/>
          </a:xfrm>
        </p:spPr>
        <p:txBody>
          <a:bodyPr>
            <a:normAutofit/>
          </a:bodyPr>
          <a:lstStyle/>
          <a:p>
            <a:pPr>
              <a:spcAft>
                <a:spcPts val="600"/>
              </a:spcAft>
            </a:pPr>
            <a:fld id="{C014DD1E-5D91-48A3-AD6D-45FBA980D106}" type="slidenum">
              <a:rPr lang="en-US" sz="1100">
                <a:solidFill>
                  <a:schemeClr val="tx1">
                    <a:lumMod val="50000"/>
                    <a:lumOff val="50000"/>
                  </a:schemeClr>
                </a:solidFill>
              </a:rPr>
              <a:pPr>
                <a:spcAft>
                  <a:spcPts val="600"/>
                </a:spcAft>
              </a:pPr>
              <a:t>87</a:t>
            </a:fld>
            <a:endParaRPr lang="en-US" sz="1100">
              <a:solidFill>
                <a:schemeClr val="tx1">
                  <a:lumMod val="50000"/>
                  <a:lumOff val="50000"/>
                </a:schemeClr>
              </a:solidFill>
            </a:endParaRPr>
          </a:p>
        </p:txBody>
      </p:sp>
    </p:spTree>
    <p:extLst>
      <p:ext uri="{BB962C8B-B14F-4D97-AF65-F5344CB8AC3E}">
        <p14:creationId xmlns:p14="http://schemas.microsoft.com/office/powerpoint/2010/main" val="17538799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B1E00-2C5F-CDAE-0675-5EC10D08E083}"/>
              </a:ext>
            </a:extLst>
          </p:cNvPr>
          <p:cNvSpPr>
            <a:spLocks noGrp="1"/>
          </p:cNvSpPr>
          <p:nvPr>
            <p:ph type="title"/>
          </p:nvPr>
        </p:nvSpPr>
        <p:spPr>
          <a:xfrm>
            <a:off x="793455" y="386930"/>
            <a:ext cx="10063500" cy="1298448"/>
          </a:xfrm>
        </p:spPr>
        <p:txBody>
          <a:bodyPr vert="horz" lIns="91440" tIns="45720" rIns="91440" bIns="45720" rtlCol="0" anchor="b">
            <a:normAutofit/>
          </a:bodyPr>
          <a:lstStyle/>
          <a:p>
            <a:pPr defTabSz="914400"/>
            <a:r>
              <a:rPr lang="en-US" sz="4400" b="1" kern="1200">
                <a:solidFill>
                  <a:schemeClr val="tx1"/>
                </a:solidFill>
                <a:latin typeface="+mj-lt"/>
                <a:ea typeface="+mj-ea"/>
                <a:cs typeface="+mj-cs"/>
              </a:rPr>
              <a:t>Steps for session management:</a:t>
            </a:r>
            <a:br>
              <a:rPr lang="en-US" sz="4400" kern="1200">
                <a:solidFill>
                  <a:schemeClr val="tx1"/>
                </a:solidFill>
                <a:latin typeface="+mj-lt"/>
                <a:ea typeface="+mj-ea"/>
                <a:cs typeface="+mj-cs"/>
              </a:rPr>
            </a:br>
            <a:endParaRPr lang="en-US" sz="4400" kern="1200" dirty="0">
              <a:solidFill>
                <a:schemeClr val="tx1"/>
              </a:solidFill>
              <a:latin typeface="+mj-lt"/>
              <a:ea typeface="+mj-ea"/>
              <a:cs typeface="+mj-cs"/>
            </a:endParaRPr>
          </a:p>
        </p:txBody>
      </p:sp>
      <p:sp>
        <p:nvSpPr>
          <p:cNvPr id="29" name="Rectangle 2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11451611"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0397"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0496049-7402-A741-C460-F1AD13BAFB2F}"/>
              </a:ext>
            </a:extLst>
          </p:cNvPr>
          <p:cNvSpPr txBox="1"/>
          <p:nvPr/>
        </p:nvSpPr>
        <p:spPr>
          <a:xfrm>
            <a:off x="227012" y="2331225"/>
            <a:ext cx="4953000" cy="3907733"/>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2400" dirty="0"/>
              <a:t>The server creates a new session when the user first accesses the web application.</a:t>
            </a:r>
          </a:p>
          <a:p>
            <a:pPr indent="-228600" defTabSz="914400">
              <a:lnSpc>
                <a:spcPct val="90000"/>
              </a:lnSpc>
              <a:spcAft>
                <a:spcPts val="600"/>
              </a:spcAft>
              <a:buFont typeface="Arial" panose="020B0604020202020204" pitchFamily="34" charset="0"/>
              <a:buChar char="•"/>
            </a:pPr>
            <a:r>
              <a:rPr lang="en-US" sz="2400" dirty="0"/>
              <a:t>The session ID is stored in a cookie or passed via a URL parameter/hidden form field</a:t>
            </a:r>
          </a:p>
          <a:p>
            <a:pPr indent="-228600" defTabSz="914400">
              <a:lnSpc>
                <a:spcPct val="90000"/>
              </a:lnSpc>
              <a:spcAft>
                <a:spcPts val="600"/>
              </a:spcAft>
              <a:buFont typeface="Arial" panose="020B0604020202020204" pitchFamily="34" charset="0"/>
              <a:buChar char="•"/>
            </a:pPr>
            <a:r>
              <a:rPr lang="en-US" sz="2400" dirty="0"/>
              <a:t>With each subsequent request from the client, the session ID is sent back to the server to identify the session and associate the request with the user's state (e.g., login details, shopping cart, etc.).</a:t>
            </a:r>
          </a:p>
        </p:txBody>
      </p:sp>
      <p:pic>
        <p:nvPicPr>
          <p:cNvPr id="5" name="Content Placeholder 4">
            <a:extLst>
              <a:ext uri="{FF2B5EF4-FFF2-40B4-BE49-F238E27FC236}">
                <a16:creationId xmlns:a16="http://schemas.microsoft.com/office/drawing/2014/main" id="{92AD0B6E-A09C-BDE2-3A89-744D7776849C}"/>
              </a:ext>
            </a:extLst>
          </p:cNvPr>
          <p:cNvPicPr>
            <a:picLocks noGrp="1" noChangeAspect="1"/>
          </p:cNvPicPr>
          <p:nvPr>
            <p:ph idx="1"/>
          </p:nvPr>
        </p:nvPicPr>
        <p:blipFill>
          <a:blip r:embed="rId2"/>
          <a:stretch>
            <a:fillRect/>
          </a:stretch>
        </p:blipFill>
        <p:spPr>
          <a:xfrm>
            <a:off x="5027612" y="2331226"/>
            <a:ext cx="6138911" cy="3146191"/>
          </a:xfrm>
          <a:prstGeom prst="rect">
            <a:avLst/>
          </a:prstGeom>
        </p:spPr>
      </p:pic>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5014" y="2313047"/>
            <a:ext cx="781700" cy="1523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C5148F-7385-0CE0-EB7A-888D2DBA937B}"/>
              </a:ext>
            </a:extLst>
          </p:cNvPr>
          <p:cNvSpPr>
            <a:spLocks noGrp="1"/>
          </p:cNvSpPr>
          <p:nvPr>
            <p:ph type="sldNum" sz="quarter" idx="12"/>
          </p:nvPr>
        </p:nvSpPr>
        <p:spPr>
          <a:xfrm>
            <a:off x="8608357" y="6492240"/>
            <a:ext cx="2742486" cy="365125"/>
          </a:xfrm>
        </p:spPr>
        <p:txBody>
          <a:bodyPr vert="horz" lIns="91440" tIns="45720" rIns="91440" bIns="45720" rtlCol="0" anchor="ctr">
            <a:normAutofit/>
          </a:bodyPr>
          <a:lstStyle/>
          <a:p>
            <a:pPr defTabSz="914400">
              <a:spcAft>
                <a:spcPts val="600"/>
              </a:spcAft>
            </a:pPr>
            <a:fld id="{C014DD1E-5D91-48A3-AD6D-45FBA980D106}" type="slidenum">
              <a:rPr lang="en-US" smtClean="0"/>
              <a:pPr defTabSz="914400">
                <a:spcAft>
                  <a:spcPts val="600"/>
                </a:spcAft>
              </a:pPr>
              <a:t>88</a:t>
            </a:fld>
            <a:endParaRPr lang="en-US"/>
          </a:p>
        </p:txBody>
      </p:sp>
    </p:spTree>
    <p:extLst>
      <p:ext uri="{BB962C8B-B14F-4D97-AF65-F5344CB8AC3E}">
        <p14:creationId xmlns:p14="http://schemas.microsoft.com/office/powerpoint/2010/main" val="17890065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F6F9-E13A-E7D2-B0A1-5BFA58AAA796}"/>
              </a:ext>
            </a:extLst>
          </p:cNvPr>
          <p:cNvSpPr>
            <a:spLocks noGrp="1"/>
          </p:cNvSpPr>
          <p:nvPr>
            <p:ph type="title"/>
          </p:nvPr>
        </p:nvSpPr>
        <p:spPr/>
        <p:txBody>
          <a:bodyPr/>
          <a:lstStyle/>
          <a:p>
            <a:r>
              <a:rPr lang="en-GB" dirty="0"/>
              <a:t>Session ID vs. Session Data</a:t>
            </a:r>
            <a:endParaRPr lang="en-BG" dirty="0"/>
          </a:p>
        </p:txBody>
      </p:sp>
      <p:sp>
        <p:nvSpPr>
          <p:cNvPr id="3" name="Content Placeholder 2">
            <a:extLst>
              <a:ext uri="{FF2B5EF4-FFF2-40B4-BE49-F238E27FC236}">
                <a16:creationId xmlns:a16="http://schemas.microsoft.com/office/drawing/2014/main" id="{281767FD-DA78-6820-1EB6-340B787207D8}"/>
              </a:ext>
            </a:extLst>
          </p:cNvPr>
          <p:cNvSpPr>
            <a:spLocks noGrp="1"/>
          </p:cNvSpPr>
          <p:nvPr>
            <p:ph idx="1"/>
          </p:nvPr>
        </p:nvSpPr>
        <p:spPr>
          <a:xfrm>
            <a:off x="760412" y="1600200"/>
            <a:ext cx="10590432" cy="4576763"/>
          </a:xfrm>
        </p:spPr>
        <p:txBody>
          <a:bodyPr>
            <a:normAutofit fontScale="92500" lnSpcReduction="20000"/>
          </a:bodyPr>
          <a:lstStyle/>
          <a:p>
            <a:r>
              <a:rPr lang="en-GB" b="1" dirty="0"/>
              <a:t>Session ID</a:t>
            </a:r>
            <a:r>
              <a:rPr lang="en-GB" dirty="0"/>
              <a:t>: The </a:t>
            </a:r>
            <a:r>
              <a:rPr lang="en-GB" dirty="0" err="1"/>
              <a:t>sessionId</a:t>
            </a:r>
            <a:r>
              <a:rPr lang="en-GB" dirty="0"/>
              <a:t> is a unique identifier, usually stored on the client-side as a cookie (often named JSESSIONID in Java applications). It’s a simple token that acts like a key or reference to identify the session but doesn’t contain any actual session data.</a:t>
            </a:r>
          </a:p>
          <a:p>
            <a:r>
              <a:rPr lang="en-GB" b="1" dirty="0"/>
              <a:t>Session Data</a:t>
            </a:r>
            <a:r>
              <a:rPr lang="en-GB" dirty="0"/>
              <a:t>: This is all the information associated with a user’s session (like login status, user preferences, shopping cart contents, etc.). The actual session data is stored on the </a:t>
            </a:r>
            <a:r>
              <a:rPr lang="en-GB" b="1" dirty="0"/>
              <a:t>server</a:t>
            </a:r>
            <a:r>
              <a:rPr lang="en-GB" dirty="0"/>
              <a:t> and mapped to the </a:t>
            </a:r>
            <a:r>
              <a:rPr lang="en-GB" dirty="0" err="1"/>
              <a:t>sessionId</a:t>
            </a:r>
            <a:r>
              <a:rPr lang="en-GB" dirty="0"/>
              <a:t>.</a:t>
            </a:r>
          </a:p>
          <a:p>
            <a:r>
              <a:rPr lang="en-GB" b="1" dirty="0"/>
              <a:t>Client (Browser)</a:t>
            </a:r>
            <a:r>
              <a:rPr lang="en-GB" dirty="0"/>
              <a:t>: Stores only the </a:t>
            </a:r>
            <a:r>
              <a:rPr lang="en-GB" dirty="0" err="1"/>
              <a:t>sessionId</a:t>
            </a:r>
            <a:r>
              <a:rPr lang="en-GB" dirty="0"/>
              <a:t> as a cookie. This ID is just a reference, not the actual session data.</a:t>
            </a:r>
          </a:p>
          <a:p>
            <a:r>
              <a:rPr lang="en-GB" b="1" dirty="0"/>
              <a:t>Server</a:t>
            </a:r>
            <a:r>
              <a:rPr lang="en-GB" dirty="0"/>
              <a:t>: Holds the session data (e.g., user attributes, shopping cart, and preferences) associated with the </a:t>
            </a:r>
            <a:r>
              <a:rPr lang="en-GB" dirty="0" err="1"/>
              <a:t>sessionId</a:t>
            </a:r>
            <a:r>
              <a:rPr lang="en-GB" dirty="0"/>
              <a:t>. When a request comes in, the server uses the </a:t>
            </a:r>
            <a:r>
              <a:rPr lang="en-GB" dirty="0" err="1"/>
              <a:t>sessionId</a:t>
            </a:r>
            <a:r>
              <a:rPr lang="en-GB" dirty="0"/>
              <a:t> from the cookie to look up the correct session data.</a:t>
            </a:r>
          </a:p>
          <a:p>
            <a:endParaRPr lang="en-GB" dirty="0"/>
          </a:p>
          <a:p>
            <a:endParaRPr lang="en-BG" dirty="0"/>
          </a:p>
        </p:txBody>
      </p:sp>
      <p:sp>
        <p:nvSpPr>
          <p:cNvPr id="4" name="Slide Number Placeholder 3">
            <a:extLst>
              <a:ext uri="{FF2B5EF4-FFF2-40B4-BE49-F238E27FC236}">
                <a16:creationId xmlns:a16="http://schemas.microsoft.com/office/drawing/2014/main" id="{A364097C-9EE7-81C7-AC54-A15AE909947A}"/>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89</a:t>
            </a:fld>
            <a:endParaRPr lang="en-US" dirty="0">
              <a:solidFill>
                <a:prstClr val="white">
                  <a:tint val="75000"/>
                </a:prstClr>
              </a:solidFill>
            </a:endParaRPr>
          </a:p>
        </p:txBody>
      </p:sp>
    </p:spTree>
    <p:extLst>
      <p:ext uri="{BB962C8B-B14F-4D97-AF65-F5344CB8AC3E}">
        <p14:creationId xmlns:p14="http://schemas.microsoft.com/office/powerpoint/2010/main" val="353730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5030" y="-2664601"/>
            <a:ext cx="6858000" cy="12188058"/>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0" y="0"/>
            <a:ext cx="9068483"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03" y="-1684252"/>
            <a:ext cx="4894564" cy="12190371"/>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89D3F2F-55D7-FCE0-6CA8-63570E58A9FB}"/>
              </a:ext>
            </a:extLst>
          </p:cNvPr>
          <p:cNvPicPr>
            <a:picLocks noGrp="1" noChangeAspect="1"/>
          </p:cNvPicPr>
          <p:nvPr>
            <p:ph idx="1"/>
          </p:nvPr>
        </p:nvPicPr>
        <p:blipFill>
          <a:blip r:embed="rId2"/>
          <a:stretch>
            <a:fillRect/>
          </a:stretch>
        </p:blipFill>
        <p:spPr>
          <a:xfrm>
            <a:off x="1522412" y="188953"/>
            <a:ext cx="8726824" cy="6479666"/>
          </a:xfrm>
          <a:prstGeom prst="rect">
            <a:avLst/>
          </a:prstGeom>
        </p:spPr>
      </p:pic>
      <p:sp>
        <p:nvSpPr>
          <p:cNvPr id="4" name="Slide Number Placeholder 3">
            <a:extLst>
              <a:ext uri="{FF2B5EF4-FFF2-40B4-BE49-F238E27FC236}">
                <a16:creationId xmlns:a16="http://schemas.microsoft.com/office/drawing/2014/main" id="{1CB0779A-92BD-FC24-3F10-F768C3722FAC}"/>
              </a:ext>
            </a:extLst>
          </p:cNvPr>
          <p:cNvSpPr>
            <a:spLocks noGrp="1"/>
          </p:cNvSpPr>
          <p:nvPr>
            <p:ph type="sldNum" sz="quarter" idx="12"/>
          </p:nvPr>
        </p:nvSpPr>
        <p:spPr>
          <a:xfrm>
            <a:off x="11701272" y="6455664"/>
            <a:ext cx="447939" cy="365125"/>
          </a:xfrm>
          <a:prstGeom prst="ellipse">
            <a:avLst/>
          </a:prstGeom>
        </p:spPr>
        <p:txBody>
          <a:bodyPr vert="horz" lIns="91440" tIns="45720" rIns="91440" bIns="45720" rtlCol="0" anchor="ctr">
            <a:normAutofit/>
          </a:bodyPr>
          <a:lstStyle/>
          <a:p>
            <a:pPr defTabSz="914400">
              <a:lnSpc>
                <a:spcPct val="90000"/>
              </a:lnSpc>
              <a:spcAft>
                <a:spcPts val="600"/>
              </a:spcAft>
            </a:pPr>
            <a:fld id="{C014DD1E-5D91-48A3-AD6D-45FBA980D106}" type="slidenum">
              <a:rPr lang="en-US" sz="1100">
                <a:solidFill>
                  <a:srgbClr val="FFFFFF"/>
                </a:solidFill>
              </a:rPr>
              <a:pPr defTabSz="914400">
                <a:lnSpc>
                  <a:spcPct val="90000"/>
                </a:lnSpc>
                <a:spcAft>
                  <a:spcPts val="600"/>
                </a:spcAft>
              </a:pPr>
              <a:t>9</a:t>
            </a:fld>
            <a:endParaRPr lang="en-US" sz="1100">
              <a:solidFill>
                <a:srgbClr val="FFFFFF"/>
              </a:solidFill>
            </a:endParaRPr>
          </a:p>
        </p:txBody>
      </p:sp>
    </p:spTree>
    <p:extLst>
      <p:ext uri="{BB962C8B-B14F-4D97-AF65-F5344CB8AC3E}">
        <p14:creationId xmlns:p14="http://schemas.microsoft.com/office/powerpoint/2010/main" val="17391545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1E53-336B-7EA0-FA2F-0125876EB3EC}"/>
              </a:ext>
            </a:extLst>
          </p:cNvPr>
          <p:cNvSpPr>
            <a:spLocks noGrp="1"/>
          </p:cNvSpPr>
          <p:nvPr>
            <p:ph type="title"/>
          </p:nvPr>
        </p:nvSpPr>
        <p:spPr/>
        <p:txBody>
          <a:bodyPr/>
          <a:lstStyle/>
          <a:p>
            <a:r>
              <a:rPr lang="en-BG" dirty="0"/>
              <a:t>HttpSession Attributes</a:t>
            </a:r>
          </a:p>
        </p:txBody>
      </p:sp>
      <p:sp>
        <p:nvSpPr>
          <p:cNvPr id="3" name="Content Placeholder 2">
            <a:extLst>
              <a:ext uri="{FF2B5EF4-FFF2-40B4-BE49-F238E27FC236}">
                <a16:creationId xmlns:a16="http://schemas.microsoft.com/office/drawing/2014/main" id="{F7D69B6B-27CA-290B-1E98-D9BCC23A3F93}"/>
              </a:ext>
            </a:extLst>
          </p:cNvPr>
          <p:cNvSpPr>
            <a:spLocks noGrp="1"/>
          </p:cNvSpPr>
          <p:nvPr>
            <p:ph idx="1"/>
          </p:nvPr>
        </p:nvSpPr>
        <p:spPr>
          <a:xfrm>
            <a:off x="760412" y="1447800"/>
            <a:ext cx="10590432" cy="4729163"/>
          </a:xfrm>
        </p:spPr>
        <p:txBody>
          <a:bodyPr>
            <a:normAutofit/>
          </a:bodyPr>
          <a:lstStyle/>
          <a:p>
            <a:r>
              <a:rPr lang="en-GB" b="1" dirty="0" err="1"/>
              <a:t>visitCount</a:t>
            </a:r>
            <a:r>
              <a:rPr lang="en-GB" dirty="0"/>
              <a:t> attribute - keep track of the number of times a user has visited a page</a:t>
            </a:r>
          </a:p>
          <a:p>
            <a:r>
              <a:rPr lang="en-GB" b="1" dirty="0" err="1"/>
              <a:t>userName</a:t>
            </a:r>
            <a:r>
              <a:rPr lang="en-GB" b="1" dirty="0"/>
              <a:t> or </a:t>
            </a:r>
            <a:r>
              <a:rPr lang="en-GB" b="1" dirty="0" err="1"/>
              <a:t>userId</a:t>
            </a:r>
            <a:r>
              <a:rPr lang="en-GB" b="1" dirty="0"/>
              <a:t> -</a:t>
            </a:r>
            <a:r>
              <a:rPr lang="en-GB" dirty="0"/>
              <a:t>Indicates the role of the user, such as "admin," "editor," or "viewer." This is often used for role-based access control.</a:t>
            </a:r>
          </a:p>
          <a:p>
            <a:pPr marL="0" indent="0">
              <a:buNone/>
            </a:pPr>
            <a:r>
              <a:rPr lang="en-GB" dirty="0"/>
              <a:t>          </a:t>
            </a:r>
            <a:r>
              <a:rPr lang="en-GB" i="1" dirty="0" err="1"/>
              <a:t>session.setAttribute</a:t>
            </a:r>
            <a:r>
              <a:rPr lang="en-GB" i="1" dirty="0"/>
              <a:t>("</a:t>
            </a:r>
            <a:r>
              <a:rPr lang="en-GB" i="1" dirty="0" err="1"/>
              <a:t>userRole</a:t>
            </a:r>
            <a:r>
              <a:rPr lang="en-GB" i="1" dirty="0"/>
              <a:t>", "admin");</a:t>
            </a:r>
          </a:p>
          <a:p>
            <a:r>
              <a:rPr lang="en-GB" b="1" dirty="0" err="1"/>
              <a:t>shoppingCart</a:t>
            </a:r>
            <a:r>
              <a:rPr lang="en-GB" dirty="0"/>
              <a:t> -Used in e-commerce applications to store the items a user has added to their shopping cart.</a:t>
            </a:r>
          </a:p>
          <a:p>
            <a:r>
              <a:rPr lang="en-GB" b="1" dirty="0"/>
              <a:t>Preferences </a:t>
            </a:r>
            <a:r>
              <a:rPr lang="en-GB" dirty="0"/>
              <a:t>Stores user preferences like theme, language, or other personalized settings.</a:t>
            </a:r>
          </a:p>
          <a:p>
            <a:pPr marL="0" indent="0">
              <a:buNone/>
            </a:pPr>
            <a:r>
              <a:rPr lang="en-GB" i="1" dirty="0"/>
              <a:t>       </a:t>
            </a:r>
            <a:r>
              <a:rPr lang="en-GB" i="1" dirty="0" err="1"/>
              <a:t>session.setAttribute</a:t>
            </a:r>
            <a:r>
              <a:rPr lang="en-GB" i="1" dirty="0"/>
              <a:t>("preferences", new HashMap&lt;String, String&gt;());</a:t>
            </a:r>
          </a:p>
          <a:p>
            <a:pPr marL="0" indent="0">
              <a:buNone/>
            </a:pPr>
            <a:endParaRPr lang="en-BG" dirty="0"/>
          </a:p>
        </p:txBody>
      </p:sp>
      <p:sp>
        <p:nvSpPr>
          <p:cNvPr id="4" name="Slide Number Placeholder 3">
            <a:extLst>
              <a:ext uri="{FF2B5EF4-FFF2-40B4-BE49-F238E27FC236}">
                <a16:creationId xmlns:a16="http://schemas.microsoft.com/office/drawing/2014/main" id="{D3C33AC8-7F42-3AE6-25FC-5FF8C141C981}"/>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90</a:t>
            </a:fld>
            <a:endParaRPr lang="en-US" dirty="0">
              <a:solidFill>
                <a:prstClr val="white">
                  <a:tint val="75000"/>
                </a:prstClr>
              </a:solidFill>
            </a:endParaRPr>
          </a:p>
        </p:txBody>
      </p:sp>
    </p:spTree>
    <p:extLst>
      <p:ext uri="{BB962C8B-B14F-4D97-AF65-F5344CB8AC3E}">
        <p14:creationId xmlns:p14="http://schemas.microsoft.com/office/powerpoint/2010/main" val="4160788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72E74-10ED-EAC4-8726-9E822CE23A1F}"/>
              </a:ext>
            </a:extLst>
          </p:cNvPr>
          <p:cNvSpPr>
            <a:spLocks noGrp="1"/>
          </p:cNvSpPr>
          <p:nvPr>
            <p:ph type="title"/>
          </p:nvPr>
        </p:nvSpPr>
        <p:spPr>
          <a:xfrm>
            <a:off x="837981" y="556995"/>
            <a:ext cx="10512862" cy="1133693"/>
          </a:xfrm>
        </p:spPr>
        <p:txBody>
          <a:bodyPr>
            <a:normAutofit/>
          </a:bodyPr>
          <a:lstStyle/>
          <a:p>
            <a:r>
              <a:rPr lang="en-BG" sz="5100"/>
              <a:t>Difference between session and cookie</a:t>
            </a:r>
          </a:p>
        </p:txBody>
      </p:sp>
      <p:sp>
        <p:nvSpPr>
          <p:cNvPr id="4" name="Slide Number Placeholder 3">
            <a:extLst>
              <a:ext uri="{FF2B5EF4-FFF2-40B4-BE49-F238E27FC236}">
                <a16:creationId xmlns:a16="http://schemas.microsoft.com/office/drawing/2014/main" id="{8E3B9095-24A5-4775-7797-BB03FC4D510C}"/>
              </a:ext>
            </a:extLst>
          </p:cNvPr>
          <p:cNvSpPr>
            <a:spLocks noGrp="1"/>
          </p:cNvSpPr>
          <p:nvPr>
            <p:ph type="sldNum" sz="quarter" idx="12"/>
          </p:nvPr>
        </p:nvSpPr>
        <p:spPr>
          <a:xfrm>
            <a:off x="8608357" y="6356350"/>
            <a:ext cx="2742486" cy="365125"/>
          </a:xfrm>
        </p:spPr>
        <p:txBody>
          <a:bodyPr>
            <a:normAutofit/>
          </a:bodyPr>
          <a:lstStyle/>
          <a:p>
            <a:pPr>
              <a:spcAft>
                <a:spcPts val="600"/>
              </a:spcAft>
            </a:pPr>
            <a:fld id="{C014DD1E-5D91-48A3-AD6D-45FBA980D106}" type="slidenum">
              <a:rPr lang="en-US"/>
              <a:pPr>
                <a:spcAft>
                  <a:spcPts val="600"/>
                </a:spcAft>
              </a:pPr>
              <a:t>91</a:t>
            </a:fld>
            <a:endParaRPr lang="en-US"/>
          </a:p>
        </p:txBody>
      </p:sp>
      <p:graphicFrame>
        <p:nvGraphicFramePr>
          <p:cNvPr id="6" name="Content Placeholder 2">
            <a:extLst>
              <a:ext uri="{FF2B5EF4-FFF2-40B4-BE49-F238E27FC236}">
                <a16:creationId xmlns:a16="http://schemas.microsoft.com/office/drawing/2014/main" id="{FB3EFA53-5759-72BD-A65A-D0092C80E9D5}"/>
              </a:ext>
            </a:extLst>
          </p:cNvPr>
          <p:cNvGraphicFramePr>
            <a:graphicFrameLocks noGrp="1"/>
          </p:cNvGraphicFramePr>
          <p:nvPr>
            <p:ph idx="1"/>
            <p:extLst>
              <p:ext uri="{D42A27DB-BD31-4B8C-83A1-F6EECF244321}">
                <p14:modId xmlns:p14="http://schemas.microsoft.com/office/powerpoint/2010/main" val="1866459920"/>
              </p:ext>
            </p:extLst>
          </p:nvPr>
        </p:nvGraphicFramePr>
        <p:xfrm>
          <a:off x="760412" y="1524000"/>
          <a:ext cx="10590431" cy="4652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601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F90D1A-DCE2-4FBC-8CFD-82ACF4C87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44E252-99EF-49EF-858E-C7598F848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044" y="685800"/>
            <a:ext cx="10055781"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3" name="Graphic 14">
            <a:extLst>
              <a:ext uri="{FF2B5EF4-FFF2-40B4-BE49-F238E27FC236}">
                <a16:creationId xmlns:a16="http://schemas.microsoft.com/office/drawing/2014/main" id="{2929DB54-1BF0-4191-88B1-ADEBA6E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678839" y="3442626"/>
            <a:ext cx="2742485"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15"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678839" y="702846"/>
            <a:ext cx="2742485"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46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177DB20-BD3A-39B9-DF05-20484EF31D98}"/>
              </a:ext>
            </a:extLst>
          </p:cNvPr>
          <p:cNvSpPr>
            <a:spLocks noGrp="1"/>
          </p:cNvSpPr>
          <p:nvPr>
            <p:ph type="title"/>
          </p:nvPr>
        </p:nvSpPr>
        <p:spPr>
          <a:xfrm>
            <a:off x="1581501" y="685800"/>
            <a:ext cx="7814809" cy="51139"/>
          </a:xfrm>
        </p:spPr>
        <p:txBody>
          <a:bodyPr anchor="t">
            <a:normAutofit fontScale="90000"/>
          </a:bodyPr>
          <a:lstStyle/>
          <a:p>
            <a:r>
              <a:rPr lang="en-GB" sz="5000" dirty="0"/>
              <a:t>Data Size and Lifetime</a:t>
            </a:r>
            <a:endParaRPr lang="en-BG" sz="5000" dirty="0"/>
          </a:p>
        </p:txBody>
      </p:sp>
      <p:sp>
        <p:nvSpPr>
          <p:cNvPr id="17" name="Rectangle 16">
            <a:extLst>
              <a:ext uri="{FF2B5EF4-FFF2-40B4-BE49-F238E27FC236}">
                <a16:creationId xmlns:a16="http://schemas.microsoft.com/office/drawing/2014/main" id="{83596CE6-3568-460E-A577-FC0E4BC87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461" y="685797"/>
            <a:ext cx="11884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D805D5-5BF8-49E4-FB55-86BAB0884B7D}"/>
              </a:ext>
            </a:extLst>
          </p:cNvPr>
          <p:cNvSpPr>
            <a:spLocks noGrp="1"/>
          </p:cNvSpPr>
          <p:nvPr>
            <p:ph idx="1"/>
          </p:nvPr>
        </p:nvSpPr>
        <p:spPr>
          <a:xfrm>
            <a:off x="1581501" y="1295400"/>
            <a:ext cx="7637111" cy="4859754"/>
          </a:xfrm>
        </p:spPr>
        <p:txBody>
          <a:bodyPr>
            <a:normAutofit fontScale="92500"/>
          </a:bodyPr>
          <a:lstStyle/>
          <a:p>
            <a:r>
              <a:rPr lang="en-GB" sz="2400" b="1" dirty="0"/>
              <a:t>Session</a:t>
            </a:r>
            <a:r>
              <a:rPr lang="en-GB" sz="2400" dirty="0"/>
              <a:t>: Can store larger amounts of data, as it resides on the server (limited by server memory and configuration). By default, sessions end when the user closes the browser (though this can vary based on server configuration). They can also be set to expire after a certain period of inactivity or at a set time.</a:t>
            </a:r>
          </a:p>
          <a:p>
            <a:endParaRPr lang="en-GB" sz="2400" dirty="0"/>
          </a:p>
          <a:p>
            <a:r>
              <a:rPr lang="en-GB" sz="2400" b="1" dirty="0"/>
              <a:t>Cookie</a:t>
            </a:r>
            <a:r>
              <a:rPr lang="en-GB" sz="2400" dirty="0"/>
              <a:t>: Limited to about 4 KB of data (usually per cookie). Browsers impose this limit, making cookies best suited for small pieces of data, such as user preferences or simple flags.</a:t>
            </a:r>
          </a:p>
          <a:p>
            <a:pPr marL="0" indent="0">
              <a:buNone/>
            </a:pPr>
            <a:r>
              <a:rPr lang="en-GB" sz="2400" dirty="0"/>
              <a:t> Has a customizable expiration date. It can be a "session cookie"     that     expires when the browser is closed or a persistent cookie that remains for a defined period (e.g., days, months, or years).</a:t>
            </a:r>
          </a:p>
          <a:p>
            <a:endParaRPr lang="en-GB" sz="2400" dirty="0"/>
          </a:p>
          <a:p>
            <a:endParaRPr lang="en-BG" sz="1500" dirty="0"/>
          </a:p>
        </p:txBody>
      </p:sp>
      <p:sp>
        <p:nvSpPr>
          <p:cNvPr id="19" name="Graphic 14">
            <a:extLst>
              <a:ext uri="{FF2B5EF4-FFF2-40B4-BE49-F238E27FC236}">
                <a16:creationId xmlns:a16="http://schemas.microsoft.com/office/drawing/2014/main" id="{6E28FA02-41B9-466D-B728-320B55FB09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421324" y="3442626"/>
            <a:ext cx="2742486"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46000"/>
            </a:schemeClr>
          </a:solidFill>
          <a:ln w="9525" cap="flat">
            <a:noFill/>
            <a:prstDash val="solid"/>
            <a:miter/>
          </a:ln>
        </p:spPr>
        <p:txBody>
          <a:bodyPr rtlCol="0" anchor="ctr"/>
          <a:lstStyle/>
          <a:p>
            <a:endParaRPr lang="en-US"/>
          </a:p>
        </p:txBody>
      </p:sp>
      <p:sp>
        <p:nvSpPr>
          <p:cNvPr id="21"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9421324" y="702847"/>
            <a:ext cx="2742486"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18AD1311-5D6E-A8CF-1562-686D8E4FA2F7}"/>
              </a:ext>
            </a:extLst>
          </p:cNvPr>
          <p:cNvSpPr>
            <a:spLocks noGrp="1"/>
          </p:cNvSpPr>
          <p:nvPr>
            <p:ph type="sldNum" sz="quarter" idx="12"/>
          </p:nvPr>
        </p:nvSpPr>
        <p:spPr>
          <a:xfrm>
            <a:off x="11344748" y="6356350"/>
            <a:ext cx="566781" cy="365125"/>
          </a:xfrm>
        </p:spPr>
        <p:txBody>
          <a:bodyPr>
            <a:normAutofit/>
          </a:bodyPr>
          <a:lstStyle/>
          <a:p>
            <a:pPr>
              <a:spcAft>
                <a:spcPts val="600"/>
              </a:spcAft>
            </a:pPr>
            <a:fld id="{C014DD1E-5D91-48A3-AD6D-45FBA980D106}" type="slidenum">
              <a:rPr lang="en-US" sz="1000">
                <a:solidFill>
                  <a:schemeClr val="accent2"/>
                </a:solidFill>
              </a:rPr>
              <a:pPr>
                <a:spcAft>
                  <a:spcPts val="600"/>
                </a:spcAft>
              </a:pPr>
              <a:t>92</a:t>
            </a:fld>
            <a:endParaRPr lang="en-US" sz="1000">
              <a:solidFill>
                <a:schemeClr val="accent2"/>
              </a:solidFill>
            </a:endParaRPr>
          </a:p>
        </p:txBody>
      </p:sp>
      <p:sp>
        <p:nvSpPr>
          <p:cNvPr id="23" name="Rectangle 22">
            <a:extLst>
              <a:ext uri="{FF2B5EF4-FFF2-40B4-BE49-F238E27FC236}">
                <a16:creationId xmlns:a16="http://schemas.microsoft.com/office/drawing/2014/main" id="{585A1349-C783-41E9-B9AA-20D51A7FB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9983" y="6172201"/>
            <a:ext cx="11884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615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2381-4727-9047-C046-2EEAA497D3D2}"/>
              </a:ext>
            </a:extLst>
          </p:cNvPr>
          <p:cNvSpPr>
            <a:spLocks noGrp="1"/>
          </p:cNvSpPr>
          <p:nvPr>
            <p:ph type="title"/>
          </p:nvPr>
        </p:nvSpPr>
        <p:spPr>
          <a:xfrm>
            <a:off x="608012" y="365127"/>
            <a:ext cx="10742832" cy="1006474"/>
          </a:xfrm>
        </p:spPr>
        <p:txBody>
          <a:bodyPr/>
          <a:lstStyle/>
          <a:p>
            <a:r>
              <a:rPr lang="en-BG" dirty="0"/>
              <a:t>Examples in Java</a:t>
            </a:r>
          </a:p>
        </p:txBody>
      </p:sp>
      <p:sp>
        <p:nvSpPr>
          <p:cNvPr id="3" name="Content Placeholder 2">
            <a:extLst>
              <a:ext uri="{FF2B5EF4-FFF2-40B4-BE49-F238E27FC236}">
                <a16:creationId xmlns:a16="http://schemas.microsoft.com/office/drawing/2014/main" id="{C8C795C3-BD19-65ED-D6BF-70A604D88494}"/>
              </a:ext>
            </a:extLst>
          </p:cNvPr>
          <p:cNvSpPr>
            <a:spLocks noGrp="1"/>
          </p:cNvSpPr>
          <p:nvPr>
            <p:ph idx="1"/>
          </p:nvPr>
        </p:nvSpPr>
        <p:spPr>
          <a:xfrm>
            <a:off x="455612" y="1219200"/>
            <a:ext cx="10895232" cy="4957763"/>
          </a:xfrm>
        </p:spPr>
        <p:txBody>
          <a:bodyPr/>
          <a:lstStyle/>
          <a:p>
            <a:pPr marL="0" indent="0">
              <a:buNone/>
            </a:pPr>
            <a:endParaRPr lang="en-BG" dirty="0"/>
          </a:p>
          <a:p>
            <a:r>
              <a:rPr lang="en-BG" dirty="0"/>
              <a:t>Session</a:t>
            </a:r>
          </a:p>
          <a:p>
            <a:endParaRPr lang="en-BG" dirty="0"/>
          </a:p>
          <a:p>
            <a:endParaRPr lang="en-BG" dirty="0"/>
          </a:p>
          <a:p>
            <a:pPr marL="0" indent="0">
              <a:buNone/>
            </a:pPr>
            <a:endParaRPr lang="en-BG" dirty="0"/>
          </a:p>
          <a:p>
            <a:r>
              <a:rPr lang="en-BG" dirty="0"/>
              <a:t>Cookie</a:t>
            </a:r>
          </a:p>
          <a:p>
            <a:endParaRPr lang="en-BG" dirty="0"/>
          </a:p>
          <a:p>
            <a:endParaRPr lang="en-BG" dirty="0"/>
          </a:p>
        </p:txBody>
      </p:sp>
      <p:sp>
        <p:nvSpPr>
          <p:cNvPr id="4" name="Slide Number Placeholder 3">
            <a:extLst>
              <a:ext uri="{FF2B5EF4-FFF2-40B4-BE49-F238E27FC236}">
                <a16:creationId xmlns:a16="http://schemas.microsoft.com/office/drawing/2014/main" id="{791321A8-9BF6-CB3F-3759-562771188323}"/>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93</a:t>
            </a:fld>
            <a:endParaRPr lang="en-US" dirty="0">
              <a:solidFill>
                <a:prstClr val="white">
                  <a:tint val="75000"/>
                </a:prstClr>
              </a:solidFill>
            </a:endParaRPr>
          </a:p>
        </p:txBody>
      </p:sp>
      <p:pic>
        <p:nvPicPr>
          <p:cNvPr id="5" name="Picture 4">
            <a:extLst>
              <a:ext uri="{FF2B5EF4-FFF2-40B4-BE49-F238E27FC236}">
                <a16:creationId xmlns:a16="http://schemas.microsoft.com/office/drawing/2014/main" id="{4DD95334-3468-31DB-C5CB-84411F051B06}"/>
              </a:ext>
            </a:extLst>
          </p:cNvPr>
          <p:cNvPicPr>
            <a:picLocks noChangeAspect="1"/>
          </p:cNvPicPr>
          <p:nvPr/>
        </p:nvPicPr>
        <p:blipFill>
          <a:blip r:embed="rId2"/>
          <a:stretch>
            <a:fillRect/>
          </a:stretch>
        </p:blipFill>
        <p:spPr>
          <a:xfrm>
            <a:off x="455612" y="2341419"/>
            <a:ext cx="10058400" cy="1224824"/>
          </a:xfrm>
          <a:prstGeom prst="rect">
            <a:avLst/>
          </a:prstGeom>
        </p:spPr>
      </p:pic>
      <p:pic>
        <p:nvPicPr>
          <p:cNvPr id="6" name="Picture 5">
            <a:extLst>
              <a:ext uri="{FF2B5EF4-FFF2-40B4-BE49-F238E27FC236}">
                <a16:creationId xmlns:a16="http://schemas.microsoft.com/office/drawing/2014/main" id="{F7012C70-647F-C1D2-88CA-502EDF977709}"/>
              </a:ext>
            </a:extLst>
          </p:cNvPr>
          <p:cNvPicPr>
            <a:picLocks noChangeAspect="1"/>
          </p:cNvPicPr>
          <p:nvPr/>
        </p:nvPicPr>
        <p:blipFill>
          <a:blip r:embed="rId3"/>
          <a:stretch>
            <a:fillRect/>
          </a:stretch>
        </p:blipFill>
        <p:spPr>
          <a:xfrm>
            <a:off x="608012" y="4495799"/>
            <a:ext cx="10058400" cy="1625157"/>
          </a:xfrm>
          <a:prstGeom prst="rect">
            <a:avLst/>
          </a:prstGeom>
        </p:spPr>
      </p:pic>
    </p:spTree>
    <p:extLst>
      <p:ext uri="{BB962C8B-B14F-4D97-AF65-F5344CB8AC3E}">
        <p14:creationId xmlns:p14="http://schemas.microsoft.com/office/powerpoint/2010/main" val="10473972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2F134-923F-C95B-8B72-F04EA026C7D0}"/>
              </a:ext>
            </a:extLst>
          </p:cNvPr>
          <p:cNvSpPr>
            <a:spLocks noGrp="1"/>
          </p:cNvSpPr>
          <p:nvPr>
            <p:ph type="title"/>
          </p:nvPr>
        </p:nvSpPr>
        <p:spPr>
          <a:xfrm>
            <a:off x="556387" y="643467"/>
            <a:ext cx="11208005" cy="744836"/>
          </a:xfrm>
        </p:spPr>
        <p:txBody>
          <a:bodyPr vert="horz" lIns="91440" tIns="45720" rIns="91440" bIns="45720" rtlCol="0" anchor="ctr">
            <a:normAutofit/>
          </a:bodyPr>
          <a:lstStyle/>
          <a:p>
            <a:pPr algn="ctr" defTabSz="914400"/>
            <a:r>
              <a:rPr lang="en-US" sz="3200" kern="1200" dirty="0">
                <a:solidFill>
                  <a:schemeClr val="bg1"/>
                </a:solidFill>
                <a:latin typeface="+mj-lt"/>
                <a:ea typeface="+mj-ea"/>
                <a:cs typeface="+mj-cs"/>
              </a:rPr>
              <a:t>Key difference table</a:t>
            </a:r>
          </a:p>
        </p:txBody>
      </p:sp>
      <p:pic>
        <p:nvPicPr>
          <p:cNvPr id="5" name="Content Placeholder 4">
            <a:extLst>
              <a:ext uri="{FF2B5EF4-FFF2-40B4-BE49-F238E27FC236}">
                <a16:creationId xmlns:a16="http://schemas.microsoft.com/office/drawing/2014/main" id="{E31C7B3A-69DA-4AB4-37D3-D85F63FAAAA1}"/>
              </a:ext>
            </a:extLst>
          </p:cNvPr>
          <p:cNvPicPr>
            <a:picLocks noGrp="1" noChangeAspect="1"/>
          </p:cNvPicPr>
          <p:nvPr>
            <p:ph idx="1"/>
          </p:nvPr>
        </p:nvPicPr>
        <p:blipFill>
          <a:blip r:embed="rId2"/>
          <a:stretch>
            <a:fillRect/>
          </a:stretch>
        </p:blipFill>
        <p:spPr>
          <a:xfrm>
            <a:off x="643299" y="1691882"/>
            <a:ext cx="10902226" cy="4360888"/>
          </a:xfrm>
          <a:prstGeom prst="rect">
            <a:avLst/>
          </a:prstGeom>
        </p:spPr>
      </p:pic>
      <p:sp>
        <p:nvSpPr>
          <p:cNvPr id="4" name="Slide Number Placeholder 3">
            <a:extLst>
              <a:ext uri="{FF2B5EF4-FFF2-40B4-BE49-F238E27FC236}">
                <a16:creationId xmlns:a16="http://schemas.microsoft.com/office/drawing/2014/main" id="{0E969FBC-6B53-F66A-B61C-1F51AF8ACB5B}"/>
              </a:ext>
            </a:extLst>
          </p:cNvPr>
          <p:cNvSpPr>
            <a:spLocks noGrp="1"/>
          </p:cNvSpPr>
          <p:nvPr>
            <p:ph type="sldNum" sz="quarter" idx="12"/>
          </p:nvPr>
        </p:nvSpPr>
        <p:spPr>
          <a:xfrm>
            <a:off x="8608357" y="6356350"/>
            <a:ext cx="2742486" cy="365125"/>
          </a:xfrm>
        </p:spPr>
        <p:txBody>
          <a:bodyPr vert="horz" lIns="91440" tIns="45720" rIns="91440" bIns="45720" rtlCol="0" anchor="ctr">
            <a:normAutofit/>
          </a:bodyPr>
          <a:lstStyle/>
          <a:p>
            <a:pPr defTabSz="914400">
              <a:spcAft>
                <a:spcPts val="600"/>
              </a:spcAft>
            </a:pPr>
            <a:fld id="{C014DD1E-5D91-48A3-AD6D-45FBA980D106}" type="slidenum">
              <a:rPr lang="en-US" smtClean="0"/>
              <a:pPr defTabSz="914400">
                <a:spcAft>
                  <a:spcPts val="600"/>
                </a:spcAft>
              </a:pPr>
              <a:t>94</a:t>
            </a:fld>
            <a:endParaRPr lang="en-US"/>
          </a:p>
        </p:txBody>
      </p:sp>
    </p:spTree>
    <p:extLst>
      <p:ext uri="{BB962C8B-B14F-4D97-AF65-F5344CB8AC3E}">
        <p14:creationId xmlns:p14="http://schemas.microsoft.com/office/powerpoint/2010/main" val="3203330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12F5A-F446-7B04-8F8F-9E7753E1F443}"/>
              </a:ext>
            </a:extLst>
          </p:cNvPr>
          <p:cNvSpPr>
            <a:spLocks noGrp="1"/>
          </p:cNvSpPr>
          <p:nvPr>
            <p:ph type="title"/>
          </p:nvPr>
        </p:nvSpPr>
        <p:spPr>
          <a:xfrm>
            <a:off x="556387" y="643467"/>
            <a:ext cx="11208005" cy="744836"/>
          </a:xfrm>
        </p:spPr>
        <p:txBody>
          <a:bodyPr vert="horz" lIns="91440" tIns="45720" rIns="91440" bIns="45720" rtlCol="0" anchor="ctr">
            <a:normAutofit/>
          </a:bodyPr>
          <a:lstStyle/>
          <a:p>
            <a:pPr algn="ctr" defTabSz="914400"/>
            <a:r>
              <a:rPr lang="en-US" sz="3200" kern="1200">
                <a:solidFill>
                  <a:schemeClr val="bg1"/>
                </a:solidFill>
                <a:latin typeface="+mj-lt"/>
                <a:ea typeface="+mj-ea"/>
                <a:cs typeface="+mj-cs"/>
              </a:rPr>
              <a:t>History of HTTP</a:t>
            </a:r>
          </a:p>
        </p:txBody>
      </p:sp>
      <p:pic>
        <p:nvPicPr>
          <p:cNvPr id="5" name="Content Placeholder 4">
            <a:extLst>
              <a:ext uri="{FF2B5EF4-FFF2-40B4-BE49-F238E27FC236}">
                <a16:creationId xmlns:a16="http://schemas.microsoft.com/office/drawing/2014/main" id="{BEFF02CD-9F85-3CEA-40BE-1DD526942E76}"/>
              </a:ext>
            </a:extLst>
          </p:cNvPr>
          <p:cNvPicPr>
            <a:picLocks noGrp="1" noChangeAspect="1"/>
          </p:cNvPicPr>
          <p:nvPr>
            <p:ph idx="1"/>
          </p:nvPr>
        </p:nvPicPr>
        <p:blipFill>
          <a:blip r:embed="rId2"/>
          <a:stretch>
            <a:fillRect/>
          </a:stretch>
        </p:blipFill>
        <p:spPr>
          <a:xfrm>
            <a:off x="1369467" y="1675227"/>
            <a:ext cx="9449889" cy="4394199"/>
          </a:xfrm>
          <a:prstGeom prst="rect">
            <a:avLst/>
          </a:prstGeom>
        </p:spPr>
      </p:pic>
      <p:sp>
        <p:nvSpPr>
          <p:cNvPr id="4" name="Slide Number Placeholder 3">
            <a:extLst>
              <a:ext uri="{FF2B5EF4-FFF2-40B4-BE49-F238E27FC236}">
                <a16:creationId xmlns:a16="http://schemas.microsoft.com/office/drawing/2014/main" id="{AD46A5B9-012F-BED8-2695-948C15C38BAF}"/>
              </a:ext>
            </a:extLst>
          </p:cNvPr>
          <p:cNvSpPr>
            <a:spLocks noGrp="1"/>
          </p:cNvSpPr>
          <p:nvPr>
            <p:ph type="sldNum" sz="quarter" idx="12"/>
          </p:nvPr>
        </p:nvSpPr>
        <p:spPr>
          <a:xfrm>
            <a:off x="8608357" y="6356350"/>
            <a:ext cx="2742486" cy="365125"/>
          </a:xfrm>
        </p:spPr>
        <p:txBody>
          <a:bodyPr vert="horz" lIns="91440" tIns="45720" rIns="91440" bIns="45720" rtlCol="0" anchor="ctr">
            <a:normAutofit/>
          </a:bodyPr>
          <a:lstStyle/>
          <a:p>
            <a:pPr defTabSz="914400">
              <a:spcAft>
                <a:spcPts val="600"/>
              </a:spcAft>
            </a:pPr>
            <a:fld id="{C014DD1E-5D91-48A3-AD6D-45FBA980D106}" type="slidenum">
              <a:rPr lang="en-US" smtClean="0"/>
              <a:pPr defTabSz="914400">
                <a:spcAft>
                  <a:spcPts val="600"/>
                </a:spcAft>
              </a:pPr>
              <a:t>95</a:t>
            </a:fld>
            <a:endParaRPr lang="en-US"/>
          </a:p>
        </p:txBody>
      </p:sp>
    </p:spTree>
    <p:extLst>
      <p:ext uri="{BB962C8B-B14F-4D97-AF65-F5344CB8AC3E}">
        <p14:creationId xmlns:p14="http://schemas.microsoft.com/office/powerpoint/2010/main" val="29206082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FFA36-335F-9192-3F20-42E4D8EAF6BC}"/>
              </a:ext>
            </a:extLst>
          </p:cNvPr>
          <p:cNvSpPr>
            <a:spLocks noGrp="1"/>
          </p:cNvSpPr>
          <p:nvPr>
            <p:ph type="title"/>
          </p:nvPr>
        </p:nvSpPr>
        <p:spPr/>
        <p:txBody>
          <a:bodyPr/>
          <a:lstStyle/>
          <a:p>
            <a:r>
              <a:rPr lang="en-GB" b="1" i="0" dirty="0">
                <a:solidFill>
                  <a:srgbClr val="363737"/>
                </a:solidFill>
                <a:effectLst/>
                <a:latin typeface="var(--font_family_headings, var(--font_family_headings_preset, var(--font-family-title)))"/>
              </a:rPr>
              <a:t> </a:t>
            </a:r>
            <a:r>
              <a:rPr lang="en-US" b="1" dirty="0">
                <a:solidFill>
                  <a:srgbClr val="363737"/>
                </a:solidFill>
                <a:latin typeface="var(--font_family_headings, var(--font_family_headings_preset, var(--font-family-title)))"/>
              </a:rPr>
              <a:t>HTTP</a:t>
            </a:r>
            <a:r>
              <a:rPr lang="en-GB" b="1" i="0" dirty="0">
                <a:solidFill>
                  <a:srgbClr val="363737"/>
                </a:solidFill>
                <a:effectLst/>
                <a:latin typeface="var(--font_family_headings, var(--font_family_headings_preset, var(--font-family-title)))"/>
              </a:rPr>
              <a:t>1.1- Persistent Connections</a:t>
            </a:r>
            <a:br>
              <a:rPr lang="en-GB" b="1" i="0" dirty="0">
                <a:solidFill>
                  <a:srgbClr val="363737"/>
                </a:solidFill>
                <a:effectLst/>
                <a:latin typeface="var(--font_family_headings, var(--font_family_headings_preset, var(--font-family-title)))"/>
              </a:rPr>
            </a:br>
            <a:endParaRPr lang="en-BG" dirty="0"/>
          </a:p>
        </p:txBody>
      </p:sp>
      <p:pic>
        <p:nvPicPr>
          <p:cNvPr id="5" name="Content Placeholder 4">
            <a:extLst>
              <a:ext uri="{FF2B5EF4-FFF2-40B4-BE49-F238E27FC236}">
                <a16:creationId xmlns:a16="http://schemas.microsoft.com/office/drawing/2014/main" id="{67271091-65D7-E472-50D7-57248E0E34D9}"/>
              </a:ext>
            </a:extLst>
          </p:cNvPr>
          <p:cNvPicPr>
            <a:picLocks noGrp="1" noChangeAspect="1"/>
          </p:cNvPicPr>
          <p:nvPr>
            <p:ph idx="1"/>
          </p:nvPr>
        </p:nvPicPr>
        <p:blipFill>
          <a:blip r:embed="rId2"/>
          <a:stretch>
            <a:fillRect/>
          </a:stretch>
        </p:blipFill>
        <p:spPr>
          <a:xfrm>
            <a:off x="2775520" y="1825625"/>
            <a:ext cx="6637784" cy="4351338"/>
          </a:xfrm>
          <a:prstGeom prst="rect">
            <a:avLst/>
          </a:prstGeom>
        </p:spPr>
      </p:pic>
      <p:sp>
        <p:nvSpPr>
          <p:cNvPr id="4" name="Slide Number Placeholder 3">
            <a:extLst>
              <a:ext uri="{FF2B5EF4-FFF2-40B4-BE49-F238E27FC236}">
                <a16:creationId xmlns:a16="http://schemas.microsoft.com/office/drawing/2014/main" id="{367D35A2-5E13-55C6-F53D-7C333946E3DD}"/>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96</a:t>
            </a:fld>
            <a:endParaRPr lang="en-US" dirty="0">
              <a:solidFill>
                <a:prstClr val="white">
                  <a:tint val="75000"/>
                </a:prstClr>
              </a:solidFill>
            </a:endParaRPr>
          </a:p>
        </p:txBody>
      </p:sp>
    </p:spTree>
    <p:extLst>
      <p:ext uri="{BB962C8B-B14F-4D97-AF65-F5344CB8AC3E}">
        <p14:creationId xmlns:p14="http://schemas.microsoft.com/office/powerpoint/2010/main" val="11654664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1332-5649-3ACD-9BDD-BF9380FC965C}"/>
              </a:ext>
            </a:extLst>
          </p:cNvPr>
          <p:cNvSpPr>
            <a:spLocks noGrp="1"/>
          </p:cNvSpPr>
          <p:nvPr>
            <p:ph type="title"/>
          </p:nvPr>
        </p:nvSpPr>
        <p:spPr/>
        <p:txBody>
          <a:bodyPr/>
          <a:lstStyle/>
          <a:p>
            <a:r>
              <a:rPr lang="en-GB" i="0" dirty="0">
                <a:solidFill>
                  <a:srgbClr val="363737"/>
                </a:solidFill>
                <a:effectLst/>
                <a:latin typeface="var(--font_family_headings, var(--font_family_headings_preset, var(--font-family-title)))"/>
              </a:rPr>
              <a:t>HTTP1.1Pipelining</a:t>
            </a:r>
            <a:br>
              <a:rPr lang="en-GB" b="1" i="0" dirty="0">
                <a:solidFill>
                  <a:srgbClr val="363737"/>
                </a:solidFill>
                <a:effectLst/>
                <a:latin typeface="var(--font_family_headings, var(--font_family_headings_preset, var(--font-family-title)))"/>
              </a:rPr>
            </a:br>
            <a:endParaRPr lang="en-BG" dirty="0"/>
          </a:p>
        </p:txBody>
      </p:sp>
      <p:pic>
        <p:nvPicPr>
          <p:cNvPr id="5" name="Content Placeholder 4">
            <a:extLst>
              <a:ext uri="{FF2B5EF4-FFF2-40B4-BE49-F238E27FC236}">
                <a16:creationId xmlns:a16="http://schemas.microsoft.com/office/drawing/2014/main" id="{E2D9BEE6-C75C-6DC5-6A11-4FF4AE23ED22}"/>
              </a:ext>
            </a:extLst>
          </p:cNvPr>
          <p:cNvPicPr>
            <a:picLocks noGrp="1" noChangeAspect="1"/>
          </p:cNvPicPr>
          <p:nvPr>
            <p:ph idx="1"/>
          </p:nvPr>
        </p:nvPicPr>
        <p:blipFill>
          <a:blip r:embed="rId2"/>
          <a:stretch>
            <a:fillRect/>
          </a:stretch>
        </p:blipFill>
        <p:spPr>
          <a:xfrm>
            <a:off x="2688015" y="1825625"/>
            <a:ext cx="6812794" cy="4351338"/>
          </a:xfrm>
          <a:prstGeom prst="rect">
            <a:avLst/>
          </a:prstGeom>
        </p:spPr>
      </p:pic>
      <p:sp>
        <p:nvSpPr>
          <p:cNvPr id="4" name="Slide Number Placeholder 3">
            <a:extLst>
              <a:ext uri="{FF2B5EF4-FFF2-40B4-BE49-F238E27FC236}">
                <a16:creationId xmlns:a16="http://schemas.microsoft.com/office/drawing/2014/main" id="{D75A883E-3886-201E-3447-02214E282887}"/>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97</a:t>
            </a:fld>
            <a:endParaRPr lang="en-US" dirty="0">
              <a:solidFill>
                <a:prstClr val="white">
                  <a:tint val="75000"/>
                </a:prstClr>
              </a:solidFill>
            </a:endParaRPr>
          </a:p>
        </p:txBody>
      </p:sp>
    </p:spTree>
    <p:extLst>
      <p:ext uri="{BB962C8B-B14F-4D97-AF65-F5344CB8AC3E}">
        <p14:creationId xmlns:p14="http://schemas.microsoft.com/office/powerpoint/2010/main" val="29359397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2631E-7901-70F2-A65E-F53F7FDEE2E6}"/>
              </a:ext>
            </a:extLst>
          </p:cNvPr>
          <p:cNvSpPr>
            <a:spLocks noGrp="1"/>
          </p:cNvSpPr>
          <p:nvPr>
            <p:ph type="title"/>
          </p:nvPr>
        </p:nvSpPr>
        <p:spPr/>
        <p:txBody>
          <a:bodyPr/>
          <a:lstStyle/>
          <a:p>
            <a:r>
              <a:rPr lang="en-BG" dirty="0"/>
              <a:t>Problem</a:t>
            </a:r>
          </a:p>
        </p:txBody>
      </p:sp>
      <p:pic>
        <p:nvPicPr>
          <p:cNvPr id="5" name="Content Placeholder 4">
            <a:extLst>
              <a:ext uri="{FF2B5EF4-FFF2-40B4-BE49-F238E27FC236}">
                <a16:creationId xmlns:a16="http://schemas.microsoft.com/office/drawing/2014/main" id="{9619A0C8-2DEA-F231-D971-DE944ACEC6B5}"/>
              </a:ext>
            </a:extLst>
          </p:cNvPr>
          <p:cNvPicPr>
            <a:picLocks noGrp="1" noChangeAspect="1"/>
          </p:cNvPicPr>
          <p:nvPr>
            <p:ph idx="1"/>
          </p:nvPr>
        </p:nvPicPr>
        <p:blipFill>
          <a:blip r:embed="rId2"/>
          <a:stretch>
            <a:fillRect/>
          </a:stretch>
        </p:blipFill>
        <p:spPr>
          <a:xfrm>
            <a:off x="3011573" y="1524000"/>
            <a:ext cx="6593067" cy="4652963"/>
          </a:xfrm>
          <a:prstGeom prst="rect">
            <a:avLst/>
          </a:prstGeom>
        </p:spPr>
      </p:pic>
      <p:sp>
        <p:nvSpPr>
          <p:cNvPr id="4" name="Slide Number Placeholder 3">
            <a:extLst>
              <a:ext uri="{FF2B5EF4-FFF2-40B4-BE49-F238E27FC236}">
                <a16:creationId xmlns:a16="http://schemas.microsoft.com/office/drawing/2014/main" id="{F071F043-96BD-44AA-EAF7-F0CC088F909F}"/>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98</a:t>
            </a:fld>
            <a:endParaRPr lang="en-US" dirty="0">
              <a:solidFill>
                <a:prstClr val="white">
                  <a:tint val="75000"/>
                </a:prstClr>
              </a:solidFill>
            </a:endParaRPr>
          </a:p>
        </p:txBody>
      </p:sp>
    </p:spTree>
    <p:extLst>
      <p:ext uri="{BB962C8B-B14F-4D97-AF65-F5344CB8AC3E}">
        <p14:creationId xmlns:p14="http://schemas.microsoft.com/office/powerpoint/2010/main" val="2293630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8AB-6904-77C5-A6EF-C5ACA8556463}"/>
              </a:ext>
            </a:extLst>
          </p:cNvPr>
          <p:cNvSpPr>
            <a:spLocks noGrp="1"/>
          </p:cNvSpPr>
          <p:nvPr>
            <p:ph type="title"/>
          </p:nvPr>
        </p:nvSpPr>
        <p:spPr/>
        <p:txBody>
          <a:bodyPr/>
          <a:lstStyle/>
          <a:p>
            <a:r>
              <a:rPr lang="en-BG" dirty="0"/>
              <a:t>Problems of Http 1.1</a:t>
            </a:r>
          </a:p>
        </p:txBody>
      </p:sp>
      <p:sp>
        <p:nvSpPr>
          <p:cNvPr id="3" name="Content Placeholder 2">
            <a:extLst>
              <a:ext uri="{FF2B5EF4-FFF2-40B4-BE49-F238E27FC236}">
                <a16:creationId xmlns:a16="http://schemas.microsoft.com/office/drawing/2014/main" id="{75CB2E13-ECD0-E853-2418-A9DDF861710B}"/>
              </a:ext>
            </a:extLst>
          </p:cNvPr>
          <p:cNvSpPr>
            <a:spLocks noGrp="1"/>
          </p:cNvSpPr>
          <p:nvPr>
            <p:ph idx="1"/>
          </p:nvPr>
        </p:nvSpPr>
        <p:spPr>
          <a:xfrm>
            <a:off x="837982" y="1524000"/>
            <a:ext cx="10512861" cy="4652963"/>
          </a:xfrm>
        </p:spPr>
        <p:txBody>
          <a:bodyPr>
            <a:normAutofit lnSpcReduction="10000"/>
          </a:bodyPr>
          <a:lstStyle/>
          <a:p>
            <a:pPr algn="l"/>
            <a:r>
              <a:rPr lang="en-GB" b="0" i="0" dirty="0">
                <a:solidFill>
                  <a:srgbClr val="171717"/>
                </a:solidFill>
                <a:effectLst/>
                <a:latin typeface="-apple-system"/>
              </a:rPr>
              <a:t> Head-of-line blocking: Each HTTP/1.x connection could handle only one request at a time. This limitation often led to inefficient use of network resources, as subsequent requests had to wait for the previous request to </a:t>
            </a:r>
            <a:r>
              <a:rPr lang="en-GB" b="0" i="0" dirty="0" err="1">
                <a:solidFill>
                  <a:srgbClr val="171717"/>
                </a:solidFill>
                <a:effectLst/>
                <a:latin typeface="-apple-system"/>
              </a:rPr>
              <a:t>complete.If</a:t>
            </a:r>
            <a:r>
              <a:rPr lang="en-GB" b="0" i="0" dirty="0">
                <a:solidFill>
                  <a:srgbClr val="171717"/>
                </a:solidFill>
                <a:effectLst/>
                <a:latin typeface="-apple-system"/>
              </a:rPr>
              <a:t> earlier request takes long to process it blocks next</a:t>
            </a:r>
          </a:p>
          <a:p>
            <a:pPr algn="l"/>
            <a:r>
              <a:rPr lang="en-GB" b="0" i="0" dirty="0">
                <a:solidFill>
                  <a:srgbClr val="171717"/>
                </a:solidFill>
                <a:effectLst/>
                <a:latin typeface="-apple-system"/>
              </a:rPr>
              <a:t>Lack of prioritization: HTTP/1.x did not offer a way to prioritize requests, which could lead to less critical resources blocking more important ones.</a:t>
            </a:r>
          </a:p>
          <a:p>
            <a:pPr algn="l"/>
            <a:r>
              <a:rPr lang="en-GB" b="0" i="0" dirty="0">
                <a:solidFill>
                  <a:srgbClr val="171717"/>
                </a:solidFill>
                <a:effectLst/>
                <a:latin typeface="-apple-system"/>
              </a:rPr>
              <a:t>There are other problems, such as plain text headers being sent that are large, especially when cookies are in use.</a:t>
            </a:r>
          </a:p>
          <a:p>
            <a:pPr algn="l"/>
            <a:r>
              <a:rPr lang="en-GB" b="0" i="0" dirty="0">
                <a:solidFill>
                  <a:srgbClr val="171717"/>
                </a:solidFill>
                <a:effectLst/>
                <a:latin typeface="-apple-system"/>
              </a:rPr>
              <a:t>All of these issues have a large performance impact, especially on the modern web.</a:t>
            </a:r>
          </a:p>
          <a:p>
            <a:endParaRPr lang="en-BG" dirty="0"/>
          </a:p>
        </p:txBody>
      </p:sp>
      <p:sp>
        <p:nvSpPr>
          <p:cNvPr id="4" name="Slide Number Placeholder 3">
            <a:extLst>
              <a:ext uri="{FF2B5EF4-FFF2-40B4-BE49-F238E27FC236}">
                <a16:creationId xmlns:a16="http://schemas.microsoft.com/office/drawing/2014/main" id="{803AC79F-88F5-12AB-1257-5BBC17F10A0F}"/>
              </a:ext>
            </a:extLst>
          </p:cNvPr>
          <p:cNvSpPr>
            <a:spLocks noGrp="1"/>
          </p:cNvSpPr>
          <p:nvPr>
            <p:ph type="sldNum" sz="quarter" idx="12"/>
          </p:nvPr>
        </p:nvSpPr>
        <p:spPr/>
        <p:txBody>
          <a:bodyPr/>
          <a:lstStyle/>
          <a:p>
            <a:fld id="{C014DD1E-5D91-48A3-AD6D-45FBA980D106}" type="slidenum">
              <a:rPr lang="en-US" smtClean="0">
                <a:solidFill>
                  <a:prstClr val="white">
                    <a:tint val="75000"/>
                  </a:prstClr>
                </a:solidFill>
              </a:rPr>
              <a:pPr/>
              <a:t>99</a:t>
            </a:fld>
            <a:endParaRPr lang="en-US" dirty="0">
              <a:solidFill>
                <a:prstClr val="white">
                  <a:tint val="75000"/>
                </a:prstClr>
              </a:solidFill>
            </a:endParaRPr>
          </a:p>
        </p:txBody>
      </p:sp>
    </p:spTree>
    <p:extLst>
      <p:ext uri="{BB962C8B-B14F-4D97-AF65-F5344CB8AC3E}">
        <p14:creationId xmlns:p14="http://schemas.microsoft.com/office/powerpoint/2010/main" val="386783351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74240</TotalTime>
  <Words>7699</Words>
  <Application>Microsoft Macintosh PowerPoint</Application>
  <PresentationFormat>Custom</PresentationFormat>
  <Paragraphs>754</Paragraphs>
  <Slides>113</Slides>
  <Notes>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113</vt:i4>
      </vt:variant>
    </vt:vector>
  </HeadingPairs>
  <TitlesOfParts>
    <vt:vector size="130" baseType="lpstr">
      <vt:lpstr>__Manrope_488fed</vt:lpstr>
      <vt:lpstr>-apple-system</vt:lpstr>
      <vt:lpstr>Arial</vt:lpstr>
      <vt:lpstr>Calibri</vt:lpstr>
      <vt:lpstr>Calibri Light</vt:lpstr>
      <vt:lpstr>Consolas</vt:lpstr>
      <vt:lpstr>Helvetica Neue Medium</vt:lpstr>
      <vt:lpstr>inherit</vt:lpstr>
      <vt:lpstr>Inter</vt:lpstr>
      <vt:lpstr>Lato</vt:lpstr>
      <vt:lpstr>Raleway</vt:lpstr>
      <vt:lpstr>Source Serif 4</vt:lpstr>
      <vt:lpstr>source-serif-pro</vt:lpstr>
      <vt:lpstr>var(--font_family_headings, var(--font_family_headings_preset, var(--font-family-title)))</vt:lpstr>
      <vt:lpstr>var(--framer-blockquote-font-family, var(--framer-font-family, Inter, Inter Placeholder, sans-serif))</vt:lpstr>
      <vt:lpstr>Wingdings</vt:lpstr>
      <vt:lpstr>Office 2013 - 2022 Theme</vt:lpstr>
      <vt:lpstr>PowerPoint Presentation</vt:lpstr>
      <vt:lpstr>Съдържание</vt:lpstr>
      <vt:lpstr>PowerPoint Presentation</vt:lpstr>
      <vt:lpstr>Hyper Text Transfer Protocol</vt:lpstr>
      <vt:lpstr>HTTP is protocol over TCP or TLS</vt:lpstr>
      <vt:lpstr>Different components of a web page may be loaded from variois servers using HTTP GET.      -browser get index.html which contains whole content      -video content is hosted to different server Advantages      -distribute of traffic across multiple servers   - reduce of load of one server Content Delivery Networks (CDN):  Images, videos, and other large files CDNs deliver content from servers closest to the user, reducing latency and speeding up load times.  Security- Ads or third-party content may introduce vulnerabilities. Hosting them on separate servers ensures that security issues in one server do not compromise the others.  </vt:lpstr>
      <vt:lpstr>HTTP Conversation: Example</vt:lpstr>
      <vt:lpstr>HTTP Request Methods</vt:lpstr>
      <vt:lpstr>PowerPoint Presentation</vt:lpstr>
      <vt:lpstr>Examples</vt:lpstr>
      <vt:lpstr>When to use GET</vt:lpstr>
      <vt:lpstr>When to use POST</vt:lpstr>
      <vt:lpstr>PUT (Create or Replace):</vt:lpstr>
      <vt:lpstr>PUT vs POST</vt:lpstr>
      <vt:lpstr>How to Choose between PUT and POST </vt:lpstr>
      <vt:lpstr>PUT и PATCH</vt:lpstr>
      <vt:lpstr>Uniform Resource Locator   - URL</vt:lpstr>
      <vt:lpstr>Uniform Resource Locator (URL)</vt:lpstr>
      <vt:lpstr>URN -- Uniform Resource Name</vt:lpstr>
      <vt:lpstr>URI – Uniform resource Identifier</vt:lpstr>
      <vt:lpstr>PowerPoint Presentation</vt:lpstr>
      <vt:lpstr>Best practices on defining. Query parameter</vt:lpstr>
      <vt:lpstr>Best Practice</vt:lpstr>
      <vt:lpstr>Examples Crud -Node.js</vt:lpstr>
      <vt:lpstr>Path variables vs Query parameter</vt:lpstr>
      <vt:lpstr>URL Encoding</vt:lpstr>
      <vt:lpstr>Valid and Invalid URLs – Examples</vt:lpstr>
      <vt:lpstr>HTTP Request </vt:lpstr>
      <vt:lpstr>HTTP Request Message</vt:lpstr>
      <vt:lpstr>HTTP GET Request – Example</vt:lpstr>
      <vt:lpstr>HTTP Request Headers</vt:lpstr>
      <vt:lpstr>HTTP POST Request – Example</vt:lpstr>
      <vt:lpstr>PowerPoint Presentation</vt:lpstr>
      <vt:lpstr>HTTP Response Message</vt:lpstr>
      <vt:lpstr>HttpResponse Headers</vt:lpstr>
      <vt:lpstr>Http:Request and Response message</vt:lpstr>
      <vt:lpstr>Response codes</vt:lpstr>
      <vt:lpstr>HTTP Error Response – Example</vt:lpstr>
      <vt:lpstr>Browser Redirection</vt:lpstr>
      <vt:lpstr>MIME and Media Types Multi-Purpose Internet Mail Extensions</vt:lpstr>
      <vt:lpstr>What is MIME?</vt:lpstr>
      <vt:lpstr>MIME (Multipurpose Internet Mail Extensions)</vt:lpstr>
      <vt:lpstr>MIME</vt:lpstr>
      <vt:lpstr>PowerPoint Presentation</vt:lpstr>
      <vt:lpstr>Multipart</vt:lpstr>
      <vt:lpstr>Chrome Developer Tools</vt:lpstr>
      <vt:lpstr>PowerPoint Presentation</vt:lpstr>
      <vt:lpstr>HTML Forms – Action Attribute</vt:lpstr>
      <vt:lpstr>HTML Forms – Method Attribute</vt:lpstr>
      <vt:lpstr>HTML Forms – Method Attribute (2)</vt:lpstr>
      <vt:lpstr>What is a Web Server?</vt:lpstr>
      <vt:lpstr>Working model of web server</vt:lpstr>
      <vt:lpstr>Creating and Sending the Response</vt:lpstr>
      <vt:lpstr>Web Server Work Model Dynamic(application + web server – ex.Tomcat)</vt:lpstr>
      <vt:lpstr>What is an Application Server</vt:lpstr>
      <vt:lpstr>Difference Between Web Server and Application Server </vt:lpstr>
      <vt:lpstr>What is a WAR File</vt:lpstr>
      <vt:lpstr>web.xml File</vt:lpstr>
      <vt:lpstr>What is Jetty Server? </vt:lpstr>
      <vt:lpstr>Jetty as a Web and Application Server</vt:lpstr>
      <vt:lpstr>When to Use Jetty</vt:lpstr>
      <vt:lpstr>Embedded jetty</vt:lpstr>
      <vt:lpstr>Comparison with Server Deployment</vt:lpstr>
      <vt:lpstr>Most used web servers </vt:lpstr>
      <vt:lpstr>Types of software architecture</vt:lpstr>
      <vt:lpstr>3-tier architecture</vt:lpstr>
      <vt:lpstr>N – Tier Architecture </vt:lpstr>
      <vt:lpstr>What is a servlet</vt:lpstr>
      <vt:lpstr>Servlets -history</vt:lpstr>
      <vt:lpstr>Servlet</vt:lpstr>
      <vt:lpstr>Servlet Lifecycle - Init   </vt:lpstr>
      <vt:lpstr>Servlet Lifecycle -service()  </vt:lpstr>
      <vt:lpstr>Servlet lifecicle - destroy()  </vt:lpstr>
      <vt:lpstr>Dispatcher Servlet in spring - gateway</vt:lpstr>
      <vt:lpstr>Filters</vt:lpstr>
      <vt:lpstr>How Filters Work</vt:lpstr>
      <vt:lpstr>Filter Chain and Order of Execution</vt:lpstr>
      <vt:lpstr>Annotation-same can be done with annotation: </vt:lpstr>
      <vt:lpstr>Common Use Cases for Filters</vt:lpstr>
      <vt:lpstr>Cookies</vt:lpstr>
      <vt:lpstr>How Cookies Work</vt:lpstr>
      <vt:lpstr>PowerPoint Presentation</vt:lpstr>
      <vt:lpstr>Cookie</vt:lpstr>
      <vt:lpstr>Response</vt:lpstr>
      <vt:lpstr>Cookie in request</vt:lpstr>
      <vt:lpstr>Cookie security</vt:lpstr>
      <vt:lpstr>What is a session</vt:lpstr>
      <vt:lpstr>Steps for session management: </vt:lpstr>
      <vt:lpstr>Session ID vs. Session Data</vt:lpstr>
      <vt:lpstr>HttpSession Attributes</vt:lpstr>
      <vt:lpstr>Difference between session and cookie</vt:lpstr>
      <vt:lpstr>Data Size and Lifetime</vt:lpstr>
      <vt:lpstr>Examples in Java</vt:lpstr>
      <vt:lpstr>Key difference table</vt:lpstr>
      <vt:lpstr>History of HTTP</vt:lpstr>
      <vt:lpstr> HTTP1.1- Persistent Connections </vt:lpstr>
      <vt:lpstr>HTTP1.1Pipelining </vt:lpstr>
      <vt:lpstr>Problem</vt:lpstr>
      <vt:lpstr>Problems of Http 1.1</vt:lpstr>
      <vt:lpstr>   HTTP/2  What's New? What's Better? What’s   </vt:lpstr>
      <vt:lpstr>Increase in desktop and mobile</vt:lpstr>
      <vt:lpstr>HTTP/2</vt:lpstr>
      <vt:lpstr>HTTP/2 Multiplexing</vt:lpstr>
      <vt:lpstr>HTTP1 vs HTTP2</vt:lpstr>
      <vt:lpstr>HTTP/2</vt:lpstr>
      <vt:lpstr>HTTP/2 Server Push</vt:lpstr>
      <vt:lpstr>HTTP2 overview features</vt:lpstr>
      <vt:lpstr>What's HTTP/3</vt:lpstr>
      <vt:lpstr>HTTP3</vt:lpstr>
      <vt:lpstr>Improved Performance with Reduced Latency: </vt:lpstr>
      <vt:lpstr>Faster Connection Setup: </vt:lpstr>
      <vt:lpstr>Improved Security with Built-in Encryption</vt:lpstr>
      <vt:lpstr>HTTP3</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Web Development Basics - Introduction to MVC</dc:title>
  <dc:subject>Java; Bootstrap; Cookies; Sessions</dc:subject>
  <dc:creator>Software University Foundation</dc:creator>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description>Фондация "Софтуерен университет" - http://softuni.foundation</dc:description>
  <cp:lastModifiedBy>Vuchova, Temenuzhka</cp:lastModifiedBy>
  <cp:revision>840</cp:revision>
  <cp:lastPrinted>2024-09-28T10:14:34Z</cp:lastPrinted>
  <dcterms:created xsi:type="dcterms:W3CDTF">2014-01-02T17:00:34Z</dcterms:created>
  <dcterms:modified xsi:type="dcterms:W3CDTF">2024-11-17T16:17:32Z</dcterms:modified>
  <cp:category>programming;computer programming;software development;web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